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00" r:id="rId3"/>
    <p:sldId id="301" r:id="rId4"/>
    <p:sldId id="304" r:id="rId5"/>
    <p:sldId id="302" r:id="rId6"/>
    <p:sldId id="315" r:id="rId7"/>
    <p:sldId id="316" r:id="rId8"/>
    <p:sldId id="318" r:id="rId9"/>
    <p:sldId id="317" r:id="rId10"/>
    <p:sldId id="319" r:id="rId11"/>
    <p:sldId id="320" r:id="rId12"/>
    <p:sldId id="322" r:id="rId13"/>
    <p:sldId id="321" r:id="rId14"/>
    <p:sldId id="324" r:id="rId15"/>
    <p:sldId id="323" r:id="rId16"/>
    <p:sldId id="325" r:id="rId17"/>
    <p:sldId id="303" r:id="rId18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1012" autoAdjust="0"/>
  </p:normalViewPr>
  <p:slideViewPr>
    <p:cSldViewPr>
      <p:cViewPr varScale="1">
        <p:scale>
          <a:sx n="107" d="100"/>
          <a:sy n="107" d="100"/>
        </p:scale>
        <p:origin x="952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FC402E-40D5-463F-AC17-F6A9FFBA518B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7FA347F-C209-4D50-B7D0-486F8F1E648E}">
      <dgm:prSet custT="1"/>
      <dgm:spPr/>
      <dgm:t>
        <a:bodyPr/>
        <a:lstStyle/>
        <a:p>
          <a:pPr rtl="0"/>
          <a:r>
            <a:rPr lang="es-ES" sz="2400" b="1" dirty="0" smtClean="0">
              <a:latin typeface="Calibri" pitchFamily="34" charset="0"/>
            </a:rPr>
            <a:t>Valle</a:t>
          </a:r>
          <a:endParaRPr lang="es-ES" sz="1900" dirty="0">
            <a:latin typeface="Calibri" pitchFamily="34" charset="0"/>
          </a:endParaRPr>
        </a:p>
      </dgm:t>
    </dgm:pt>
    <dgm:pt modelId="{9CA73A2B-C11E-45DF-A1FA-4313D613594A}" type="parTrans" cxnId="{C34B5B78-6E88-4E3F-91DB-5E3D04E73456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8D4D587-711A-484D-B2B7-37EE57D680F1}" type="sibTrans" cxnId="{C34B5B78-6E88-4E3F-91DB-5E3D04E73456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8906025-F1E9-43BF-B7E3-F544E8CF6D73}">
      <dgm:prSet custT="1"/>
      <dgm:spPr/>
      <dgm:t>
        <a:bodyPr/>
        <a:lstStyle/>
        <a:p>
          <a:pPr rtl="0"/>
          <a:r>
            <a:rPr lang="es-ES" sz="2400" b="1" dirty="0" smtClean="0">
              <a:latin typeface="Calibri" pitchFamily="34" charset="0"/>
            </a:rPr>
            <a:t>Recuperación</a:t>
          </a:r>
          <a:endParaRPr lang="es-ES" sz="1900" dirty="0">
            <a:latin typeface="Calibri" pitchFamily="34" charset="0"/>
          </a:endParaRPr>
        </a:p>
      </dgm:t>
    </dgm:pt>
    <dgm:pt modelId="{7675051B-7110-49DB-908B-DE6D80892351}" type="parTrans" cxnId="{CA94EABD-15B5-4D90-A7E5-868F728C3D3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CCD76EC-C895-4CE2-982C-D8B30020E216}" type="sibTrans" cxnId="{CA94EABD-15B5-4D90-A7E5-868F728C3D3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A85C6A1E-2B09-41CA-8D55-B4F37A1F0A7C}">
      <dgm:prSet custT="1"/>
      <dgm:spPr/>
      <dgm:t>
        <a:bodyPr/>
        <a:lstStyle/>
        <a:p>
          <a:pPr rtl="0"/>
          <a:r>
            <a:rPr lang="es-ES" sz="2400" b="1" dirty="0" smtClean="0">
              <a:latin typeface="Calibri" pitchFamily="34" charset="0"/>
            </a:rPr>
            <a:t>Pico</a:t>
          </a:r>
          <a:endParaRPr lang="es-ES" sz="1900" dirty="0">
            <a:latin typeface="Calibri" pitchFamily="34" charset="0"/>
          </a:endParaRPr>
        </a:p>
      </dgm:t>
    </dgm:pt>
    <dgm:pt modelId="{0F0083FF-C437-4B17-A0A5-D9597D6BCD72}" type="parTrans" cxnId="{E58413AF-0784-4483-8CFE-9453B0AE42F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C8A1481-0EAA-4B6F-BAC5-DB14F4485768}" type="sibTrans" cxnId="{E58413AF-0784-4483-8CFE-9453B0AE42F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ECDE41F-45D2-4979-973E-9559725FAB5D}">
      <dgm:prSet custT="1"/>
      <dgm:spPr/>
      <dgm:t>
        <a:bodyPr/>
        <a:lstStyle/>
        <a:p>
          <a:pPr rtl="0"/>
          <a:r>
            <a:rPr lang="es-ES" sz="2400" b="1" dirty="0" smtClean="0">
              <a:latin typeface="Calibri" pitchFamily="34" charset="0"/>
            </a:rPr>
            <a:t>Contracción</a:t>
          </a:r>
          <a:endParaRPr lang="es-ES" sz="2400" dirty="0">
            <a:latin typeface="Calibri" pitchFamily="34" charset="0"/>
          </a:endParaRPr>
        </a:p>
      </dgm:t>
    </dgm:pt>
    <dgm:pt modelId="{F5CCAAC6-FE8F-48A1-819E-0A3FD2FF6324}" type="parTrans" cxnId="{526D6D3E-DE62-4B22-A265-334A24A2E3A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E695381-FD4C-44DB-9CD1-AF47156C7348}" type="sibTrans" cxnId="{526D6D3E-DE62-4B22-A265-334A24A2E3A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3932185-E874-44B0-A0D0-2987981DAA89}">
      <dgm:prSet/>
      <dgm:spPr/>
      <dgm:t>
        <a:bodyPr/>
        <a:lstStyle/>
        <a:p>
          <a:pPr rtl="0"/>
          <a:r>
            <a:rPr lang="es-ES" b="1" dirty="0" smtClean="0">
              <a:latin typeface="Calibri" pitchFamily="34" charset="0"/>
            </a:rPr>
            <a:t>Punto más bajo del ciclo.</a:t>
          </a:r>
          <a:endParaRPr lang="es-ES" dirty="0">
            <a:latin typeface="Calibri" pitchFamily="34" charset="0"/>
          </a:endParaRPr>
        </a:p>
      </dgm:t>
    </dgm:pt>
    <dgm:pt modelId="{A8A90E7E-AFEB-4A72-9932-5F70B7603198}" type="parTrans" cxnId="{5C6588AD-0933-459C-ACEC-BB9E87C2E7B2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AAD51E6-DC15-40E4-B608-B5500436A679}" type="sibTrans" cxnId="{5C6588AD-0933-459C-ACEC-BB9E87C2E7B2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C737DBB-4C04-4776-9EF1-909A49EAE298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Comienzan a aumentar las ventas y los beneficios</a:t>
          </a:r>
          <a:endParaRPr lang="es-ES" dirty="0">
            <a:latin typeface="Calibri" pitchFamily="34" charset="0"/>
          </a:endParaRPr>
        </a:p>
      </dgm:t>
    </dgm:pt>
    <dgm:pt modelId="{493C3BEB-5CAD-46FB-9667-7FFEEB4F5670}" type="parTrans" cxnId="{07CDC8D4-EEB6-4521-84E4-951A26CDAA6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06C108E-DB2E-4E6A-A247-84EE9F4B721A}" type="sibTrans" cxnId="{07CDC8D4-EEB6-4521-84E4-951A26CDAA6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9AA6272-5309-497D-9143-16058985570E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P</a:t>
          </a:r>
          <a:r>
            <a:rPr lang="es-ES" b="1" dirty="0" smtClean="0">
              <a:latin typeface="Calibri" pitchFamily="34" charset="0"/>
            </a:rPr>
            <a:t>unto álgido del ciclo</a:t>
          </a:r>
          <a:r>
            <a:rPr lang="es-ES" dirty="0" smtClean="0">
              <a:latin typeface="Calibri" pitchFamily="34" charset="0"/>
            </a:rPr>
            <a:t>.</a:t>
          </a:r>
          <a:endParaRPr lang="es-ES" dirty="0">
            <a:latin typeface="Calibri" pitchFamily="34" charset="0"/>
          </a:endParaRPr>
        </a:p>
      </dgm:t>
    </dgm:pt>
    <dgm:pt modelId="{F2D76E35-556D-4D43-A95D-DA0E6D3647EE}" type="parTrans" cxnId="{DD1E318F-AF9E-49CE-8011-A8AD0A67EBD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7CD33FE-76D6-4511-9CFD-7ACD537F7A2F}" type="sibTrans" cxnId="{DD1E318F-AF9E-49CE-8011-A8AD0A67EBD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F0C25AE-86CB-40F0-98BD-4B9256ED43E9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El gobierno, en su lucha contra la inflación, adopta medidas de enfriamiento de la economía (</a:t>
          </a:r>
          <a:r>
            <a:rPr lang="es-ES" dirty="0" smtClean="0">
              <a:latin typeface="Calibri"/>
            </a:rPr>
            <a:t>↑impuestos y ↓gasto público)</a:t>
          </a:r>
          <a:r>
            <a:rPr lang="es-ES" dirty="0" smtClean="0">
              <a:latin typeface="Calibri" pitchFamily="34" charset="0"/>
            </a:rPr>
            <a:t> que se traduce en caída de ventas y beneficios; </a:t>
          </a:r>
          <a:endParaRPr lang="es-ES" dirty="0">
            <a:latin typeface="Calibri" pitchFamily="34" charset="0"/>
          </a:endParaRPr>
        </a:p>
      </dgm:t>
    </dgm:pt>
    <dgm:pt modelId="{5480E26F-73D0-451A-B032-078AF03D090D}" type="parTrans" cxnId="{F278CBA9-339B-4D37-933E-C302BFE337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EA4EF30-9691-4FE0-A1B1-10E8558A3182}" type="sibTrans" cxnId="{F278CBA9-339B-4D37-933E-C302BFE337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D24D60D-BB64-44EA-9BC9-06F4C365EEA0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Capacidad productiva infrautilizada, desempleo, caída de los beneficios de las empresas, inversiones estancadas…</a:t>
          </a:r>
          <a:endParaRPr lang="es-ES" dirty="0">
            <a:latin typeface="Calibri" pitchFamily="34" charset="0"/>
          </a:endParaRPr>
        </a:p>
      </dgm:t>
    </dgm:pt>
    <dgm:pt modelId="{3EEBC491-E913-483B-8B1E-192675A9B65F}" type="parTrans" cxnId="{914955F9-9B1F-4BFF-A00A-6BE6FC186EAF}">
      <dgm:prSet/>
      <dgm:spPr/>
      <dgm:t>
        <a:bodyPr/>
        <a:lstStyle/>
        <a:p>
          <a:endParaRPr lang="es-ES"/>
        </a:p>
      </dgm:t>
    </dgm:pt>
    <dgm:pt modelId="{C18C299E-880F-4EDE-B425-6E0D589CF3D1}" type="sibTrans" cxnId="{914955F9-9B1F-4BFF-A00A-6BE6FC186EAF}">
      <dgm:prSet/>
      <dgm:spPr/>
      <dgm:t>
        <a:bodyPr/>
        <a:lstStyle/>
        <a:p>
          <a:endParaRPr lang="es-ES"/>
        </a:p>
      </dgm:t>
    </dgm:pt>
    <dgm:pt modelId="{F9E64DFC-88CD-44B2-903E-3ABEA8080AF2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Capacidad productiva plenamente utilizada: dificulta mantener el ritmo de crecimiento</a:t>
          </a:r>
          <a:endParaRPr lang="es-ES" dirty="0">
            <a:latin typeface="Calibri" pitchFamily="34" charset="0"/>
          </a:endParaRPr>
        </a:p>
      </dgm:t>
    </dgm:pt>
    <dgm:pt modelId="{C2B2FCBB-B020-4828-9854-2BAE61E3E9E1}" type="parTrans" cxnId="{7C83336E-6DF5-4AF6-8613-4CAF9A7AD1ED}">
      <dgm:prSet/>
      <dgm:spPr/>
      <dgm:t>
        <a:bodyPr/>
        <a:lstStyle/>
        <a:p>
          <a:endParaRPr lang="es-ES"/>
        </a:p>
      </dgm:t>
    </dgm:pt>
    <dgm:pt modelId="{217E12CE-F259-48EF-B455-22A1BE8A9D9B}" type="sibTrans" cxnId="{7C83336E-6DF5-4AF6-8613-4CAF9A7AD1ED}">
      <dgm:prSet/>
      <dgm:spPr/>
      <dgm:t>
        <a:bodyPr/>
        <a:lstStyle/>
        <a:p>
          <a:endParaRPr lang="es-ES"/>
        </a:p>
      </dgm:t>
    </dgm:pt>
    <dgm:pt modelId="{D9C5F8CE-0C7B-4B7A-81F0-248352D84A11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Fuertes incrementos de precio: malas expectativas para empresas: se reducen las inversiones previstas</a:t>
          </a:r>
          <a:endParaRPr lang="es-ES" dirty="0">
            <a:latin typeface="Calibri" pitchFamily="34" charset="0"/>
          </a:endParaRPr>
        </a:p>
      </dgm:t>
    </dgm:pt>
    <dgm:pt modelId="{5B02B430-7395-433D-A49E-D2BA1D58FACA}" type="parTrans" cxnId="{C2299D22-B8BA-4986-B585-0CC0DB4A62BC}">
      <dgm:prSet/>
      <dgm:spPr/>
      <dgm:t>
        <a:bodyPr/>
        <a:lstStyle/>
        <a:p>
          <a:endParaRPr lang="es-ES"/>
        </a:p>
      </dgm:t>
    </dgm:pt>
    <dgm:pt modelId="{BAA8D39B-5937-4C99-BBDB-E2917A76C26C}" type="sibTrans" cxnId="{C2299D22-B8BA-4986-B585-0CC0DB4A62BC}">
      <dgm:prSet/>
      <dgm:spPr/>
      <dgm:t>
        <a:bodyPr/>
        <a:lstStyle/>
        <a:p>
          <a:endParaRPr lang="es-ES"/>
        </a:p>
      </dgm:t>
    </dgm:pt>
    <dgm:pt modelId="{E5FB9C45-F6EC-41AF-B056-7BD6357DE37F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Dificultades para encontrar mano de obra cualificada</a:t>
          </a:r>
          <a:endParaRPr lang="es-ES" dirty="0">
            <a:latin typeface="Calibri" pitchFamily="34" charset="0"/>
          </a:endParaRPr>
        </a:p>
      </dgm:t>
    </dgm:pt>
    <dgm:pt modelId="{6B332B6D-27A8-4D5D-A642-5D503C00512A}" type="parTrans" cxnId="{BC22C1B4-573F-4AD8-9EE8-55C03318DB67}">
      <dgm:prSet/>
      <dgm:spPr/>
      <dgm:t>
        <a:bodyPr/>
        <a:lstStyle/>
        <a:p>
          <a:endParaRPr lang="es-ES"/>
        </a:p>
      </dgm:t>
    </dgm:pt>
    <dgm:pt modelId="{8DD3E3ED-1C32-454B-8D8B-E1628D7D5F41}" type="sibTrans" cxnId="{BC22C1B4-573F-4AD8-9EE8-55C03318DB67}">
      <dgm:prSet/>
      <dgm:spPr/>
      <dgm:t>
        <a:bodyPr/>
        <a:lstStyle/>
        <a:p>
          <a:endParaRPr lang="es-ES"/>
        </a:p>
      </dgm:t>
    </dgm:pt>
    <dgm:pt modelId="{DB3603EB-1452-4C81-9724-2B77D07633FB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Paro comienza a aumentar</a:t>
          </a:r>
          <a:endParaRPr lang="es-ES" dirty="0">
            <a:latin typeface="Calibri" pitchFamily="34" charset="0"/>
          </a:endParaRPr>
        </a:p>
      </dgm:t>
    </dgm:pt>
    <dgm:pt modelId="{850336F9-535B-4C2A-A709-F48314FD17FC}" type="parTrans" cxnId="{F974A7E3-0396-4E96-993F-8A4C0AE06E68}">
      <dgm:prSet/>
      <dgm:spPr/>
      <dgm:t>
        <a:bodyPr/>
        <a:lstStyle/>
        <a:p>
          <a:endParaRPr lang="es-ES"/>
        </a:p>
      </dgm:t>
    </dgm:pt>
    <dgm:pt modelId="{01AA9038-D887-43F5-AFB2-2F9F955E411E}" type="sibTrans" cxnId="{F974A7E3-0396-4E96-993F-8A4C0AE06E68}">
      <dgm:prSet/>
      <dgm:spPr/>
      <dgm:t>
        <a:bodyPr/>
        <a:lstStyle/>
        <a:p>
          <a:endParaRPr lang="es-ES"/>
        </a:p>
      </dgm:t>
    </dgm:pt>
    <dgm:pt modelId="{19C0E69F-65D3-4630-A82E-79E7E89AFF3B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Ambiente de desánimo: menores inversiones; más impagos  y quiebras..</a:t>
          </a:r>
          <a:endParaRPr lang="es-ES" dirty="0">
            <a:latin typeface="Calibri" pitchFamily="34" charset="0"/>
          </a:endParaRPr>
        </a:p>
      </dgm:t>
    </dgm:pt>
    <dgm:pt modelId="{32591A00-8AA1-4026-9E71-5B93DE7C5EA9}" type="parTrans" cxnId="{CBD3907B-B979-43FD-A5B7-372F40023E1E}">
      <dgm:prSet/>
      <dgm:spPr/>
      <dgm:t>
        <a:bodyPr/>
        <a:lstStyle/>
        <a:p>
          <a:endParaRPr lang="es-ES"/>
        </a:p>
      </dgm:t>
    </dgm:pt>
    <dgm:pt modelId="{A5B17994-C4E0-4FA1-B2CC-8AEE35079754}" type="sibTrans" cxnId="{CBD3907B-B979-43FD-A5B7-372F40023E1E}">
      <dgm:prSet/>
      <dgm:spPr/>
      <dgm:t>
        <a:bodyPr/>
        <a:lstStyle/>
        <a:p>
          <a:endParaRPr lang="es-ES"/>
        </a:p>
      </dgm:t>
    </dgm:pt>
    <dgm:pt modelId="{26224AE1-322F-4570-A4DB-339135993128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Desempleo desciende</a:t>
          </a:r>
          <a:endParaRPr lang="es-ES" dirty="0">
            <a:latin typeface="Calibri" pitchFamily="34" charset="0"/>
          </a:endParaRPr>
        </a:p>
      </dgm:t>
    </dgm:pt>
    <dgm:pt modelId="{AEFA793C-6DAB-4B05-8953-69C3D19C7402}" type="parTrans" cxnId="{9EFF2DF6-CF2A-43BE-85D1-F7DFD1FEC5AF}">
      <dgm:prSet/>
      <dgm:spPr/>
      <dgm:t>
        <a:bodyPr/>
        <a:lstStyle/>
        <a:p>
          <a:endParaRPr lang="es-ES"/>
        </a:p>
      </dgm:t>
    </dgm:pt>
    <dgm:pt modelId="{689ED33C-37B2-4EB4-BBB8-06E8B20C8E7B}" type="sibTrans" cxnId="{9EFF2DF6-CF2A-43BE-85D1-F7DFD1FEC5AF}">
      <dgm:prSet/>
      <dgm:spPr/>
      <dgm:t>
        <a:bodyPr/>
        <a:lstStyle/>
        <a:p>
          <a:endParaRPr lang="es-ES"/>
        </a:p>
      </dgm:t>
    </dgm:pt>
    <dgm:pt modelId="{4AAAE1F8-B0D8-4A9A-AD46-32C84875319A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 se vuelven a acometer nuevas inversiones por empresas y más consumo de familias</a:t>
          </a:r>
          <a:endParaRPr lang="es-ES" dirty="0">
            <a:latin typeface="Calibri" pitchFamily="34" charset="0"/>
          </a:endParaRPr>
        </a:p>
      </dgm:t>
    </dgm:pt>
    <dgm:pt modelId="{27EBED4E-6DF8-4C9C-A572-816264D0ECAB}" type="parTrans" cxnId="{1C3AB4F0-00D0-4F91-A3A7-810EB0C99ED5}">
      <dgm:prSet/>
      <dgm:spPr/>
      <dgm:t>
        <a:bodyPr/>
        <a:lstStyle/>
        <a:p>
          <a:endParaRPr lang="es-ES"/>
        </a:p>
      </dgm:t>
    </dgm:pt>
    <dgm:pt modelId="{380D1ACF-888A-463E-8A93-E78DDDE2C0F2}" type="sibTrans" cxnId="{1C3AB4F0-00D0-4F91-A3A7-810EB0C99ED5}">
      <dgm:prSet/>
      <dgm:spPr/>
      <dgm:t>
        <a:bodyPr/>
        <a:lstStyle/>
        <a:p>
          <a:endParaRPr lang="es-ES"/>
        </a:p>
      </dgm:t>
    </dgm:pt>
    <dgm:pt modelId="{3A4F2998-60D3-4BD8-A823-99F275291EEA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Precios comienzan lentamente a crecer.</a:t>
          </a:r>
          <a:endParaRPr lang="es-ES" dirty="0">
            <a:latin typeface="Calibri" pitchFamily="34" charset="0"/>
          </a:endParaRPr>
        </a:p>
      </dgm:t>
    </dgm:pt>
    <dgm:pt modelId="{BF7D074F-7FAB-41C6-BA10-3486C1F15332}" type="parTrans" cxnId="{C1BA9DEA-1F9F-4215-BF17-B8876CE7AFF5}">
      <dgm:prSet/>
      <dgm:spPr/>
      <dgm:t>
        <a:bodyPr/>
        <a:lstStyle/>
        <a:p>
          <a:endParaRPr lang="es-ES"/>
        </a:p>
      </dgm:t>
    </dgm:pt>
    <dgm:pt modelId="{5AB3600F-2530-44C9-B775-1D6A8096A14F}" type="sibTrans" cxnId="{C1BA9DEA-1F9F-4215-BF17-B8876CE7AFF5}">
      <dgm:prSet/>
      <dgm:spPr/>
      <dgm:t>
        <a:bodyPr/>
        <a:lstStyle/>
        <a:p>
          <a:endParaRPr lang="es-ES"/>
        </a:p>
      </dgm:t>
    </dgm:pt>
    <dgm:pt modelId="{74E0E6DE-B258-4875-9501-DD5C1B81C61C}" type="pres">
      <dgm:prSet presAssocID="{CAFC402E-40D5-463F-AC17-F6A9FFBA51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7ED52C1-0052-4936-9BAA-CCE91D5EB7CB}" type="pres">
      <dgm:prSet presAssocID="{F7FA347F-C209-4D50-B7D0-486F8F1E648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97C248-7399-425E-9482-5CB6B24E5E1F}" type="pres">
      <dgm:prSet presAssocID="{F7FA347F-C209-4D50-B7D0-486F8F1E648E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920A4D-C8FE-445F-88C0-761607226996}" type="pres">
      <dgm:prSet presAssocID="{08906025-F1E9-43BF-B7E3-F544E8CF6D7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6CC40D-B9D3-40F1-B7AB-40AB17C0EF12}" type="pres">
      <dgm:prSet presAssocID="{08906025-F1E9-43BF-B7E3-F544E8CF6D73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57FC86-C748-4ED6-B655-22249D974165}" type="pres">
      <dgm:prSet presAssocID="{A85C6A1E-2B09-41CA-8D55-B4F37A1F0A7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A9F90-42E7-434B-A43F-DA43D31CBE22}" type="pres">
      <dgm:prSet presAssocID="{A85C6A1E-2B09-41CA-8D55-B4F37A1F0A7C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7935C7-1B7C-40DD-AC1A-5F114562B2FC}" type="pres">
      <dgm:prSet presAssocID="{DECDE41F-45D2-4979-973E-9559725FAB5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880208-E513-4F64-A6BB-276AA09C3FCF}" type="pres">
      <dgm:prSet presAssocID="{DECDE41F-45D2-4979-973E-9559725FAB5D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3F58606-6CDD-41A1-ABF0-EE40180B3748}" type="presOf" srcId="{3A4F2998-60D3-4BD8-A823-99F275291EEA}" destId="{866CC40D-B9D3-40F1-B7AB-40AB17C0EF12}" srcOrd="0" destOrd="3" presId="urn:microsoft.com/office/officeart/2005/8/layout/vList2"/>
    <dgm:cxn modelId="{F278CBA9-339B-4D37-933E-C302BFE3374A}" srcId="{DECDE41F-45D2-4979-973E-9559725FAB5D}" destId="{7F0C25AE-86CB-40F0-98BD-4B9256ED43E9}" srcOrd="0" destOrd="0" parTransId="{5480E26F-73D0-451A-B032-078AF03D090D}" sibTransId="{5EA4EF30-9691-4FE0-A1B1-10E8558A3182}"/>
    <dgm:cxn modelId="{38064AAA-955B-4BE4-986C-1A7158F552E2}" type="presOf" srcId="{D9C5F8CE-0C7B-4B7A-81F0-248352D84A11}" destId="{AEDA9F90-42E7-434B-A43F-DA43D31CBE22}" srcOrd="0" destOrd="2" presId="urn:microsoft.com/office/officeart/2005/8/layout/vList2"/>
    <dgm:cxn modelId="{5C6588AD-0933-459C-ACEC-BB9E87C2E7B2}" srcId="{F7FA347F-C209-4D50-B7D0-486F8F1E648E}" destId="{53932185-E874-44B0-A0D0-2987981DAA89}" srcOrd="0" destOrd="0" parTransId="{A8A90E7E-AFEB-4A72-9932-5F70B7603198}" sibTransId="{EAAD51E6-DC15-40E4-B608-B5500436A679}"/>
    <dgm:cxn modelId="{CA26F130-AB7D-4CA9-A3AF-0D15F559F07D}" type="presOf" srcId="{5D24D60D-BB64-44EA-9BC9-06F4C365EEA0}" destId="{C697C248-7399-425E-9482-5CB6B24E5E1F}" srcOrd="0" destOrd="1" presId="urn:microsoft.com/office/officeart/2005/8/layout/vList2"/>
    <dgm:cxn modelId="{C34B5B78-6E88-4E3F-91DB-5E3D04E73456}" srcId="{CAFC402E-40D5-463F-AC17-F6A9FFBA518B}" destId="{F7FA347F-C209-4D50-B7D0-486F8F1E648E}" srcOrd="0" destOrd="0" parTransId="{9CA73A2B-C11E-45DF-A1FA-4313D613594A}" sibTransId="{58D4D587-711A-484D-B2B7-37EE57D680F1}"/>
    <dgm:cxn modelId="{7C83336E-6DF5-4AF6-8613-4CAF9A7AD1ED}" srcId="{A85C6A1E-2B09-41CA-8D55-B4F37A1F0A7C}" destId="{F9E64DFC-88CD-44B2-903E-3ABEA8080AF2}" srcOrd="1" destOrd="0" parTransId="{C2B2FCBB-B020-4828-9854-2BAE61E3E9E1}" sibTransId="{217E12CE-F259-48EF-B455-22A1BE8A9D9B}"/>
    <dgm:cxn modelId="{63D0D90F-5D4D-414C-85B5-FAF529B9534F}" type="presOf" srcId="{CAFC402E-40D5-463F-AC17-F6A9FFBA518B}" destId="{74E0E6DE-B258-4875-9501-DD5C1B81C61C}" srcOrd="0" destOrd="0" presId="urn:microsoft.com/office/officeart/2005/8/layout/vList2"/>
    <dgm:cxn modelId="{15FF239D-4AEC-4485-AF95-31D764C83D3A}" type="presOf" srcId="{19C0E69F-65D3-4630-A82E-79E7E89AFF3B}" destId="{EC880208-E513-4F64-A6BB-276AA09C3FCF}" srcOrd="0" destOrd="2" presId="urn:microsoft.com/office/officeart/2005/8/layout/vList2"/>
    <dgm:cxn modelId="{87D23B22-FC08-4376-80C0-FAA128C8D7BF}" type="presOf" srcId="{29AA6272-5309-497D-9143-16058985570E}" destId="{AEDA9F90-42E7-434B-A43F-DA43D31CBE22}" srcOrd="0" destOrd="0" presId="urn:microsoft.com/office/officeart/2005/8/layout/vList2"/>
    <dgm:cxn modelId="{BC22C1B4-573F-4AD8-9EE8-55C03318DB67}" srcId="{A85C6A1E-2B09-41CA-8D55-B4F37A1F0A7C}" destId="{E5FB9C45-F6EC-41AF-B056-7BD6357DE37F}" srcOrd="3" destOrd="0" parTransId="{6B332B6D-27A8-4D5D-A642-5D503C00512A}" sibTransId="{8DD3E3ED-1C32-454B-8D8B-E1628D7D5F41}"/>
    <dgm:cxn modelId="{526D6D3E-DE62-4B22-A265-334A24A2E3AB}" srcId="{CAFC402E-40D5-463F-AC17-F6A9FFBA518B}" destId="{DECDE41F-45D2-4979-973E-9559725FAB5D}" srcOrd="3" destOrd="0" parTransId="{F5CCAAC6-FE8F-48A1-819E-0A3FD2FF6324}" sibTransId="{5E695381-FD4C-44DB-9CD1-AF47156C7348}"/>
    <dgm:cxn modelId="{07CDC8D4-EEB6-4521-84E4-951A26CDAA67}" srcId="{08906025-F1E9-43BF-B7E3-F544E8CF6D73}" destId="{2C737DBB-4C04-4776-9EF1-909A49EAE298}" srcOrd="0" destOrd="0" parTransId="{493C3BEB-5CAD-46FB-9667-7FFEEB4F5670}" sibTransId="{B06C108E-DB2E-4E6A-A247-84EE9F4B721A}"/>
    <dgm:cxn modelId="{DD1E318F-AF9E-49CE-8011-A8AD0A67EBD1}" srcId="{A85C6A1E-2B09-41CA-8D55-B4F37A1F0A7C}" destId="{29AA6272-5309-497D-9143-16058985570E}" srcOrd="0" destOrd="0" parTransId="{F2D76E35-556D-4D43-A95D-DA0E6D3647EE}" sibTransId="{C7CD33FE-76D6-4511-9CFD-7ACD537F7A2F}"/>
    <dgm:cxn modelId="{914955F9-9B1F-4BFF-A00A-6BE6FC186EAF}" srcId="{F7FA347F-C209-4D50-B7D0-486F8F1E648E}" destId="{5D24D60D-BB64-44EA-9BC9-06F4C365EEA0}" srcOrd="1" destOrd="0" parTransId="{3EEBC491-E913-483B-8B1E-192675A9B65F}" sibTransId="{C18C299E-880F-4EDE-B425-6E0D589CF3D1}"/>
    <dgm:cxn modelId="{00CBC5BE-CB66-4EC1-8A39-FAA800EE98EE}" type="presOf" srcId="{F7FA347F-C209-4D50-B7D0-486F8F1E648E}" destId="{47ED52C1-0052-4936-9BAA-CCE91D5EB7CB}" srcOrd="0" destOrd="0" presId="urn:microsoft.com/office/officeart/2005/8/layout/vList2"/>
    <dgm:cxn modelId="{9EFF2DF6-CF2A-43BE-85D1-F7DFD1FEC5AF}" srcId="{08906025-F1E9-43BF-B7E3-F544E8CF6D73}" destId="{26224AE1-322F-4570-A4DB-339135993128}" srcOrd="1" destOrd="0" parTransId="{AEFA793C-6DAB-4B05-8953-69C3D19C7402}" sibTransId="{689ED33C-37B2-4EB4-BBB8-06E8B20C8E7B}"/>
    <dgm:cxn modelId="{D9474ED9-E054-4616-BB02-E972CDC80190}" type="presOf" srcId="{A85C6A1E-2B09-41CA-8D55-B4F37A1F0A7C}" destId="{BD57FC86-C748-4ED6-B655-22249D974165}" srcOrd="0" destOrd="0" presId="urn:microsoft.com/office/officeart/2005/8/layout/vList2"/>
    <dgm:cxn modelId="{25081326-8088-41ED-B4B5-E93D4A6ECD6C}" type="presOf" srcId="{4AAAE1F8-B0D8-4A9A-AD46-32C84875319A}" destId="{866CC40D-B9D3-40F1-B7AB-40AB17C0EF12}" srcOrd="0" destOrd="2" presId="urn:microsoft.com/office/officeart/2005/8/layout/vList2"/>
    <dgm:cxn modelId="{E58413AF-0784-4483-8CFE-9453B0AE42F9}" srcId="{CAFC402E-40D5-463F-AC17-F6A9FFBA518B}" destId="{A85C6A1E-2B09-41CA-8D55-B4F37A1F0A7C}" srcOrd="2" destOrd="0" parTransId="{0F0083FF-C437-4B17-A0A5-D9597D6BCD72}" sibTransId="{CC8A1481-0EAA-4B6F-BAC5-DB14F4485768}"/>
    <dgm:cxn modelId="{0CF14F80-CE27-4A8E-BFC0-8A97332F9136}" type="presOf" srcId="{DB3603EB-1452-4C81-9724-2B77D07633FB}" destId="{EC880208-E513-4F64-A6BB-276AA09C3FCF}" srcOrd="0" destOrd="1" presId="urn:microsoft.com/office/officeart/2005/8/layout/vList2"/>
    <dgm:cxn modelId="{CA94EABD-15B5-4D90-A7E5-868F728C3D3B}" srcId="{CAFC402E-40D5-463F-AC17-F6A9FFBA518B}" destId="{08906025-F1E9-43BF-B7E3-F544E8CF6D73}" srcOrd="1" destOrd="0" parTransId="{7675051B-7110-49DB-908B-DE6D80892351}" sibTransId="{1CCD76EC-C895-4CE2-982C-D8B30020E216}"/>
    <dgm:cxn modelId="{F974A7E3-0396-4E96-993F-8A4C0AE06E68}" srcId="{DECDE41F-45D2-4979-973E-9559725FAB5D}" destId="{DB3603EB-1452-4C81-9724-2B77D07633FB}" srcOrd="1" destOrd="0" parTransId="{850336F9-535B-4C2A-A709-F48314FD17FC}" sibTransId="{01AA9038-D887-43F5-AFB2-2F9F955E411E}"/>
    <dgm:cxn modelId="{28DA1857-B8D1-4B42-8600-439184E0D454}" type="presOf" srcId="{26224AE1-322F-4570-A4DB-339135993128}" destId="{866CC40D-B9D3-40F1-B7AB-40AB17C0EF12}" srcOrd="0" destOrd="1" presId="urn:microsoft.com/office/officeart/2005/8/layout/vList2"/>
    <dgm:cxn modelId="{30537C3D-A150-4FD1-9782-20052F91AC19}" type="presOf" srcId="{53932185-E874-44B0-A0D0-2987981DAA89}" destId="{C697C248-7399-425E-9482-5CB6B24E5E1F}" srcOrd="0" destOrd="0" presId="urn:microsoft.com/office/officeart/2005/8/layout/vList2"/>
    <dgm:cxn modelId="{A50ECE26-D50A-4030-B176-E5B7DB6F0A6A}" type="presOf" srcId="{F9E64DFC-88CD-44B2-903E-3ABEA8080AF2}" destId="{AEDA9F90-42E7-434B-A43F-DA43D31CBE22}" srcOrd="0" destOrd="1" presId="urn:microsoft.com/office/officeart/2005/8/layout/vList2"/>
    <dgm:cxn modelId="{CBD3907B-B979-43FD-A5B7-372F40023E1E}" srcId="{DECDE41F-45D2-4979-973E-9559725FAB5D}" destId="{19C0E69F-65D3-4630-A82E-79E7E89AFF3B}" srcOrd="2" destOrd="0" parTransId="{32591A00-8AA1-4026-9E71-5B93DE7C5EA9}" sibTransId="{A5B17994-C4E0-4FA1-B2CC-8AEE35079754}"/>
    <dgm:cxn modelId="{1C3AB4F0-00D0-4F91-A3A7-810EB0C99ED5}" srcId="{08906025-F1E9-43BF-B7E3-F544E8CF6D73}" destId="{4AAAE1F8-B0D8-4A9A-AD46-32C84875319A}" srcOrd="2" destOrd="0" parTransId="{27EBED4E-6DF8-4C9C-A572-816264D0ECAB}" sibTransId="{380D1ACF-888A-463E-8A93-E78DDDE2C0F2}"/>
    <dgm:cxn modelId="{B070E2EE-8EEE-4A44-8411-D6C26477A353}" type="presOf" srcId="{2C737DBB-4C04-4776-9EF1-909A49EAE298}" destId="{866CC40D-B9D3-40F1-B7AB-40AB17C0EF12}" srcOrd="0" destOrd="0" presId="urn:microsoft.com/office/officeart/2005/8/layout/vList2"/>
    <dgm:cxn modelId="{FC3B70B6-F1E7-4B93-AA98-E5D4AD9BC940}" type="presOf" srcId="{E5FB9C45-F6EC-41AF-B056-7BD6357DE37F}" destId="{AEDA9F90-42E7-434B-A43F-DA43D31CBE22}" srcOrd="0" destOrd="3" presId="urn:microsoft.com/office/officeart/2005/8/layout/vList2"/>
    <dgm:cxn modelId="{C2299D22-B8BA-4986-B585-0CC0DB4A62BC}" srcId="{A85C6A1E-2B09-41CA-8D55-B4F37A1F0A7C}" destId="{D9C5F8CE-0C7B-4B7A-81F0-248352D84A11}" srcOrd="2" destOrd="0" parTransId="{5B02B430-7395-433D-A49E-D2BA1D58FACA}" sibTransId="{BAA8D39B-5937-4C99-BBDB-E2917A76C26C}"/>
    <dgm:cxn modelId="{2AB41C8E-060B-4C67-A64A-C293F645854F}" type="presOf" srcId="{DECDE41F-45D2-4979-973E-9559725FAB5D}" destId="{547935C7-1B7C-40DD-AC1A-5F114562B2FC}" srcOrd="0" destOrd="0" presId="urn:microsoft.com/office/officeart/2005/8/layout/vList2"/>
    <dgm:cxn modelId="{C1BA9DEA-1F9F-4215-BF17-B8876CE7AFF5}" srcId="{08906025-F1E9-43BF-B7E3-F544E8CF6D73}" destId="{3A4F2998-60D3-4BD8-A823-99F275291EEA}" srcOrd="3" destOrd="0" parTransId="{BF7D074F-7FAB-41C6-BA10-3486C1F15332}" sibTransId="{5AB3600F-2530-44C9-B775-1D6A8096A14F}"/>
    <dgm:cxn modelId="{146CB371-144B-447C-A03A-36B37F6DD209}" type="presOf" srcId="{08906025-F1E9-43BF-B7E3-F544E8CF6D73}" destId="{70920A4D-C8FE-445F-88C0-761607226996}" srcOrd="0" destOrd="0" presId="urn:microsoft.com/office/officeart/2005/8/layout/vList2"/>
    <dgm:cxn modelId="{DA089A5B-ED84-4EC6-9277-E106A27FA4B9}" type="presOf" srcId="{7F0C25AE-86CB-40F0-98BD-4B9256ED43E9}" destId="{EC880208-E513-4F64-A6BB-276AA09C3FCF}" srcOrd="0" destOrd="0" presId="urn:microsoft.com/office/officeart/2005/8/layout/vList2"/>
    <dgm:cxn modelId="{C54147AD-4C98-469A-8F89-F012130757E5}" type="presParOf" srcId="{74E0E6DE-B258-4875-9501-DD5C1B81C61C}" destId="{47ED52C1-0052-4936-9BAA-CCE91D5EB7CB}" srcOrd="0" destOrd="0" presId="urn:microsoft.com/office/officeart/2005/8/layout/vList2"/>
    <dgm:cxn modelId="{E90C2F88-E7DC-4057-8044-FC8D5F70B748}" type="presParOf" srcId="{74E0E6DE-B258-4875-9501-DD5C1B81C61C}" destId="{C697C248-7399-425E-9482-5CB6B24E5E1F}" srcOrd="1" destOrd="0" presId="urn:microsoft.com/office/officeart/2005/8/layout/vList2"/>
    <dgm:cxn modelId="{732686A8-815F-428B-A725-1BE3939C326F}" type="presParOf" srcId="{74E0E6DE-B258-4875-9501-DD5C1B81C61C}" destId="{70920A4D-C8FE-445F-88C0-761607226996}" srcOrd="2" destOrd="0" presId="urn:microsoft.com/office/officeart/2005/8/layout/vList2"/>
    <dgm:cxn modelId="{C736D24A-DEB9-4FED-9148-AAFCA610E1D1}" type="presParOf" srcId="{74E0E6DE-B258-4875-9501-DD5C1B81C61C}" destId="{866CC40D-B9D3-40F1-B7AB-40AB17C0EF12}" srcOrd="3" destOrd="0" presId="urn:microsoft.com/office/officeart/2005/8/layout/vList2"/>
    <dgm:cxn modelId="{967711DE-A2DA-47D7-9D9B-BE2F1EB592CA}" type="presParOf" srcId="{74E0E6DE-B258-4875-9501-DD5C1B81C61C}" destId="{BD57FC86-C748-4ED6-B655-22249D974165}" srcOrd="4" destOrd="0" presId="urn:microsoft.com/office/officeart/2005/8/layout/vList2"/>
    <dgm:cxn modelId="{3A543ECA-B77F-4AAE-8DE9-746B41643B20}" type="presParOf" srcId="{74E0E6DE-B258-4875-9501-DD5C1B81C61C}" destId="{AEDA9F90-42E7-434B-A43F-DA43D31CBE22}" srcOrd="5" destOrd="0" presId="urn:microsoft.com/office/officeart/2005/8/layout/vList2"/>
    <dgm:cxn modelId="{B1A53E11-9F91-41D6-8172-A0D3C2688242}" type="presParOf" srcId="{74E0E6DE-B258-4875-9501-DD5C1B81C61C}" destId="{547935C7-1B7C-40DD-AC1A-5F114562B2FC}" srcOrd="6" destOrd="0" presId="urn:microsoft.com/office/officeart/2005/8/layout/vList2"/>
    <dgm:cxn modelId="{2726D86A-D575-44AF-8D08-9E7042020372}" type="presParOf" srcId="{74E0E6DE-B258-4875-9501-DD5C1B81C61C}" destId="{EC880208-E513-4F64-A6BB-276AA09C3FCF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718371-166C-4CA7-97EC-69675ABD9A35}" type="doc">
      <dgm:prSet loTypeId="urn:microsoft.com/office/officeart/2005/8/layout/vList6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5923B61D-B8FA-467E-8EEA-91EC4135A172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 fases de expansión</a:t>
          </a:r>
          <a:endParaRPr lang="es-ES" dirty="0">
            <a:latin typeface="Calibri" pitchFamily="34" charset="0"/>
          </a:endParaRPr>
        </a:p>
      </dgm:t>
    </dgm:pt>
    <dgm:pt modelId="{3917FAD8-F2AF-4EDD-A9CF-71A02C09D254}" type="parTrans" cxnId="{46E41912-036D-4B50-9A31-5DDDDFB22D1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2396CAC-3AFB-4B16-87DF-72EB070A8821}" type="sibTrans" cxnId="{46E41912-036D-4B50-9A31-5DDDDFB22D1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C003060-74D0-4551-99F5-CFB24E3CC0CF}">
      <dgm:prSet phldrT="[Texto]"/>
      <dgm:spPr/>
      <dgm:t>
        <a:bodyPr anchor="ctr"/>
        <a:lstStyle/>
        <a:p>
          <a:pPr algn="ctr"/>
          <a:r>
            <a:rPr lang="es-ES" dirty="0" smtClean="0">
              <a:latin typeface="Calibri" pitchFamily="34" charset="0"/>
            </a:rPr>
            <a:t>Inflación</a:t>
          </a:r>
          <a:endParaRPr lang="es-ES" dirty="0">
            <a:latin typeface="Calibri" pitchFamily="34" charset="0"/>
          </a:endParaRPr>
        </a:p>
      </dgm:t>
    </dgm:pt>
    <dgm:pt modelId="{597BDAC5-A6BE-4BCD-8AE4-ECD775A15030}" type="parTrans" cxnId="{D1B59242-ABE7-49AD-B1B0-675BA44D743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1ECFA19-0766-4C39-A4D0-A2B7DEE3A4F7}" type="sibTrans" cxnId="{D1B59242-ABE7-49AD-B1B0-675BA44D743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1A72F1C-6443-471C-8374-CFDCF099031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En fases de recesión </a:t>
          </a:r>
          <a:endParaRPr lang="es-ES" dirty="0">
            <a:latin typeface="Calibri" pitchFamily="34" charset="0"/>
          </a:endParaRPr>
        </a:p>
      </dgm:t>
    </dgm:pt>
    <dgm:pt modelId="{3ADD076E-8BC8-4E24-AC26-2D41CA5F9CE8}" type="parTrans" cxnId="{DA97B1D6-5C3C-4F15-AA73-4332ADE7D9C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BDA50AC-6F62-43AC-B72B-3FC41F866F3A}" type="sibTrans" cxnId="{DA97B1D6-5C3C-4F15-AA73-4332ADE7D9C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A7CE8D2-2EFA-4369-AD44-51736C89A3D5}">
      <dgm:prSet phldrT="[Texto]"/>
      <dgm:spPr/>
      <dgm:t>
        <a:bodyPr anchor="ctr"/>
        <a:lstStyle/>
        <a:p>
          <a:pPr algn="ctr"/>
          <a:r>
            <a:rPr lang="es-ES" dirty="0" smtClean="0">
              <a:latin typeface="Calibri" pitchFamily="34" charset="0"/>
            </a:rPr>
            <a:t>Paro</a:t>
          </a:r>
          <a:endParaRPr lang="es-ES" dirty="0">
            <a:latin typeface="Calibri" pitchFamily="34" charset="0"/>
          </a:endParaRPr>
        </a:p>
      </dgm:t>
    </dgm:pt>
    <dgm:pt modelId="{C5E6D378-7AFE-481F-969A-227A6AF795B9}" type="parTrans" cxnId="{C148A345-A14E-4A3E-9DE3-BD2436C44E0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9C0ACE3-5CA4-44D9-B9D2-2DBAD322B089}" type="sibTrans" cxnId="{C148A345-A14E-4A3E-9DE3-BD2436C44E0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A6228C28-D5E4-479A-85A8-B937B6961DF3}" type="pres">
      <dgm:prSet presAssocID="{52718371-166C-4CA7-97EC-69675ABD9A3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ECC05AB-2291-4D61-9D74-8A466C7A6977}" type="pres">
      <dgm:prSet presAssocID="{5923B61D-B8FA-467E-8EEA-91EC4135A172}" presName="linNode" presStyleCnt="0"/>
      <dgm:spPr/>
    </dgm:pt>
    <dgm:pt modelId="{C0CE64F3-15C7-4D00-888E-BB6DE99CBB9E}" type="pres">
      <dgm:prSet presAssocID="{5923B61D-B8FA-467E-8EEA-91EC4135A172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DBCBE0-0738-402C-B8AE-712927F54E3D}" type="pres">
      <dgm:prSet presAssocID="{5923B61D-B8FA-467E-8EEA-91EC4135A172}" presName="childShp" presStyleLbl="bgAccFollowNode1" presStyleIdx="0" presStyleCnt="2" custScaleX="809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456AB2-B5AB-4524-B6B1-38F25E3D69BE}" type="pres">
      <dgm:prSet presAssocID="{62396CAC-3AFB-4B16-87DF-72EB070A8821}" presName="spacing" presStyleCnt="0"/>
      <dgm:spPr/>
    </dgm:pt>
    <dgm:pt modelId="{CF25571F-EB62-4262-9770-C9365E3D963D}" type="pres">
      <dgm:prSet presAssocID="{01A72F1C-6443-471C-8374-CFDCF0990315}" presName="linNode" presStyleCnt="0"/>
      <dgm:spPr/>
    </dgm:pt>
    <dgm:pt modelId="{2B12C1D1-5E12-43D0-851C-3E80A74380B7}" type="pres">
      <dgm:prSet presAssocID="{01A72F1C-6443-471C-8374-CFDCF0990315}" presName="parentShp" presStyleLbl="node1" presStyleIdx="1" presStyleCnt="2" custScaleX="103212" custLinFactNeighborX="-1718" custLinFactNeighborY="-11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D30F2F-7F63-4019-99CD-EB8CA64D5596}" type="pres">
      <dgm:prSet presAssocID="{01A72F1C-6443-471C-8374-CFDCF0990315}" presName="childShp" presStyleLbl="bgAccFollowNode1" presStyleIdx="1" presStyleCnt="2" custScaleX="775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1BB1790-1D05-4F33-AA7C-ED20238AEA91}" type="presOf" srcId="{52718371-166C-4CA7-97EC-69675ABD9A35}" destId="{A6228C28-D5E4-479A-85A8-B937B6961DF3}" srcOrd="0" destOrd="0" presId="urn:microsoft.com/office/officeart/2005/8/layout/vList6"/>
    <dgm:cxn modelId="{46E41912-036D-4B50-9A31-5DDDDFB22D14}" srcId="{52718371-166C-4CA7-97EC-69675ABD9A35}" destId="{5923B61D-B8FA-467E-8EEA-91EC4135A172}" srcOrd="0" destOrd="0" parTransId="{3917FAD8-F2AF-4EDD-A9CF-71A02C09D254}" sibTransId="{62396CAC-3AFB-4B16-87DF-72EB070A8821}"/>
    <dgm:cxn modelId="{D1B59242-ABE7-49AD-B1B0-675BA44D743A}" srcId="{5923B61D-B8FA-467E-8EEA-91EC4135A172}" destId="{2C003060-74D0-4551-99F5-CFB24E3CC0CF}" srcOrd="0" destOrd="0" parTransId="{597BDAC5-A6BE-4BCD-8AE4-ECD775A15030}" sibTransId="{B1ECFA19-0766-4C39-A4D0-A2B7DEE3A4F7}"/>
    <dgm:cxn modelId="{DA97B1D6-5C3C-4F15-AA73-4332ADE7D9C1}" srcId="{52718371-166C-4CA7-97EC-69675ABD9A35}" destId="{01A72F1C-6443-471C-8374-CFDCF0990315}" srcOrd="1" destOrd="0" parTransId="{3ADD076E-8BC8-4E24-AC26-2D41CA5F9CE8}" sibTransId="{EBDA50AC-6F62-43AC-B72B-3FC41F866F3A}"/>
    <dgm:cxn modelId="{3C1E4CB5-3626-4A6A-A237-8D27721598A7}" type="presOf" srcId="{01A72F1C-6443-471C-8374-CFDCF0990315}" destId="{2B12C1D1-5E12-43D0-851C-3E80A74380B7}" srcOrd="0" destOrd="0" presId="urn:microsoft.com/office/officeart/2005/8/layout/vList6"/>
    <dgm:cxn modelId="{C148A345-A14E-4A3E-9DE3-BD2436C44E0F}" srcId="{01A72F1C-6443-471C-8374-CFDCF0990315}" destId="{1A7CE8D2-2EFA-4369-AD44-51736C89A3D5}" srcOrd="0" destOrd="0" parTransId="{C5E6D378-7AFE-481F-969A-227A6AF795B9}" sibTransId="{49C0ACE3-5CA4-44D9-B9D2-2DBAD322B089}"/>
    <dgm:cxn modelId="{F4A32904-A0A1-4F97-B0F4-A4A834BC4543}" type="presOf" srcId="{2C003060-74D0-4551-99F5-CFB24E3CC0CF}" destId="{02DBCBE0-0738-402C-B8AE-712927F54E3D}" srcOrd="0" destOrd="0" presId="urn:microsoft.com/office/officeart/2005/8/layout/vList6"/>
    <dgm:cxn modelId="{354CCF2B-ACC2-4412-B9D0-038D5C06AC2A}" type="presOf" srcId="{5923B61D-B8FA-467E-8EEA-91EC4135A172}" destId="{C0CE64F3-15C7-4D00-888E-BB6DE99CBB9E}" srcOrd="0" destOrd="0" presId="urn:microsoft.com/office/officeart/2005/8/layout/vList6"/>
    <dgm:cxn modelId="{48960D3E-6BDE-422C-AB32-16C628CAF5FC}" type="presOf" srcId="{1A7CE8D2-2EFA-4369-AD44-51736C89A3D5}" destId="{52D30F2F-7F63-4019-99CD-EB8CA64D5596}" srcOrd="0" destOrd="0" presId="urn:microsoft.com/office/officeart/2005/8/layout/vList6"/>
    <dgm:cxn modelId="{C0196B56-5112-48AA-87D0-1C835BF3302C}" type="presParOf" srcId="{A6228C28-D5E4-479A-85A8-B937B6961DF3}" destId="{0ECC05AB-2291-4D61-9D74-8A466C7A6977}" srcOrd="0" destOrd="0" presId="urn:microsoft.com/office/officeart/2005/8/layout/vList6"/>
    <dgm:cxn modelId="{617DCBF6-727E-4005-87EF-2903D5839040}" type="presParOf" srcId="{0ECC05AB-2291-4D61-9D74-8A466C7A6977}" destId="{C0CE64F3-15C7-4D00-888E-BB6DE99CBB9E}" srcOrd="0" destOrd="0" presId="urn:microsoft.com/office/officeart/2005/8/layout/vList6"/>
    <dgm:cxn modelId="{80B19D09-6FB8-42E4-B5BB-54F3EC6FF001}" type="presParOf" srcId="{0ECC05AB-2291-4D61-9D74-8A466C7A6977}" destId="{02DBCBE0-0738-402C-B8AE-712927F54E3D}" srcOrd="1" destOrd="0" presId="urn:microsoft.com/office/officeart/2005/8/layout/vList6"/>
    <dgm:cxn modelId="{56FBB736-1B84-469F-9F2C-DF42FC8B7403}" type="presParOf" srcId="{A6228C28-D5E4-479A-85A8-B937B6961DF3}" destId="{07456AB2-B5AB-4524-B6B1-38F25E3D69BE}" srcOrd="1" destOrd="0" presId="urn:microsoft.com/office/officeart/2005/8/layout/vList6"/>
    <dgm:cxn modelId="{7F1E4FE6-5AB8-4C85-8BAC-394BE8C478F4}" type="presParOf" srcId="{A6228C28-D5E4-479A-85A8-B937B6961DF3}" destId="{CF25571F-EB62-4262-9770-C9365E3D963D}" srcOrd="2" destOrd="0" presId="urn:microsoft.com/office/officeart/2005/8/layout/vList6"/>
    <dgm:cxn modelId="{143AE827-B746-4D0F-8BFA-2AB0FFA0C469}" type="presParOf" srcId="{CF25571F-EB62-4262-9770-C9365E3D963D}" destId="{2B12C1D1-5E12-43D0-851C-3E80A74380B7}" srcOrd="0" destOrd="0" presId="urn:microsoft.com/office/officeart/2005/8/layout/vList6"/>
    <dgm:cxn modelId="{0DAE2C19-483E-4E9A-A0EF-8DDA9D6383DF}" type="presParOf" srcId="{CF25571F-EB62-4262-9770-C9365E3D963D}" destId="{52D30F2F-7F63-4019-99CD-EB8CA64D559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521A3E-8736-4CA5-831C-E1C5D29CF58A}" type="doc">
      <dgm:prSet loTypeId="urn:microsoft.com/office/officeart/2005/8/layout/hierarchy4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6345A05E-DB05-4F03-9BA6-464120983964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POLÍTICA ECONÓMICA</a:t>
          </a:r>
          <a:endParaRPr lang="es-ES" dirty="0">
            <a:latin typeface="Calibri" pitchFamily="34" charset="0"/>
          </a:endParaRPr>
        </a:p>
      </dgm:t>
    </dgm:pt>
    <dgm:pt modelId="{A903211F-51FB-4190-97A5-59D54709FB1A}" type="parTrans" cxnId="{EF37E21E-D366-4DA7-AD0A-06BC24DA0A5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4C68F20-17D4-48E3-BE50-EDD215C1D426}" type="sibTrans" cxnId="{EF37E21E-D366-4DA7-AD0A-06BC24DA0A5F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5AD9B26-5C08-404F-BFC3-C1EEF9288796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COYUNTURALES</a:t>
          </a:r>
        </a:p>
        <a:p>
          <a:r>
            <a:rPr lang="es-ES" dirty="0" smtClean="0">
              <a:latin typeface="Calibri" pitchFamily="34" charset="0"/>
            </a:rPr>
            <a:t>C/P </a:t>
          </a:r>
          <a:endParaRPr lang="es-ES" dirty="0">
            <a:latin typeface="Calibri" pitchFamily="34" charset="0"/>
          </a:endParaRPr>
        </a:p>
      </dgm:t>
    </dgm:pt>
    <dgm:pt modelId="{13178E47-29D4-4CAA-9F0C-6AE23BD850B8}" type="parTrans" cxnId="{E5EA8B21-BCF3-4D4B-80F8-22AE2EA7701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39EF305-EF7A-4815-BE31-CD84CAD02450}" type="sibTrans" cxnId="{E5EA8B21-BCF3-4D4B-80F8-22AE2EA77011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F33B890-1F3C-46EC-96F8-6F79B421954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ESTRUCTURALES</a:t>
          </a:r>
        </a:p>
        <a:p>
          <a:r>
            <a:rPr lang="es-ES" dirty="0" smtClean="0">
              <a:latin typeface="Calibri" pitchFamily="34" charset="0"/>
            </a:rPr>
            <a:t>L/P</a:t>
          </a:r>
          <a:endParaRPr lang="es-ES" dirty="0">
            <a:latin typeface="Calibri" pitchFamily="34" charset="0"/>
          </a:endParaRPr>
        </a:p>
      </dgm:t>
    </dgm:pt>
    <dgm:pt modelId="{8B4E714A-C813-4CB9-A19B-7C62BD2C252A}" type="parTrans" cxnId="{B88A95BF-E7B0-40B8-B9C0-F50935AD2A0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F110FE1-F7D5-40F6-BA6B-073035B1D7AD}" type="sibTrans" cxnId="{B88A95BF-E7B0-40B8-B9C0-F50935AD2A0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0CFE3BF6-D6B9-41DD-AD05-0ED2FA670378}" type="pres">
      <dgm:prSet presAssocID="{6D521A3E-8736-4CA5-831C-E1C5D29CF58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_tradnl"/>
        </a:p>
      </dgm:t>
    </dgm:pt>
    <dgm:pt modelId="{5B1CFEA6-421C-46D3-9A53-DE16BF812069}" type="pres">
      <dgm:prSet presAssocID="{6345A05E-DB05-4F03-9BA6-464120983964}" presName="vertOne" presStyleCnt="0"/>
      <dgm:spPr/>
    </dgm:pt>
    <dgm:pt modelId="{5E18A52C-4F28-45EB-B101-C7DB17636DF1}" type="pres">
      <dgm:prSet presAssocID="{6345A05E-DB05-4F03-9BA6-46412098396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851E4A0A-F740-4199-853A-52A7E75B088E}" type="pres">
      <dgm:prSet presAssocID="{6345A05E-DB05-4F03-9BA6-464120983964}" presName="parTransOne" presStyleCnt="0"/>
      <dgm:spPr/>
    </dgm:pt>
    <dgm:pt modelId="{1C69AAA2-4457-4E47-B3A7-B02D4668C23A}" type="pres">
      <dgm:prSet presAssocID="{6345A05E-DB05-4F03-9BA6-464120983964}" presName="horzOne" presStyleCnt="0"/>
      <dgm:spPr/>
    </dgm:pt>
    <dgm:pt modelId="{34E1BC4B-1D95-44C8-BF7A-512759DD1169}" type="pres">
      <dgm:prSet presAssocID="{55AD9B26-5C08-404F-BFC3-C1EEF9288796}" presName="vertTwo" presStyleCnt="0"/>
      <dgm:spPr/>
    </dgm:pt>
    <dgm:pt modelId="{CC5E2C43-B28A-42B7-B040-CB4B29A6AC44}" type="pres">
      <dgm:prSet presAssocID="{55AD9B26-5C08-404F-BFC3-C1EEF928879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4B06AB94-6B64-43DA-8295-37AC597CEAA3}" type="pres">
      <dgm:prSet presAssocID="{55AD9B26-5C08-404F-BFC3-C1EEF9288796}" presName="horzTwo" presStyleCnt="0"/>
      <dgm:spPr/>
    </dgm:pt>
    <dgm:pt modelId="{7E2328C6-FC29-4771-89A2-A2C7A6E8D16A}" type="pres">
      <dgm:prSet presAssocID="{439EF305-EF7A-4815-BE31-CD84CAD02450}" presName="sibSpaceTwo" presStyleCnt="0"/>
      <dgm:spPr/>
    </dgm:pt>
    <dgm:pt modelId="{B26BD584-77CD-4148-9485-CB4D399D57B3}" type="pres">
      <dgm:prSet presAssocID="{CF33B890-1F3C-46EC-96F8-6F79B421954C}" presName="vertTwo" presStyleCnt="0"/>
      <dgm:spPr/>
    </dgm:pt>
    <dgm:pt modelId="{D3B7ED72-1C89-42D9-A52B-CD836B7F99C2}" type="pres">
      <dgm:prSet presAssocID="{CF33B890-1F3C-46EC-96F8-6F79B421954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20DD90FD-C2E7-44EA-985D-2A3542B26B40}" type="pres">
      <dgm:prSet presAssocID="{CF33B890-1F3C-46EC-96F8-6F79B421954C}" presName="horzTwo" presStyleCnt="0"/>
      <dgm:spPr/>
    </dgm:pt>
  </dgm:ptLst>
  <dgm:cxnLst>
    <dgm:cxn modelId="{EF37E21E-D366-4DA7-AD0A-06BC24DA0A5F}" srcId="{6D521A3E-8736-4CA5-831C-E1C5D29CF58A}" destId="{6345A05E-DB05-4F03-9BA6-464120983964}" srcOrd="0" destOrd="0" parTransId="{A903211F-51FB-4190-97A5-59D54709FB1A}" sibTransId="{44C68F20-17D4-48E3-BE50-EDD215C1D426}"/>
    <dgm:cxn modelId="{44E5D3F5-A8CB-4390-BB56-2C3AA40CB044}" type="presOf" srcId="{6D521A3E-8736-4CA5-831C-E1C5D29CF58A}" destId="{0CFE3BF6-D6B9-41DD-AD05-0ED2FA670378}" srcOrd="0" destOrd="0" presId="urn:microsoft.com/office/officeart/2005/8/layout/hierarchy4"/>
    <dgm:cxn modelId="{3490C291-0A1B-4B5D-9AAD-5F4E4D6A0116}" type="presOf" srcId="{55AD9B26-5C08-404F-BFC3-C1EEF9288796}" destId="{CC5E2C43-B28A-42B7-B040-CB4B29A6AC44}" srcOrd="0" destOrd="0" presId="urn:microsoft.com/office/officeart/2005/8/layout/hierarchy4"/>
    <dgm:cxn modelId="{6D5EC9AF-9A2C-4B9B-840D-83D75D7D9836}" type="presOf" srcId="{6345A05E-DB05-4F03-9BA6-464120983964}" destId="{5E18A52C-4F28-45EB-B101-C7DB17636DF1}" srcOrd="0" destOrd="0" presId="urn:microsoft.com/office/officeart/2005/8/layout/hierarchy4"/>
    <dgm:cxn modelId="{ECCF7FB8-6006-44E7-937C-22766A49A04D}" type="presOf" srcId="{CF33B890-1F3C-46EC-96F8-6F79B421954C}" destId="{D3B7ED72-1C89-42D9-A52B-CD836B7F99C2}" srcOrd="0" destOrd="0" presId="urn:microsoft.com/office/officeart/2005/8/layout/hierarchy4"/>
    <dgm:cxn modelId="{B88A95BF-E7B0-40B8-B9C0-F50935AD2A04}" srcId="{6345A05E-DB05-4F03-9BA6-464120983964}" destId="{CF33B890-1F3C-46EC-96F8-6F79B421954C}" srcOrd="1" destOrd="0" parTransId="{8B4E714A-C813-4CB9-A19B-7C62BD2C252A}" sibTransId="{CF110FE1-F7D5-40F6-BA6B-073035B1D7AD}"/>
    <dgm:cxn modelId="{E5EA8B21-BCF3-4D4B-80F8-22AE2EA77011}" srcId="{6345A05E-DB05-4F03-9BA6-464120983964}" destId="{55AD9B26-5C08-404F-BFC3-C1EEF9288796}" srcOrd="0" destOrd="0" parTransId="{13178E47-29D4-4CAA-9F0C-6AE23BD850B8}" sibTransId="{439EF305-EF7A-4815-BE31-CD84CAD02450}"/>
    <dgm:cxn modelId="{AB939C04-E343-4641-9703-23871099917F}" type="presParOf" srcId="{0CFE3BF6-D6B9-41DD-AD05-0ED2FA670378}" destId="{5B1CFEA6-421C-46D3-9A53-DE16BF812069}" srcOrd="0" destOrd="0" presId="urn:microsoft.com/office/officeart/2005/8/layout/hierarchy4"/>
    <dgm:cxn modelId="{87590FF2-5F72-4081-9F41-46F77935EB5A}" type="presParOf" srcId="{5B1CFEA6-421C-46D3-9A53-DE16BF812069}" destId="{5E18A52C-4F28-45EB-B101-C7DB17636DF1}" srcOrd="0" destOrd="0" presId="urn:microsoft.com/office/officeart/2005/8/layout/hierarchy4"/>
    <dgm:cxn modelId="{7CF16368-0E4F-461A-ACDE-1CF8BCAECA00}" type="presParOf" srcId="{5B1CFEA6-421C-46D3-9A53-DE16BF812069}" destId="{851E4A0A-F740-4199-853A-52A7E75B088E}" srcOrd="1" destOrd="0" presId="urn:microsoft.com/office/officeart/2005/8/layout/hierarchy4"/>
    <dgm:cxn modelId="{9E411EBE-731A-477F-8DB7-4B560C026684}" type="presParOf" srcId="{5B1CFEA6-421C-46D3-9A53-DE16BF812069}" destId="{1C69AAA2-4457-4E47-B3A7-B02D4668C23A}" srcOrd="2" destOrd="0" presId="urn:microsoft.com/office/officeart/2005/8/layout/hierarchy4"/>
    <dgm:cxn modelId="{CDC316F9-B639-4897-945B-1415216A02DF}" type="presParOf" srcId="{1C69AAA2-4457-4E47-B3A7-B02D4668C23A}" destId="{34E1BC4B-1D95-44C8-BF7A-512759DD1169}" srcOrd="0" destOrd="0" presId="urn:microsoft.com/office/officeart/2005/8/layout/hierarchy4"/>
    <dgm:cxn modelId="{90102AA4-7477-4C53-82AC-E1A6AA1D87D8}" type="presParOf" srcId="{34E1BC4B-1D95-44C8-BF7A-512759DD1169}" destId="{CC5E2C43-B28A-42B7-B040-CB4B29A6AC44}" srcOrd="0" destOrd="0" presId="urn:microsoft.com/office/officeart/2005/8/layout/hierarchy4"/>
    <dgm:cxn modelId="{672A8F03-1A70-4B99-A0AD-95110B04C3C7}" type="presParOf" srcId="{34E1BC4B-1D95-44C8-BF7A-512759DD1169}" destId="{4B06AB94-6B64-43DA-8295-37AC597CEAA3}" srcOrd="1" destOrd="0" presId="urn:microsoft.com/office/officeart/2005/8/layout/hierarchy4"/>
    <dgm:cxn modelId="{0B0382BF-887A-49FB-8903-897941C4C2BB}" type="presParOf" srcId="{1C69AAA2-4457-4E47-B3A7-B02D4668C23A}" destId="{7E2328C6-FC29-4771-89A2-A2C7A6E8D16A}" srcOrd="1" destOrd="0" presId="urn:microsoft.com/office/officeart/2005/8/layout/hierarchy4"/>
    <dgm:cxn modelId="{E3DBBFA4-3F95-48F6-B2B9-4D82FCFAC588}" type="presParOf" srcId="{1C69AAA2-4457-4E47-B3A7-B02D4668C23A}" destId="{B26BD584-77CD-4148-9485-CB4D399D57B3}" srcOrd="2" destOrd="0" presId="urn:microsoft.com/office/officeart/2005/8/layout/hierarchy4"/>
    <dgm:cxn modelId="{E04AADEA-DE93-4F7C-A695-E67B600D5DB9}" type="presParOf" srcId="{B26BD584-77CD-4148-9485-CB4D399D57B3}" destId="{D3B7ED72-1C89-42D9-A52B-CD836B7F99C2}" srcOrd="0" destOrd="0" presId="urn:microsoft.com/office/officeart/2005/8/layout/hierarchy4"/>
    <dgm:cxn modelId="{8AA2B4FB-37C1-4511-8425-5CFD2EE8A47F}" type="presParOf" srcId="{B26BD584-77CD-4148-9485-CB4D399D57B3}" destId="{20DD90FD-C2E7-44EA-985D-2A3542B26B4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5E1AC9-1E27-40AA-A289-B5704EA64042}" type="doc">
      <dgm:prSet loTypeId="urn:microsoft.com/office/officeart/2005/8/layout/list1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F671FEB1-33D2-47C8-8FE7-F3C46303452A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COYUNTURALES A C/P</a:t>
          </a:r>
          <a:endParaRPr lang="es-ES" sz="2800" dirty="0">
            <a:latin typeface="Calibri" pitchFamily="34" charset="0"/>
          </a:endParaRPr>
        </a:p>
      </dgm:t>
    </dgm:pt>
    <dgm:pt modelId="{B2A04C3C-1A98-46FD-A980-EA5C9C306D8A}" type="parTrans" cxnId="{80EE486C-91ED-42B7-8594-BCF39E6A8E5F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82A29101-91A9-475F-8A18-4DAB9DAE3487}" type="sibTrans" cxnId="{80EE486C-91ED-42B7-8594-BCF39E6A8E5F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A48E61A7-0201-4415-81C1-A777CE46A561}">
      <dgm:prSet phldrT="[Texto]" custT="1"/>
      <dgm:spPr/>
      <dgm:t>
        <a:bodyPr/>
        <a:lstStyle/>
        <a:p>
          <a:r>
            <a:rPr lang="es-ES" sz="2800" b="1" dirty="0" smtClean="0">
              <a:solidFill>
                <a:schemeClr val="accent2"/>
              </a:solidFill>
              <a:latin typeface="Calibri" pitchFamily="34" charset="0"/>
            </a:rPr>
            <a:t>Política fiscal</a:t>
          </a:r>
          <a:r>
            <a:rPr lang="es-ES" sz="2800" b="1" dirty="0" smtClean="0">
              <a:latin typeface="Calibri" pitchFamily="34" charset="0"/>
            </a:rPr>
            <a:t>: </a:t>
          </a:r>
          <a:r>
            <a:rPr lang="es-ES" sz="2800" dirty="0" smtClean="0">
              <a:latin typeface="Calibri" pitchFamily="34" charset="0"/>
            </a:rPr>
            <a:t>mediante impuestos y G, influyen en PIB y empleo</a:t>
          </a:r>
          <a:endParaRPr lang="es-ES" sz="2800" dirty="0">
            <a:latin typeface="Calibri" pitchFamily="34" charset="0"/>
          </a:endParaRPr>
        </a:p>
      </dgm:t>
    </dgm:pt>
    <dgm:pt modelId="{E72BCD0D-6793-49D8-9DF6-F760CCC8FBE4}" type="parTrans" cxnId="{40C0B6FC-B451-4023-999D-1EA8B7A4EF66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242B9DBA-915C-4AEC-BFD1-380F4846D406}" type="sibTrans" cxnId="{40C0B6FC-B451-4023-999D-1EA8B7A4EF66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60379165-0FF2-4A2D-825F-701A7061B412}">
      <dgm:prSet phldrT="[Texto]" custT="1"/>
      <dgm:spPr/>
      <dgm:t>
        <a:bodyPr/>
        <a:lstStyle/>
        <a:p>
          <a:r>
            <a:rPr lang="es-ES" sz="2800" b="1" dirty="0" smtClean="0">
              <a:solidFill>
                <a:schemeClr val="accent2"/>
              </a:solidFill>
              <a:latin typeface="Calibri" pitchFamily="34" charset="0"/>
            </a:rPr>
            <a:t>Política de rentas </a:t>
          </a:r>
          <a:r>
            <a:rPr lang="es-ES" sz="2800" dirty="0" smtClean="0">
              <a:latin typeface="Calibri" pitchFamily="34" charset="0"/>
            </a:rPr>
            <a:t>( de precios y salarios) Medidas para frenar </a:t>
          </a:r>
          <a:r>
            <a:rPr lang="es-ES" sz="2800" dirty="0" smtClean="0">
              <a:latin typeface="Calibri"/>
            </a:rPr>
            <a:t>↑P en algunos bienes, regulación de salarios de funcionarios…</a:t>
          </a:r>
          <a:endParaRPr lang="es-ES" sz="2800" dirty="0">
            <a:latin typeface="Calibri" pitchFamily="34" charset="0"/>
          </a:endParaRPr>
        </a:p>
      </dgm:t>
    </dgm:pt>
    <dgm:pt modelId="{78FCE02A-51D7-4C73-A9B2-8143128959E5}" type="parTrans" cxnId="{6F42B808-C69B-4451-BD08-ACAEA4D3362E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4F3A2F3D-F7AB-4C01-8F14-69281D2BF499}" type="sibTrans" cxnId="{6F42B808-C69B-4451-BD08-ACAEA4D3362E}">
      <dgm:prSet/>
      <dgm:spPr/>
      <dgm:t>
        <a:bodyPr/>
        <a:lstStyle/>
        <a:p>
          <a:endParaRPr lang="es-ES" sz="1100">
            <a:latin typeface="Calibri" pitchFamily="34" charset="0"/>
          </a:endParaRPr>
        </a:p>
      </dgm:t>
    </dgm:pt>
    <dgm:pt modelId="{B69AAEF0-C7B9-416A-96B4-7C9673830B38}">
      <dgm:prSet phldrT="[Texto]" custT="1"/>
      <dgm:spPr/>
      <dgm:t>
        <a:bodyPr/>
        <a:lstStyle/>
        <a:p>
          <a:r>
            <a:rPr lang="es-ES" sz="2800" b="1" dirty="0" smtClean="0">
              <a:solidFill>
                <a:schemeClr val="accent2"/>
              </a:solidFill>
              <a:latin typeface="Calibri" pitchFamily="34" charset="0"/>
            </a:rPr>
            <a:t>Política monetaria</a:t>
          </a:r>
          <a:r>
            <a:rPr lang="es-ES" sz="2800" dirty="0" smtClean="0">
              <a:latin typeface="Calibri" pitchFamily="34" charset="0"/>
            </a:rPr>
            <a:t>: (BCE)mediante tipos de interés y cantidad de dinero en circulación influyen en inflación</a:t>
          </a:r>
          <a:endParaRPr lang="es-ES" sz="2800" dirty="0">
            <a:latin typeface="Calibri" pitchFamily="34" charset="0"/>
          </a:endParaRPr>
        </a:p>
      </dgm:t>
    </dgm:pt>
    <dgm:pt modelId="{D1AF691C-02CA-46BA-BB55-E962512BA9BF}" type="parTrans" cxnId="{75696D74-D911-4319-AD85-86C4C88731BE}">
      <dgm:prSet/>
      <dgm:spPr/>
      <dgm:t>
        <a:bodyPr/>
        <a:lstStyle/>
        <a:p>
          <a:endParaRPr lang="es-ES" sz="1400"/>
        </a:p>
      </dgm:t>
    </dgm:pt>
    <dgm:pt modelId="{C8AAFEE3-0104-489D-AE9F-22BC7C24EBFA}" type="sibTrans" cxnId="{75696D74-D911-4319-AD85-86C4C88731BE}">
      <dgm:prSet/>
      <dgm:spPr/>
      <dgm:t>
        <a:bodyPr/>
        <a:lstStyle/>
        <a:p>
          <a:endParaRPr lang="es-ES" sz="1400"/>
        </a:p>
      </dgm:t>
    </dgm:pt>
    <dgm:pt modelId="{74B1E895-17F9-4BF5-BB2F-CA73F09DA45F}">
      <dgm:prSet phldrT="[Texto]" custT="1"/>
      <dgm:spPr/>
      <dgm:t>
        <a:bodyPr/>
        <a:lstStyle/>
        <a:p>
          <a:r>
            <a:rPr lang="es-ES" sz="2800" b="1" dirty="0" smtClean="0">
              <a:solidFill>
                <a:schemeClr val="accent2"/>
              </a:solidFill>
              <a:latin typeface="Calibri" pitchFamily="34" charset="0"/>
            </a:rPr>
            <a:t>Política exterior</a:t>
          </a:r>
          <a:r>
            <a:rPr lang="es-ES" sz="2800" dirty="0" smtClean="0">
              <a:latin typeface="Calibri" pitchFamily="34" charset="0"/>
            </a:rPr>
            <a:t>: Fijación de tipos de cambio, aranceles, fomento de X…</a:t>
          </a:r>
          <a:endParaRPr lang="es-ES" sz="2800" dirty="0">
            <a:latin typeface="Calibri" pitchFamily="34" charset="0"/>
          </a:endParaRPr>
        </a:p>
      </dgm:t>
    </dgm:pt>
    <dgm:pt modelId="{6A962291-BFB8-4CBC-9290-BBB39B2A328B}" type="parTrans" cxnId="{0DC54AA0-8BC7-491C-9FEA-DBCF58EF249C}">
      <dgm:prSet/>
      <dgm:spPr/>
      <dgm:t>
        <a:bodyPr/>
        <a:lstStyle/>
        <a:p>
          <a:endParaRPr lang="es-ES" sz="1400"/>
        </a:p>
      </dgm:t>
    </dgm:pt>
    <dgm:pt modelId="{C558FE41-F60F-4904-AE6B-BFE80B9EA01A}" type="sibTrans" cxnId="{0DC54AA0-8BC7-491C-9FEA-DBCF58EF249C}">
      <dgm:prSet/>
      <dgm:spPr/>
      <dgm:t>
        <a:bodyPr/>
        <a:lstStyle/>
        <a:p>
          <a:endParaRPr lang="es-ES" sz="1400"/>
        </a:p>
      </dgm:t>
    </dgm:pt>
    <dgm:pt modelId="{ACD0CC82-D44F-421B-9CAD-42F6C33354DE}">
      <dgm:prSet phldrT="[Texto]" custT="1"/>
      <dgm:spPr/>
      <dgm:t>
        <a:bodyPr/>
        <a:lstStyle/>
        <a:p>
          <a:endParaRPr lang="es-ES" sz="2800" dirty="0">
            <a:latin typeface="Calibri" pitchFamily="34" charset="0"/>
          </a:endParaRPr>
        </a:p>
      </dgm:t>
    </dgm:pt>
    <dgm:pt modelId="{D6452991-474C-4526-A619-A93D40427333}" type="parTrans" cxnId="{B91C50AC-3D2B-4BA1-BACC-CB793BEE43B3}">
      <dgm:prSet/>
      <dgm:spPr/>
      <dgm:t>
        <a:bodyPr/>
        <a:lstStyle/>
        <a:p>
          <a:endParaRPr lang="es-ES"/>
        </a:p>
      </dgm:t>
    </dgm:pt>
    <dgm:pt modelId="{D599D76D-286A-4841-ACEF-F10ADD2FD807}" type="sibTrans" cxnId="{B91C50AC-3D2B-4BA1-BACC-CB793BEE43B3}">
      <dgm:prSet/>
      <dgm:spPr/>
      <dgm:t>
        <a:bodyPr/>
        <a:lstStyle/>
        <a:p>
          <a:endParaRPr lang="es-ES"/>
        </a:p>
      </dgm:t>
    </dgm:pt>
    <dgm:pt modelId="{8D629B1B-EA35-411D-BB8B-E85B22678594}">
      <dgm:prSet phldrT="[Texto]" custT="1"/>
      <dgm:spPr/>
      <dgm:t>
        <a:bodyPr/>
        <a:lstStyle/>
        <a:p>
          <a:endParaRPr lang="es-ES" sz="2800" dirty="0">
            <a:latin typeface="Calibri" pitchFamily="34" charset="0"/>
          </a:endParaRPr>
        </a:p>
      </dgm:t>
    </dgm:pt>
    <dgm:pt modelId="{8C63ECE9-FA88-4508-BDA2-A4E3E82C2429}" type="parTrans" cxnId="{0450F8F4-D4D0-4616-AB7A-71012A0F13C2}">
      <dgm:prSet/>
      <dgm:spPr/>
      <dgm:t>
        <a:bodyPr/>
        <a:lstStyle/>
        <a:p>
          <a:endParaRPr lang="es-ES"/>
        </a:p>
      </dgm:t>
    </dgm:pt>
    <dgm:pt modelId="{3D0A2669-8139-4E9E-94CF-265ED50F037E}" type="sibTrans" cxnId="{0450F8F4-D4D0-4616-AB7A-71012A0F13C2}">
      <dgm:prSet/>
      <dgm:spPr/>
      <dgm:t>
        <a:bodyPr/>
        <a:lstStyle/>
        <a:p>
          <a:endParaRPr lang="es-ES"/>
        </a:p>
      </dgm:t>
    </dgm:pt>
    <dgm:pt modelId="{17D61B89-349A-4DB6-92D9-ACC48E056B11}">
      <dgm:prSet phldrT="[Texto]" custT="1"/>
      <dgm:spPr/>
      <dgm:t>
        <a:bodyPr/>
        <a:lstStyle/>
        <a:p>
          <a:endParaRPr lang="es-ES" sz="2800" dirty="0">
            <a:latin typeface="Calibri" pitchFamily="34" charset="0"/>
          </a:endParaRPr>
        </a:p>
      </dgm:t>
    </dgm:pt>
    <dgm:pt modelId="{22D40C86-77A0-4598-9FCD-2517F74C4A6A}" type="parTrans" cxnId="{5E518F8D-F94C-4B55-8D04-FBCCF11CB46C}">
      <dgm:prSet/>
      <dgm:spPr/>
      <dgm:t>
        <a:bodyPr/>
        <a:lstStyle/>
        <a:p>
          <a:endParaRPr lang="es-ES"/>
        </a:p>
      </dgm:t>
    </dgm:pt>
    <dgm:pt modelId="{E756B5AE-C912-4767-A195-F8C1E62A7613}" type="sibTrans" cxnId="{5E518F8D-F94C-4B55-8D04-FBCCF11CB46C}">
      <dgm:prSet/>
      <dgm:spPr/>
      <dgm:t>
        <a:bodyPr/>
        <a:lstStyle/>
        <a:p>
          <a:endParaRPr lang="es-ES"/>
        </a:p>
      </dgm:t>
    </dgm:pt>
    <dgm:pt modelId="{2AC9442D-0943-415C-B4CC-7730D0BE7E3E}" type="pres">
      <dgm:prSet presAssocID="{FD5E1AC9-1E27-40AA-A289-B5704EA640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FCB412E3-B73C-4E43-94BB-E2CE799F70D0}" type="pres">
      <dgm:prSet presAssocID="{F671FEB1-33D2-47C8-8FE7-F3C46303452A}" presName="parentLin" presStyleCnt="0"/>
      <dgm:spPr/>
    </dgm:pt>
    <dgm:pt modelId="{A54A49A1-911D-4644-BD26-81B9AFF7375B}" type="pres">
      <dgm:prSet presAssocID="{F671FEB1-33D2-47C8-8FE7-F3C46303452A}" presName="parentLeftMargin" presStyleLbl="node1" presStyleIdx="0" presStyleCnt="1"/>
      <dgm:spPr/>
      <dgm:t>
        <a:bodyPr/>
        <a:lstStyle/>
        <a:p>
          <a:endParaRPr lang="es-ES_tradnl"/>
        </a:p>
      </dgm:t>
    </dgm:pt>
    <dgm:pt modelId="{6C13FD6A-F94D-408F-AEBD-B50854068DE3}" type="pres">
      <dgm:prSet presAssocID="{F671FEB1-33D2-47C8-8FE7-F3C46303452A}" presName="parentText" presStyleLbl="node1" presStyleIdx="0" presStyleCnt="1" custScaleY="34304" custLinFactNeighborX="-22175" custLinFactNeighborY="136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4B3519-C932-4F86-9B2F-E3311CD42138}" type="pres">
      <dgm:prSet presAssocID="{F671FEB1-33D2-47C8-8FE7-F3C46303452A}" presName="negativeSpace" presStyleCnt="0"/>
      <dgm:spPr/>
    </dgm:pt>
    <dgm:pt modelId="{EBD41D96-883A-41AA-9FCD-0FF78547BEA2}" type="pres">
      <dgm:prSet presAssocID="{F671FEB1-33D2-47C8-8FE7-F3C46303452A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F42B808-C69B-4451-BD08-ACAEA4D3362E}" srcId="{F671FEB1-33D2-47C8-8FE7-F3C46303452A}" destId="{60379165-0FF2-4A2D-825F-701A7061B412}" srcOrd="6" destOrd="0" parTransId="{78FCE02A-51D7-4C73-A9B2-8143128959E5}" sibTransId="{4F3A2F3D-F7AB-4C01-8F14-69281D2BF499}"/>
    <dgm:cxn modelId="{582E1080-77A6-4289-B7EA-73078FDD92B6}" type="presOf" srcId="{8D629B1B-EA35-411D-BB8B-E85B22678594}" destId="{EBD41D96-883A-41AA-9FCD-0FF78547BEA2}" srcOrd="0" destOrd="3" presId="urn:microsoft.com/office/officeart/2005/8/layout/list1"/>
    <dgm:cxn modelId="{7A18D6C4-1AB8-4A87-9642-ABB602CE5DEF}" type="presOf" srcId="{60379165-0FF2-4A2D-825F-701A7061B412}" destId="{EBD41D96-883A-41AA-9FCD-0FF78547BEA2}" srcOrd="0" destOrd="6" presId="urn:microsoft.com/office/officeart/2005/8/layout/list1"/>
    <dgm:cxn modelId="{DA8BC529-C491-42C6-8CA6-A32DED79CD2B}" type="presOf" srcId="{B69AAEF0-C7B9-416A-96B4-7C9673830B38}" destId="{EBD41D96-883A-41AA-9FCD-0FF78547BEA2}" srcOrd="0" destOrd="2" presId="urn:microsoft.com/office/officeart/2005/8/layout/list1"/>
    <dgm:cxn modelId="{0DC54AA0-8BC7-491C-9FEA-DBCF58EF249C}" srcId="{F671FEB1-33D2-47C8-8FE7-F3C46303452A}" destId="{74B1E895-17F9-4BF5-BB2F-CA73F09DA45F}" srcOrd="4" destOrd="0" parTransId="{6A962291-BFB8-4CBC-9290-BBB39B2A328B}" sibTransId="{C558FE41-F60F-4904-AE6B-BFE80B9EA01A}"/>
    <dgm:cxn modelId="{466A003D-9E66-4768-B774-A5026EDBEF4C}" type="presOf" srcId="{FD5E1AC9-1E27-40AA-A289-B5704EA64042}" destId="{2AC9442D-0943-415C-B4CC-7730D0BE7E3E}" srcOrd="0" destOrd="0" presId="urn:microsoft.com/office/officeart/2005/8/layout/list1"/>
    <dgm:cxn modelId="{CD499A78-D7C2-4858-9AD4-1BC7CA94ECDF}" type="presOf" srcId="{A48E61A7-0201-4415-81C1-A777CE46A561}" destId="{EBD41D96-883A-41AA-9FCD-0FF78547BEA2}" srcOrd="0" destOrd="0" presId="urn:microsoft.com/office/officeart/2005/8/layout/list1"/>
    <dgm:cxn modelId="{40C0B6FC-B451-4023-999D-1EA8B7A4EF66}" srcId="{F671FEB1-33D2-47C8-8FE7-F3C46303452A}" destId="{A48E61A7-0201-4415-81C1-A777CE46A561}" srcOrd="0" destOrd="0" parTransId="{E72BCD0D-6793-49D8-9DF6-F760CCC8FBE4}" sibTransId="{242B9DBA-915C-4AEC-BFD1-380F4846D406}"/>
    <dgm:cxn modelId="{DB4918C0-8B97-4207-976F-21B3288E93E2}" type="presOf" srcId="{F671FEB1-33D2-47C8-8FE7-F3C46303452A}" destId="{A54A49A1-911D-4644-BD26-81B9AFF7375B}" srcOrd="0" destOrd="0" presId="urn:microsoft.com/office/officeart/2005/8/layout/list1"/>
    <dgm:cxn modelId="{B91C50AC-3D2B-4BA1-BACC-CB793BEE43B3}" srcId="{F671FEB1-33D2-47C8-8FE7-F3C46303452A}" destId="{ACD0CC82-D44F-421B-9CAD-42F6C33354DE}" srcOrd="1" destOrd="0" parTransId="{D6452991-474C-4526-A619-A93D40427333}" sibTransId="{D599D76D-286A-4841-ACEF-F10ADD2FD807}"/>
    <dgm:cxn modelId="{80EE486C-91ED-42B7-8594-BCF39E6A8E5F}" srcId="{FD5E1AC9-1E27-40AA-A289-B5704EA64042}" destId="{F671FEB1-33D2-47C8-8FE7-F3C46303452A}" srcOrd="0" destOrd="0" parTransId="{B2A04C3C-1A98-46FD-A980-EA5C9C306D8A}" sibTransId="{82A29101-91A9-475F-8A18-4DAB9DAE3487}"/>
    <dgm:cxn modelId="{2E043FF6-91D7-4511-AF9E-BB06D5FDF2DB}" type="presOf" srcId="{74B1E895-17F9-4BF5-BB2F-CA73F09DA45F}" destId="{EBD41D96-883A-41AA-9FCD-0FF78547BEA2}" srcOrd="0" destOrd="4" presId="urn:microsoft.com/office/officeart/2005/8/layout/list1"/>
    <dgm:cxn modelId="{224C07B5-F0EB-4F97-8366-5B00FE58C467}" type="presOf" srcId="{F671FEB1-33D2-47C8-8FE7-F3C46303452A}" destId="{6C13FD6A-F94D-408F-AEBD-B50854068DE3}" srcOrd="1" destOrd="0" presId="urn:microsoft.com/office/officeart/2005/8/layout/list1"/>
    <dgm:cxn modelId="{75696D74-D911-4319-AD85-86C4C88731BE}" srcId="{F671FEB1-33D2-47C8-8FE7-F3C46303452A}" destId="{B69AAEF0-C7B9-416A-96B4-7C9673830B38}" srcOrd="2" destOrd="0" parTransId="{D1AF691C-02CA-46BA-BB55-E962512BA9BF}" sibTransId="{C8AAFEE3-0104-489D-AE9F-22BC7C24EBFA}"/>
    <dgm:cxn modelId="{5E518F8D-F94C-4B55-8D04-FBCCF11CB46C}" srcId="{F671FEB1-33D2-47C8-8FE7-F3C46303452A}" destId="{17D61B89-349A-4DB6-92D9-ACC48E056B11}" srcOrd="5" destOrd="0" parTransId="{22D40C86-77A0-4598-9FCD-2517F74C4A6A}" sibTransId="{E756B5AE-C912-4767-A195-F8C1E62A7613}"/>
    <dgm:cxn modelId="{D8330EA8-4106-47FB-ADC4-F41FF068BBDF}" type="presOf" srcId="{17D61B89-349A-4DB6-92D9-ACC48E056B11}" destId="{EBD41D96-883A-41AA-9FCD-0FF78547BEA2}" srcOrd="0" destOrd="5" presId="urn:microsoft.com/office/officeart/2005/8/layout/list1"/>
    <dgm:cxn modelId="{0450F8F4-D4D0-4616-AB7A-71012A0F13C2}" srcId="{F671FEB1-33D2-47C8-8FE7-F3C46303452A}" destId="{8D629B1B-EA35-411D-BB8B-E85B22678594}" srcOrd="3" destOrd="0" parTransId="{8C63ECE9-FA88-4508-BDA2-A4E3E82C2429}" sibTransId="{3D0A2669-8139-4E9E-94CF-265ED50F037E}"/>
    <dgm:cxn modelId="{561D555F-B7E8-4E60-9D24-AC4C15B736BC}" type="presOf" srcId="{ACD0CC82-D44F-421B-9CAD-42F6C33354DE}" destId="{EBD41D96-883A-41AA-9FCD-0FF78547BEA2}" srcOrd="0" destOrd="1" presId="urn:microsoft.com/office/officeart/2005/8/layout/list1"/>
    <dgm:cxn modelId="{26FDFDD2-A718-43D3-8553-FFD4D088A591}" type="presParOf" srcId="{2AC9442D-0943-415C-B4CC-7730D0BE7E3E}" destId="{FCB412E3-B73C-4E43-94BB-E2CE799F70D0}" srcOrd="0" destOrd="0" presId="urn:microsoft.com/office/officeart/2005/8/layout/list1"/>
    <dgm:cxn modelId="{13D89AA7-2D30-4780-9FC7-EA322EA290CA}" type="presParOf" srcId="{FCB412E3-B73C-4E43-94BB-E2CE799F70D0}" destId="{A54A49A1-911D-4644-BD26-81B9AFF7375B}" srcOrd="0" destOrd="0" presId="urn:microsoft.com/office/officeart/2005/8/layout/list1"/>
    <dgm:cxn modelId="{1CFB5335-37EE-44A2-ABF9-D845C5F7F322}" type="presParOf" srcId="{FCB412E3-B73C-4E43-94BB-E2CE799F70D0}" destId="{6C13FD6A-F94D-408F-AEBD-B50854068DE3}" srcOrd="1" destOrd="0" presId="urn:microsoft.com/office/officeart/2005/8/layout/list1"/>
    <dgm:cxn modelId="{E7F29D2E-823E-469A-9E14-589A04A3FF5D}" type="presParOf" srcId="{2AC9442D-0943-415C-B4CC-7730D0BE7E3E}" destId="{084B3519-C932-4F86-9B2F-E3311CD42138}" srcOrd="1" destOrd="0" presId="urn:microsoft.com/office/officeart/2005/8/layout/list1"/>
    <dgm:cxn modelId="{A253751E-77A3-49F0-832B-33E198F5181A}" type="presParOf" srcId="{2AC9442D-0943-415C-B4CC-7730D0BE7E3E}" destId="{EBD41D96-883A-41AA-9FCD-0FF78547BEA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8733EA-BC37-4838-A624-79A5B7A4C426}" type="doc">
      <dgm:prSet loTypeId="urn:microsoft.com/office/officeart/2005/8/layout/vList3#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9DEF152-1396-4175-95E0-3BA5E7D9C3E1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Cotizaciones a la Seguridad Social</a:t>
          </a:r>
          <a:endParaRPr lang="es-ES" dirty="0">
            <a:latin typeface="Calibri" pitchFamily="34" charset="0"/>
          </a:endParaRPr>
        </a:p>
      </dgm:t>
    </dgm:pt>
    <dgm:pt modelId="{F726F0FB-FD71-4FF2-9B07-48C2EE8776B4}" type="parTrans" cxnId="{714CAFE6-086F-4C71-947E-558A3623DE4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991AC4F-537D-4250-B6A2-99C14BD6176F}" type="sibTrans" cxnId="{714CAFE6-086F-4C71-947E-558A3623DE4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7309DC5-E672-46BB-A2EA-258A34FC09C5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Empresas</a:t>
          </a:r>
          <a:endParaRPr lang="es-ES" dirty="0">
            <a:latin typeface="Calibri" pitchFamily="34" charset="0"/>
          </a:endParaRPr>
        </a:p>
      </dgm:t>
    </dgm:pt>
    <dgm:pt modelId="{240331A9-3D2D-42E7-AE53-E2CC2BF48D08}" type="parTrans" cxnId="{5417D9CC-5DF0-407C-A02B-4F4DF3FEAC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1A2D31F-FC65-44AF-AF7F-6031D8655A7C}" type="sibTrans" cxnId="{5417D9CC-5DF0-407C-A02B-4F4DF3FEAC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3CC9EF4-3343-4697-94AB-EEE98EDD0D52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Trabajadores</a:t>
          </a:r>
          <a:endParaRPr lang="es-ES" dirty="0">
            <a:latin typeface="Calibri" pitchFamily="34" charset="0"/>
          </a:endParaRPr>
        </a:p>
      </dgm:t>
    </dgm:pt>
    <dgm:pt modelId="{D1D5B707-F9A8-45C4-9D10-34B685E498DA}" type="parTrans" cxnId="{6320D8C7-B820-4535-BD50-E4D16318CC5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5010535-52B8-4E18-AA76-BFE46D29C5FB}" type="sibTrans" cxnId="{6320D8C7-B820-4535-BD50-E4D16318CC5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31246BC-373A-42A5-BDA2-587A44CB12CF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Impuestos</a:t>
          </a:r>
          <a:endParaRPr lang="es-ES" dirty="0">
            <a:latin typeface="Calibri" pitchFamily="34" charset="0"/>
          </a:endParaRPr>
        </a:p>
      </dgm:t>
    </dgm:pt>
    <dgm:pt modelId="{34D88F07-56F6-465A-B774-BB0712D71CB1}" type="parTrans" cxnId="{B97AACD4-DC66-4C50-87C6-64C48F42B61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604976F-DF7C-4A67-B32E-15E8EFC9B77B}" type="sibTrans" cxnId="{B97AACD4-DC66-4C50-87C6-64C48F42B61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18D55FA-3C57-4B56-A505-BCE9EBFC595D}" type="pres">
      <dgm:prSet presAssocID="{E88733EA-BC37-4838-A624-79A5B7A4C42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6F86FECC-3EC1-465B-B2F3-BAC4E43A7BA6}" type="pres">
      <dgm:prSet presAssocID="{49DEF152-1396-4175-95E0-3BA5E7D9C3E1}" presName="composite" presStyleCnt="0"/>
      <dgm:spPr/>
    </dgm:pt>
    <dgm:pt modelId="{115605F4-99EE-4341-BB09-377EF29CDE66}" type="pres">
      <dgm:prSet presAssocID="{49DEF152-1396-4175-95E0-3BA5E7D9C3E1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B9A95F-FAAE-49CB-873A-3D13D843E31C}" type="pres">
      <dgm:prSet presAssocID="{49DEF152-1396-4175-95E0-3BA5E7D9C3E1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9920E5-952B-4582-9E21-C2CCD47B24E0}" type="pres">
      <dgm:prSet presAssocID="{1991AC4F-537D-4250-B6A2-99C14BD6176F}" presName="spacing" presStyleCnt="0"/>
      <dgm:spPr/>
    </dgm:pt>
    <dgm:pt modelId="{8716EC44-D7C0-40BA-BEBE-FF4CFB4D577D}" type="pres">
      <dgm:prSet presAssocID="{631246BC-373A-42A5-BDA2-587A44CB12CF}" presName="composite" presStyleCnt="0"/>
      <dgm:spPr/>
    </dgm:pt>
    <dgm:pt modelId="{97278D9E-5E79-4FB7-BBAD-A200DB980AEA}" type="pres">
      <dgm:prSet presAssocID="{631246BC-373A-42A5-BDA2-587A44CB12CF}" presName="imgShp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E5CB4DF-2721-4582-8DB7-4D1F475FF6B4}" type="pres">
      <dgm:prSet presAssocID="{631246BC-373A-42A5-BDA2-587A44CB12CF}" presName="txShp" presStyleLbl="node1" presStyleIdx="1" presStyleCnt="2" custLinFactNeighborX="-402" custLinFactNeighborY="-4180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94521B74-33C3-49C4-A953-022D460E319B}" type="presOf" srcId="{E88733EA-BC37-4838-A624-79A5B7A4C426}" destId="{B18D55FA-3C57-4B56-A505-BCE9EBFC595D}" srcOrd="0" destOrd="0" presId="urn:microsoft.com/office/officeart/2005/8/layout/vList3#1"/>
    <dgm:cxn modelId="{96AED3AF-FADC-4C22-99C5-E9E772ABCF1E}" type="presOf" srcId="{33CC9EF4-3343-4697-94AB-EEE98EDD0D52}" destId="{5CB9A95F-FAAE-49CB-873A-3D13D843E31C}" srcOrd="0" destOrd="2" presId="urn:microsoft.com/office/officeart/2005/8/layout/vList3#1"/>
    <dgm:cxn modelId="{714CAFE6-086F-4C71-947E-558A3623DE4C}" srcId="{E88733EA-BC37-4838-A624-79A5B7A4C426}" destId="{49DEF152-1396-4175-95E0-3BA5E7D9C3E1}" srcOrd="0" destOrd="0" parTransId="{F726F0FB-FD71-4FF2-9B07-48C2EE8776B4}" sibTransId="{1991AC4F-537D-4250-B6A2-99C14BD6176F}"/>
    <dgm:cxn modelId="{2220BAB6-5C5C-4FED-8A18-64EDCFAC141A}" type="presOf" srcId="{17309DC5-E672-46BB-A2EA-258A34FC09C5}" destId="{5CB9A95F-FAAE-49CB-873A-3D13D843E31C}" srcOrd="0" destOrd="1" presId="urn:microsoft.com/office/officeart/2005/8/layout/vList3#1"/>
    <dgm:cxn modelId="{27A3844C-480B-48BA-9514-79D7573BFC48}" type="presOf" srcId="{49DEF152-1396-4175-95E0-3BA5E7D9C3E1}" destId="{5CB9A95F-FAAE-49CB-873A-3D13D843E31C}" srcOrd="0" destOrd="0" presId="urn:microsoft.com/office/officeart/2005/8/layout/vList3#1"/>
    <dgm:cxn modelId="{45C16055-A3D0-42DC-9329-595586B1DC06}" type="presOf" srcId="{631246BC-373A-42A5-BDA2-587A44CB12CF}" destId="{7E5CB4DF-2721-4582-8DB7-4D1F475FF6B4}" srcOrd="0" destOrd="0" presId="urn:microsoft.com/office/officeart/2005/8/layout/vList3#1"/>
    <dgm:cxn modelId="{5417D9CC-5DF0-407C-A02B-4F4DF3FEAC4A}" srcId="{49DEF152-1396-4175-95E0-3BA5E7D9C3E1}" destId="{17309DC5-E672-46BB-A2EA-258A34FC09C5}" srcOrd="0" destOrd="0" parTransId="{240331A9-3D2D-42E7-AE53-E2CC2BF48D08}" sibTransId="{21A2D31F-FC65-44AF-AF7F-6031D8655A7C}"/>
    <dgm:cxn modelId="{B97AACD4-DC66-4C50-87C6-64C48F42B61D}" srcId="{E88733EA-BC37-4838-A624-79A5B7A4C426}" destId="{631246BC-373A-42A5-BDA2-587A44CB12CF}" srcOrd="1" destOrd="0" parTransId="{34D88F07-56F6-465A-B774-BB0712D71CB1}" sibTransId="{4604976F-DF7C-4A67-B32E-15E8EFC9B77B}"/>
    <dgm:cxn modelId="{6320D8C7-B820-4535-BD50-E4D16318CC54}" srcId="{49DEF152-1396-4175-95E0-3BA5E7D9C3E1}" destId="{33CC9EF4-3343-4697-94AB-EEE98EDD0D52}" srcOrd="1" destOrd="0" parTransId="{D1D5B707-F9A8-45C4-9D10-34B685E498DA}" sibTransId="{45010535-52B8-4E18-AA76-BFE46D29C5FB}"/>
    <dgm:cxn modelId="{68E5A9B6-CB0E-41AA-80EB-9E813F235FEC}" type="presParOf" srcId="{B18D55FA-3C57-4B56-A505-BCE9EBFC595D}" destId="{6F86FECC-3EC1-465B-B2F3-BAC4E43A7BA6}" srcOrd="0" destOrd="0" presId="urn:microsoft.com/office/officeart/2005/8/layout/vList3#1"/>
    <dgm:cxn modelId="{783864FE-57C3-4FE3-8646-1859CA2453B5}" type="presParOf" srcId="{6F86FECC-3EC1-465B-B2F3-BAC4E43A7BA6}" destId="{115605F4-99EE-4341-BB09-377EF29CDE66}" srcOrd="0" destOrd="0" presId="urn:microsoft.com/office/officeart/2005/8/layout/vList3#1"/>
    <dgm:cxn modelId="{1AE6A58B-24C0-4417-A916-E40F578693DF}" type="presParOf" srcId="{6F86FECC-3EC1-465B-B2F3-BAC4E43A7BA6}" destId="{5CB9A95F-FAAE-49CB-873A-3D13D843E31C}" srcOrd="1" destOrd="0" presId="urn:microsoft.com/office/officeart/2005/8/layout/vList3#1"/>
    <dgm:cxn modelId="{84D2028B-9EB3-4051-96A2-17FA550A7C0C}" type="presParOf" srcId="{B18D55FA-3C57-4B56-A505-BCE9EBFC595D}" destId="{0A9920E5-952B-4582-9E21-C2CCD47B24E0}" srcOrd="1" destOrd="0" presId="urn:microsoft.com/office/officeart/2005/8/layout/vList3#1"/>
    <dgm:cxn modelId="{22D7072E-15C3-4845-A163-3800AC7A9818}" type="presParOf" srcId="{B18D55FA-3C57-4B56-A505-BCE9EBFC595D}" destId="{8716EC44-D7C0-40BA-BEBE-FF4CFB4D577D}" srcOrd="2" destOrd="0" presId="urn:microsoft.com/office/officeart/2005/8/layout/vList3#1"/>
    <dgm:cxn modelId="{AB4EF072-0339-48CF-8228-921F8F1EBF6B}" type="presParOf" srcId="{8716EC44-D7C0-40BA-BEBE-FF4CFB4D577D}" destId="{97278D9E-5E79-4FB7-BBAD-A200DB980AEA}" srcOrd="0" destOrd="0" presId="urn:microsoft.com/office/officeart/2005/8/layout/vList3#1"/>
    <dgm:cxn modelId="{84BF7DF7-B49A-45E8-8AFE-6DF928A6A5CE}" type="presParOf" srcId="{8716EC44-D7C0-40BA-BEBE-FF4CFB4D577D}" destId="{7E5CB4DF-2721-4582-8DB7-4D1F475FF6B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D52C1-0052-4936-9BAA-CCE91D5EB7CB}">
      <dsp:nvSpPr>
        <dsp:cNvPr id="0" name=""/>
        <dsp:cNvSpPr/>
      </dsp:nvSpPr>
      <dsp:spPr>
        <a:xfrm>
          <a:off x="0" y="52398"/>
          <a:ext cx="7704856" cy="5779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Valle</a:t>
          </a:r>
          <a:endParaRPr lang="es-ES" sz="1900" kern="1200" dirty="0">
            <a:latin typeface="Calibri" pitchFamily="34" charset="0"/>
          </a:endParaRPr>
        </a:p>
      </dsp:txBody>
      <dsp:txXfrm>
        <a:off x="28215" y="80613"/>
        <a:ext cx="7648426" cy="521550"/>
      </dsp:txXfrm>
    </dsp:sp>
    <dsp:sp modelId="{C697C248-7399-425E-9482-5CB6B24E5E1F}">
      <dsp:nvSpPr>
        <dsp:cNvPr id="0" name=""/>
        <dsp:cNvSpPr/>
      </dsp:nvSpPr>
      <dsp:spPr>
        <a:xfrm>
          <a:off x="0" y="630378"/>
          <a:ext cx="7704856" cy="72760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b="1" kern="1200" dirty="0" smtClean="0">
              <a:latin typeface="Calibri" pitchFamily="34" charset="0"/>
            </a:rPr>
            <a:t>Punto más bajo del ciclo.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Capacidad productiva infrautilizada, desempleo, caída de los beneficios de las empresas, inversiones estancadas…</a:t>
          </a:r>
          <a:endParaRPr lang="es-ES" sz="1500" kern="1200" dirty="0">
            <a:latin typeface="Calibri" pitchFamily="34" charset="0"/>
          </a:endParaRPr>
        </a:p>
      </dsp:txBody>
      <dsp:txXfrm>
        <a:off x="0" y="630378"/>
        <a:ext cx="7704856" cy="727605"/>
      </dsp:txXfrm>
    </dsp:sp>
    <dsp:sp modelId="{70920A4D-C8FE-445F-88C0-761607226996}">
      <dsp:nvSpPr>
        <dsp:cNvPr id="0" name=""/>
        <dsp:cNvSpPr/>
      </dsp:nvSpPr>
      <dsp:spPr>
        <a:xfrm>
          <a:off x="0" y="1357983"/>
          <a:ext cx="7704856" cy="577980"/>
        </a:xfrm>
        <a:prstGeom prst="roundRect">
          <a:avLst/>
        </a:prstGeom>
        <a:solidFill>
          <a:schemeClr val="accent4">
            <a:hueOff val="6807678"/>
            <a:satOff val="-7995"/>
            <a:lumOff val="3072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Recuperación</a:t>
          </a:r>
          <a:endParaRPr lang="es-ES" sz="1900" kern="1200" dirty="0">
            <a:latin typeface="Calibri" pitchFamily="34" charset="0"/>
          </a:endParaRPr>
        </a:p>
      </dsp:txBody>
      <dsp:txXfrm>
        <a:off x="28215" y="1386198"/>
        <a:ext cx="7648426" cy="521550"/>
      </dsp:txXfrm>
    </dsp:sp>
    <dsp:sp modelId="{866CC40D-B9D3-40F1-B7AB-40AB17C0EF12}">
      <dsp:nvSpPr>
        <dsp:cNvPr id="0" name=""/>
        <dsp:cNvSpPr/>
      </dsp:nvSpPr>
      <dsp:spPr>
        <a:xfrm>
          <a:off x="0" y="1935963"/>
          <a:ext cx="7704856" cy="104224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Comienzan a aumentar las ventas y los beneficios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Desempleo desciende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 se vuelven a acometer nuevas inversiones por empresas y más consumo de familias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Precios comienzan lentamente a crecer.</a:t>
          </a:r>
          <a:endParaRPr lang="es-ES" sz="1500" kern="1200" dirty="0">
            <a:latin typeface="Calibri" pitchFamily="34" charset="0"/>
          </a:endParaRPr>
        </a:p>
      </dsp:txBody>
      <dsp:txXfrm>
        <a:off x="0" y="1935963"/>
        <a:ext cx="7704856" cy="1042245"/>
      </dsp:txXfrm>
    </dsp:sp>
    <dsp:sp modelId="{BD57FC86-C748-4ED6-B655-22249D974165}">
      <dsp:nvSpPr>
        <dsp:cNvPr id="0" name=""/>
        <dsp:cNvSpPr/>
      </dsp:nvSpPr>
      <dsp:spPr>
        <a:xfrm>
          <a:off x="0" y="2978208"/>
          <a:ext cx="7704856" cy="577980"/>
        </a:xfrm>
        <a:prstGeom prst="roundRect">
          <a:avLst/>
        </a:prstGeom>
        <a:solidFill>
          <a:schemeClr val="accent4">
            <a:hueOff val="13615356"/>
            <a:satOff val="-15991"/>
            <a:lumOff val="6144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Pico</a:t>
          </a:r>
          <a:endParaRPr lang="es-ES" sz="1900" kern="1200" dirty="0">
            <a:latin typeface="Calibri" pitchFamily="34" charset="0"/>
          </a:endParaRPr>
        </a:p>
      </dsp:txBody>
      <dsp:txXfrm>
        <a:off x="28215" y="3006423"/>
        <a:ext cx="7648426" cy="521550"/>
      </dsp:txXfrm>
    </dsp:sp>
    <dsp:sp modelId="{AEDA9F90-42E7-434B-A43F-DA43D31CBE22}">
      <dsp:nvSpPr>
        <dsp:cNvPr id="0" name=""/>
        <dsp:cNvSpPr/>
      </dsp:nvSpPr>
      <dsp:spPr>
        <a:xfrm>
          <a:off x="0" y="3556188"/>
          <a:ext cx="7704856" cy="123889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P</a:t>
          </a:r>
          <a:r>
            <a:rPr lang="es-ES" sz="1500" b="1" kern="1200" dirty="0" smtClean="0">
              <a:latin typeface="Calibri" pitchFamily="34" charset="0"/>
            </a:rPr>
            <a:t>unto álgido del ciclo</a:t>
          </a:r>
          <a:r>
            <a:rPr lang="es-ES" sz="1500" kern="1200" dirty="0" smtClean="0">
              <a:latin typeface="Calibri" pitchFamily="34" charset="0"/>
            </a:rPr>
            <a:t>.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Capacidad productiva plenamente utilizada: dificulta mantener el ritmo de crecimiento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Fuertes incrementos de precio: malas expectativas para empresas: se reducen las inversiones previstas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Dificultades para encontrar mano de obra cualificada</a:t>
          </a:r>
          <a:endParaRPr lang="es-ES" sz="1500" kern="1200" dirty="0">
            <a:latin typeface="Calibri" pitchFamily="34" charset="0"/>
          </a:endParaRPr>
        </a:p>
      </dsp:txBody>
      <dsp:txXfrm>
        <a:off x="0" y="3556188"/>
        <a:ext cx="7704856" cy="1238895"/>
      </dsp:txXfrm>
    </dsp:sp>
    <dsp:sp modelId="{547935C7-1B7C-40DD-AC1A-5F114562B2FC}">
      <dsp:nvSpPr>
        <dsp:cNvPr id="0" name=""/>
        <dsp:cNvSpPr/>
      </dsp:nvSpPr>
      <dsp:spPr>
        <a:xfrm>
          <a:off x="0" y="4795083"/>
          <a:ext cx="7704856" cy="577980"/>
        </a:xfrm>
        <a:prstGeom prst="roundRect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Calibri" pitchFamily="34" charset="0"/>
            </a:rPr>
            <a:t>Contracción</a:t>
          </a:r>
          <a:endParaRPr lang="es-ES" sz="2400" kern="1200" dirty="0">
            <a:latin typeface="Calibri" pitchFamily="34" charset="0"/>
          </a:endParaRPr>
        </a:p>
      </dsp:txBody>
      <dsp:txXfrm>
        <a:off x="28215" y="4823298"/>
        <a:ext cx="7648426" cy="521550"/>
      </dsp:txXfrm>
    </dsp:sp>
    <dsp:sp modelId="{EC880208-E513-4F64-A6BB-276AA09C3FCF}">
      <dsp:nvSpPr>
        <dsp:cNvPr id="0" name=""/>
        <dsp:cNvSpPr/>
      </dsp:nvSpPr>
      <dsp:spPr>
        <a:xfrm>
          <a:off x="0" y="5373063"/>
          <a:ext cx="7704856" cy="98325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El gobierno, en su lucha contra la inflación, adopta medidas de enfriamiento de la economía (</a:t>
          </a:r>
          <a:r>
            <a:rPr lang="es-ES" sz="1500" kern="1200" dirty="0" smtClean="0">
              <a:latin typeface="Calibri"/>
            </a:rPr>
            <a:t>↑impuestos y ↓gasto público)</a:t>
          </a:r>
          <a:r>
            <a:rPr lang="es-ES" sz="1500" kern="1200" dirty="0" smtClean="0">
              <a:latin typeface="Calibri" pitchFamily="34" charset="0"/>
            </a:rPr>
            <a:t> que se traduce en caída de ventas y beneficios; 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Paro comienza a aumentar</a:t>
          </a:r>
          <a:endParaRPr lang="es-ES" sz="1500" kern="1200" dirty="0">
            <a:latin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smtClean="0">
              <a:latin typeface="Calibri" pitchFamily="34" charset="0"/>
            </a:rPr>
            <a:t>Ambiente de desánimo: menores inversiones; más impagos  y quiebras..</a:t>
          </a:r>
          <a:endParaRPr lang="es-ES" sz="1500" kern="1200" dirty="0">
            <a:latin typeface="Calibri" pitchFamily="34" charset="0"/>
          </a:endParaRPr>
        </a:p>
      </dsp:txBody>
      <dsp:txXfrm>
        <a:off x="0" y="5373063"/>
        <a:ext cx="7704856" cy="983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BCBE0-0738-402C-B8AE-712927F54E3D}">
      <dsp:nvSpPr>
        <dsp:cNvPr id="0" name=""/>
        <dsp:cNvSpPr/>
      </dsp:nvSpPr>
      <dsp:spPr>
        <a:xfrm>
          <a:off x="2483487" y="571"/>
          <a:ext cx="2638037" cy="22272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285750" lvl="1" indent="-285750" algn="ctr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kern="1200" dirty="0" smtClean="0">
              <a:latin typeface="Calibri" pitchFamily="34" charset="0"/>
            </a:rPr>
            <a:t>Inflación</a:t>
          </a:r>
          <a:endParaRPr lang="es-ES" sz="2900" kern="1200" dirty="0">
            <a:latin typeface="Calibri" pitchFamily="34" charset="0"/>
          </a:endParaRPr>
        </a:p>
      </dsp:txBody>
      <dsp:txXfrm>
        <a:off x="2483487" y="278976"/>
        <a:ext cx="1802824" cy="1670427"/>
      </dsp:txXfrm>
    </dsp:sp>
    <dsp:sp modelId="{C0CE64F3-15C7-4D00-888E-BB6DE99CBB9E}">
      <dsp:nvSpPr>
        <dsp:cNvPr id="0" name=""/>
        <dsp:cNvSpPr/>
      </dsp:nvSpPr>
      <dsp:spPr>
        <a:xfrm>
          <a:off x="310626" y="571"/>
          <a:ext cx="2172860" cy="222723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itchFamily="34" charset="0"/>
            </a:rPr>
            <a:t>En fases de expansión</a:t>
          </a:r>
          <a:endParaRPr lang="es-ES" sz="3200" kern="1200" dirty="0">
            <a:latin typeface="Calibri" pitchFamily="34" charset="0"/>
          </a:endParaRPr>
        </a:p>
      </dsp:txBody>
      <dsp:txXfrm>
        <a:off x="416696" y="106641"/>
        <a:ext cx="1960720" cy="2015096"/>
      </dsp:txXfrm>
    </dsp:sp>
    <dsp:sp modelId="{52D30F2F-7F63-4019-99CD-EB8CA64D5596}">
      <dsp:nvSpPr>
        <dsp:cNvPr id="0" name=""/>
        <dsp:cNvSpPr/>
      </dsp:nvSpPr>
      <dsp:spPr>
        <a:xfrm>
          <a:off x="2574378" y="2450530"/>
          <a:ext cx="2526048" cy="222723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1448014"/>
            <a:satOff val="-977"/>
            <a:lumOff val="-13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285750" lvl="1" indent="-285750" algn="ctr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kern="1200" dirty="0" smtClean="0">
              <a:latin typeface="Calibri" pitchFamily="34" charset="0"/>
            </a:rPr>
            <a:t>Paro</a:t>
          </a:r>
          <a:endParaRPr lang="es-ES" sz="2900" kern="1200" dirty="0">
            <a:latin typeface="Calibri" pitchFamily="34" charset="0"/>
          </a:endParaRPr>
        </a:p>
      </dsp:txBody>
      <dsp:txXfrm>
        <a:off x="2574378" y="2728935"/>
        <a:ext cx="1690835" cy="1670427"/>
      </dsp:txXfrm>
    </dsp:sp>
    <dsp:sp modelId="{2B12C1D1-5E12-43D0-851C-3E80A74380B7}">
      <dsp:nvSpPr>
        <dsp:cNvPr id="0" name=""/>
        <dsp:cNvSpPr/>
      </dsp:nvSpPr>
      <dsp:spPr>
        <a:xfrm>
          <a:off x="275730" y="2425652"/>
          <a:ext cx="2242653" cy="2227236"/>
        </a:xfrm>
        <a:prstGeom prst="roundRect">
          <a:avLst/>
        </a:prstGeom>
        <a:solidFill>
          <a:schemeClr val="accent3">
            <a:hueOff val="-1414193"/>
            <a:satOff val="6425"/>
            <a:lumOff val="-7451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latin typeface="Calibri" pitchFamily="34" charset="0"/>
            </a:rPr>
            <a:t>En fases de recesión </a:t>
          </a:r>
          <a:endParaRPr lang="es-ES" sz="3200" kern="1200" dirty="0">
            <a:latin typeface="Calibri" pitchFamily="34" charset="0"/>
          </a:endParaRPr>
        </a:p>
      </dsp:txBody>
      <dsp:txXfrm>
        <a:off x="384455" y="2534377"/>
        <a:ext cx="2025203" cy="2009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8A52C-4F28-45EB-B101-C7DB17636DF1}">
      <dsp:nvSpPr>
        <dsp:cNvPr id="0" name=""/>
        <dsp:cNvSpPr/>
      </dsp:nvSpPr>
      <dsp:spPr>
        <a:xfrm>
          <a:off x="2525" y="1023"/>
          <a:ext cx="6835709" cy="1492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400" kern="1200" dirty="0" smtClean="0">
              <a:latin typeface="Calibri" pitchFamily="34" charset="0"/>
            </a:rPr>
            <a:t>POLÍTICA ECONÓMICA</a:t>
          </a:r>
          <a:endParaRPr lang="es-ES" sz="5400" kern="1200" dirty="0">
            <a:latin typeface="Calibri" pitchFamily="34" charset="0"/>
          </a:endParaRPr>
        </a:p>
      </dsp:txBody>
      <dsp:txXfrm>
        <a:off x="46251" y="44749"/>
        <a:ext cx="6748257" cy="1405448"/>
      </dsp:txXfrm>
    </dsp:sp>
    <dsp:sp modelId="{CC5E2C43-B28A-42B7-B040-CB4B29A6AC44}">
      <dsp:nvSpPr>
        <dsp:cNvPr id="0" name=""/>
        <dsp:cNvSpPr/>
      </dsp:nvSpPr>
      <dsp:spPr>
        <a:xfrm>
          <a:off x="2525" y="1674428"/>
          <a:ext cx="3280090" cy="14929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>
              <a:latin typeface="Calibri" pitchFamily="34" charset="0"/>
            </a:rPr>
            <a:t>COYUNTURALES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>
              <a:latin typeface="Calibri" pitchFamily="34" charset="0"/>
            </a:rPr>
            <a:t>C/P </a:t>
          </a:r>
          <a:endParaRPr lang="es-ES" sz="3300" kern="1200" dirty="0">
            <a:latin typeface="Calibri" pitchFamily="34" charset="0"/>
          </a:endParaRPr>
        </a:p>
      </dsp:txBody>
      <dsp:txXfrm>
        <a:off x="46251" y="1718154"/>
        <a:ext cx="3192638" cy="1405448"/>
      </dsp:txXfrm>
    </dsp:sp>
    <dsp:sp modelId="{D3B7ED72-1C89-42D9-A52B-CD836B7F99C2}">
      <dsp:nvSpPr>
        <dsp:cNvPr id="0" name=""/>
        <dsp:cNvSpPr/>
      </dsp:nvSpPr>
      <dsp:spPr>
        <a:xfrm>
          <a:off x="3558143" y="1674428"/>
          <a:ext cx="3280090" cy="14929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>
              <a:latin typeface="Calibri" pitchFamily="34" charset="0"/>
            </a:rPr>
            <a:t>ESTRUCTURALES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>
              <a:latin typeface="Calibri" pitchFamily="34" charset="0"/>
            </a:rPr>
            <a:t>L/P</a:t>
          </a:r>
          <a:endParaRPr lang="es-ES" sz="3300" kern="1200" dirty="0">
            <a:latin typeface="Calibri" pitchFamily="34" charset="0"/>
          </a:endParaRPr>
        </a:p>
      </dsp:txBody>
      <dsp:txXfrm>
        <a:off x="3601869" y="1718154"/>
        <a:ext cx="3192638" cy="14054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41D96-883A-41AA-9FCD-0FF78547BEA2}">
      <dsp:nvSpPr>
        <dsp:cNvPr id="0" name=""/>
        <dsp:cNvSpPr/>
      </dsp:nvSpPr>
      <dsp:spPr>
        <a:xfrm>
          <a:off x="0" y="363"/>
          <a:ext cx="9252520" cy="65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8098" tIns="833120" rIns="718098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 smtClean="0">
              <a:solidFill>
                <a:schemeClr val="accent2"/>
              </a:solidFill>
              <a:latin typeface="Calibri" pitchFamily="34" charset="0"/>
            </a:rPr>
            <a:t>Política fiscal</a:t>
          </a:r>
          <a:r>
            <a:rPr lang="es-ES" sz="2800" b="1" kern="1200" dirty="0" smtClean="0">
              <a:latin typeface="Calibri" pitchFamily="34" charset="0"/>
            </a:rPr>
            <a:t>: </a:t>
          </a:r>
          <a:r>
            <a:rPr lang="es-ES" sz="2800" kern="1200" dirty="0" smtClean="0">
              <a:latin typeface="Calibri" pitchFamily="34" charset="0"/>
            </a:rPr>
            <a:t>mediante impuestos y G, influyen en PIB y empleo</a:t>
          </a: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 smtClean="0">
              <a:solidFill>
                <a:schemeClr val="accent2"/>
              </a:solidFill>
              <a:latin typeface="Calibri" pitchFamily="34" charset="0"/>
            </a:rPr>
            <a:t>Política monetaria</a:t>
          </a:r>
          <a:r>
            <a:rPr lang="es-ES" sz="2800" kern="1200" dirty="0" smtClean="0">
              <a:latin typeface="Calibri" pitchFamily="34" charset="0"/>
            </a:rPr>
            <a:t>: (BCE)mediante tipos de interés y cantidad de dinero en circulación influyen en inflación</a:t>
          </a: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 smtClean="0">
              <a:solidFill>
                <a:schemeClr val="accent2"/>
              </a:solidFill>
              <a:latin typeface="Calibri" pitchFamily="34" charset="0"/>
            </a:rPr>
            <a:t>Política exterior</a:t>
          </a:r>
          <a:r>
            <a:rPr lang="es-ES" sz="2800" kern="1200" dirty="0" smtClean="0">
              <a:latin typeface="Calibri" pitchFamily="34" charset="0"/>
            </a:rPr>
            <a:t>: Fijación de tipos de cambio, aranceles, fomento de X…</a:t>
          </a: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800" kern="1200" dirty="0">
            <a:latin typeface="Calibri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 smtClean="0">
              <a:solidFill>
                <a:schemeClr val="accent2"/>
              </a:solidFill>
              <a:latin typeface="Calibri" pitchFamily="34" charset="0"/>
            </a:rPr>
            <a:t>Política de rentas </a:t>
          </a:r>
          <a:r>
            <a:rPr lang="es-ES" sz="2800" kern="1200" dirty="0" smtClean="0">
              <a:latin typeface="Calibri" pitchFamily="34" charset="0"/>
            </a:rPr>
            <a:t>( de precios y salarios) Medidas para frenar </a:t>
          </a:r>
          <a:r>
            <a:rPr lang="es-ES" sz="2800" kern="1200" dirty="0" smtClean="0">
              <a:latin typeface="Calibri"/>
            </a:rPr>
            <a:t>↑P en algunos bienes, regulación de salarios de funcionarios…</a:t>
          </a:r>
          <a:endParaRPr lang="es-ES" sz="2800" kern="1200" dirty="0">
            <a:latin typeface="Calibri" pitchFamily="34" charset="0"/>
          </a:endParaRPr>
        </a:p>
      </dsp:txBody>
      <dsp:txXfrm>
        <a:off x="0" y="363"/>
        <a:ext cx="9252520" cy="6552000"/>
      </dsp:txXfrm>
    </dsp:sp>
    <dsp:sp modelId="{6C13FD6A-F94D-408F-AEBD-B50854068DE3}">
      <dsp:nvSpPr>
        <dsp:cNvPr id="0" name=""/>
        <dsp:cNvSpPr/>
      </dsp:nvSpPr>
      <dsp:spPr>
        <a:xfrm>
          <a:off x="360038" y="346362"/>
          <a:ext cx="6476764" cy="4050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4806" tIns="0" rIns="24480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COYUNTURALES A C/P</a:t>
          </a:r>
          <a:endParaRPr lang="es-ES" sz="2800" kern="1200" dirty="0">
            <a:latin typeface="Calibri" pitchFamily="34" charset="0"/>
          </a:endParaRPr>
        </a:p>
      </dsp:txBody>
      <dsp:txXfrm>
        <a:off x="379811" y="366135"/>
        <a:ext cx="6437218" cy="3655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9A95F-FAAE-49CB-873A-3D13D843E31C}">
      <dsp:nvSpPr>
        <dsp:cNvPr id="0" name=""/>
        <dsp:cNvSpPr/>
      </dsp:nvSpPr>
      <dsp:spPr>
        <a:xfrm rot="10800000">
          <a:off x="1869272" y="68"/>
          <a:ext cx="5432023" cy="2004223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3807" tIns="118110" rIns="220472" bIns="118110" numCol="1" spcCol="1270" anchor="t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>
              <a:latin typeface="Calibri" pitchFamily="34" charset="0"/>
            </a:rPr>
            <a:t>Cotizaciones a la Seguridad Social</a:t>
          </a:r>
          <a:endParaRPr lang="es-ES" sz="3100" kern="1200" dirty="0">
            <a:latin typeface="Calibri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Empresas</a:t>
          </a:r>
          <a:endParaRPr lang="es-ES" sz="2400" kern="1200" dirty="0">
            <a:latin typeface="Calibri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 smtClean="0">
              <a:latin typeface="Calibri" pitchFamily="34" charset="0"/>
            </a:rPr>
            <a:t>Trabajadores</a:t>
          </a:r>
          <a:endParaRPr lang="es-ES" sz="2400" kern="1200" dirty="0">
            <a:latin typeface="Calibri" pitchFamily="34" charset="0"/>
          </a:endParaRPr>
        </a:p>
      </dsp:txBody>
      <dsp:txXfrm rot="10800000">
        <a:off x="2370328" y="68"/>
        <a:ext cx="4930967" cy="2004223"/>
      </dsp:txXfrm>
    </dsp:sp>
    <dsp:sp modelId="{115605F4-99EE-4341-BB09-377EF29CDE66}">
      <dsp:nvSpPr>
        <dsp:cNvPr id="0" name=""/>
        <dsp:cNvSpPr/>
      </dsp:nvSpPr>
      <dsp:spPr>
        <a:xfrm>
          <a:off x="867160" y="68"/>
          <a:ext cx="2004223" cy="200422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5CB4DF-2721-4582-8DB7-4D1F475FF6B4}">
      <dsp:nvSpPr>
        <dsp:cNvPr id="0" name=""/>
        <dsp:cNvSpPr/>
      </dsp:nvSpPr>
      <dsp:spPr>
        <a:xfrm rot="10800000">
          <a:off x="1847435" y="2518790"/>
          <a:ext cx="5432023" cy="2004223"/>
        </a:xfrm>
        <a:prstGeom prst="homePlate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3807" tIns="118110" rIns="220472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>
              <a:latin typeface="Calibri" pitchFamily="34" charset="0"/>
            </a:rPr>
            <a:t>Impuestos</a:t>
          </a:r>
          <a:endParaRPr lang="es-ES" sz="3100" kern="1200" dirty="0">
            <a:latin typeface="Calibri" pitchFamily="34" charset="0"/>
          </a:endParaRPr>
        </a:p>
      </dsp:txBody>
      <dsp:txXfrm rot="10800000">
        <a:off x="2348491" y="2518790"/>
        <a:ext cx="4930967" cy="2004223"/>
      </dsp:txXfrm>
    </dsp:sp>
    <dsp:sp modelId="{97278D9E-5E79-4FB7-BBAD-A200DB980AEA}">
      <dsp:nvSpPr>
        <dsp:cNvPr id="0" name=""/>
        <dsp:cNvSpPr/>
      </dsp:nvSpPr>
      <dsp:spPr>
        <a:xfrm>
          <a:off x="867160" y="2602567"/>
          <a:ext cx="2004223" cy="200422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394588-E79F-4DEE-90BD-80D96E8892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406BB-77B3-4825-8D9D-878073F6238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439333" y="3556000"/>
            <a:ext cx="7112000" cy="1778000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08000" y="1673256"/>
            <a:ext cx="9144000" cy="163336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92213" y="7112000"/>
            <a:ext cx="2457450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/>
          </a:prstGeom>
          <a:solidFill>
            <a:srgbClr val="CC3300"/>
          </a:solidFill>
        </p:spPr>
        <p:txBody>
          <a:bodyPr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508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263650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77788" y="2641600"/>
            <a:ext cx="10013950" cy="101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4"/>
            <a:ext cx="8636000" cy="1513417"/>
          </a:xfrm>
        </p:spPr>
        <p:txBody>
          <a:bodyPr/>
          <a:lstStyle>
            <a:lvl1pPr algn="l">
              <a:buNone/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2570" y="2831042"/>
            <a:ext cx="8636000" cy="1486958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1488" y="6978650"/>
            <a:ext cx="4402137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Marta Montero; Economía 1º Bachillerato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192213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1016000" y="304800"/>
            <a:ext cx="8636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1015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16000" y="1608138"/>
            <a:ext cx="8636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ABC5BA0-1B0D-47F7-AAA9-ACD8A830E22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03213" indent="-303213" algn="l" rtl="0" eaLnBrk="0" fontAlgn="base" hangingPunct="0">
        <a:spcBef>
          <a:spcPts val="65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52413" algn="l" rtl="0" eaLnBrk="0" fontAlgn="base" hangingPunct="0">
        <a:spcBef>
          <a:spcPts val="413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52413" algn="l" rtl="0" eaLnBrk="0" fontAlgn="base" hangingPunct="0">
        <a:spcBef>
          <a:spcPts val="413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176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4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2" indent="-253997" algn="l" rtl="0" eaLnBrk="1" latinLnBrk="0" hangingPunct="1">
        <a:spcBef>
          <a:spcPts val="411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79" indent="-253997" algn="l" rtl="0" eaLnBrk="1" latinLnBrk="0" hangingPunct="1">
        <a:spcBef>
          <a:spcPts val="411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76" indent="-253997" algn="l" rtl="0" eaLnBrk="1" latinLnBrk="0" hangingPunct="1">
        <a:spcBef>
          <a:spcPts val="411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indent="-253997" algn="l" rtl="0" eaLnBrk="1" latinLnBrk="0" hangingPunct="1">
        <a:spcBef>
          <a:spcPts val="411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ducacion.practicopedia.com/politica/como-es-el-estado-del-bienestar-12177" TargetMode="External"/><Relationship Id="rId3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76200"/>
            <a:ext cx="10017125" cy="743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" y="1609725"/>
            <a:ext cx="100250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50" y="1550988"/>
            <a:ext cx="100250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" y="3306763"/>
            <a:ext cx="100250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8275" y="3556000"/>
            <a:ext cx="711358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1125" y="3556000"/>
            <a:ext cx="7227888" cy="1778000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600" dirty="0" smtClean="0">
              <a:solidFill>
                <a:srgbClr val="696464"/>
              </a:solidFill>
              <a:latin typeface="Arial" charset="0"/>
            </a:endParaRPr>
          </a:p>
        </p:txBody>
      </p:sp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8000" y="1673225"/>
            <a:ext cx="91440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50850" y="2197606"/>
            <a:ext cx="92583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000" dirty="0">
                <a:solidFill>
                  <a:srgbClr val="FFFFFF"/>
                </a:solidFill>
                <a:latin typeface="Arial" charset="0"/>
              </a:rPr>
              <a:t>TEMA 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9.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Demanada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y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Oferta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Agregada</a:t>
            </a:r>
            <a:endParaRPr lang="en-US" sz="4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ciclos económicos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35012"/>
          <a:stretch>
            <a:fillRect/>
          </a:stretch>
        </p:blipFill>
        <p:spPr bwMode="auto">
          <a:xfrm>
            <a:off x="4863976" y="3882008"/>
            <a:ext cx="4830760" cy="235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ciclos económicos</a:t>
            </a:r>
            <a:endParaRPr lang="es-ES" dirty="0"/>
          </a:p>
        </p:txBody>
      </p:sp>
      <p:grpSp>
        <p:nvGrpSpPr>
          <p:cNvPr id="4" name="6 Grupo"/>
          <p:cNvGrpSpPr/>
          <p:nvPr/>
        </p:nvGrpSpPr>
        <p:grpSpPr>
          <a:xfrm>
            <a:off x="1119560" y="785664"/>
            <a:ext cx="8280920" cy="86409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Fluctuaciones en la actividad económica caracterizadas por la expansión y contracción de la producción (PIB) y empleo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555" y="2081808"/>
            <a:ext cx="8229877" cy="484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559720" y="3305944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Cima</a:t>
            </a:r>
          </a:p>
          <a:p>
            <a:r>
              <a:rPr lang="es-ES" sz="1600" dirty="0" smtClean="0"/>
              <a:t>Cresta</a:t>
            </a:r>
          </a:p>
          <a:p>
            <a:r>
              <a:rPr lang="es-ES" sz="1600" dirty="0" smtClean="0"/>
              <a:t>Pico</a:t>
            </a:r>
            <a:endParaRPr lang="es-ES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783856" y="481811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Crisis</a:t>
            </a:r>
            <a:endParaRPr lang="es-ES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143896" y="6042248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Valle</a:t>
            </a:r>
          </a:p>
          <a:p>
            <a:r>
              <a:rPr lang="es-ES" sz="1600" dirty="0" smtClean="0"/>
              <a:t>Fondo</a:t>
            </a:r>
            <a:endParaRPr lang="es-ES" sz="16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944096" y="417004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Expansión</a:t>
            </a:r>
          </a:p>
          <a:p>
            <a:r>
              <a:rPr lang="es-ES" sz="1600" dirty="0" smtClean="0"/>
              <a:t>Crecimiento</a:t>
            </a:r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31528" y="28018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/>
              <a:t>PIB</a:t>
            </a:r>
            <a:endParaRPr lang="es-E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ciclos económicos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71488" y="857672"/>
          <a:ext cx="770485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6304" y="1001688"/>
            <a:ext cx="2107150" cy="1150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60320" y="2441848"/>
            <a:ext cx="1953567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88312" y="4026024"/>
            <a:ext cx="2029767" cy="1350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88312" y="5970240"/>
            <a:ext cx="1944216" cy="1319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ciclos económicos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903536" y="1721768"/>
          <a:ext cx="5432152" cy="4678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160120" y="3305944"/>
            <a:ext cx="3639840" cy="2009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latin typeface="Calibri" pitchFamily="34" charset="0"/>
              </a:rPr>
              <a:t>INTERVENCIÓN DEL ESTADO </a:t>
            </a:r>
          </a:p>
          <a:p>
            <a:pPr algn="ctr">
              <a:defRPr/>
            </a:pPr>
            <a:r>
              <a:rPr lang="es-ES" dirty="0" smtClean="0">
                <a:latin typeface="Calibri" pitchFamily="34" charset="0"/>
              </a:rPr>
              <a:t>mediante política económica</a:t>
            </a:r>
            <a:endParaRPr lang="es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Funciones del sector público y política económica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904" y="2801888"/>
            <a:ext cx="5007619" cy="4581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Sector público y economía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7512" y="1649760"/>
            <a:ext cx="8856984" cy="5080000"/>
          </a:xfrm>
        </p:spPr>
        <p:txBody>
          <a:bodyPr/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Regular la actividad económica</a:t>
            </a:r>
            <a:r>
              <a:rPr lang="es-ES" sz="2400" dirty="0" smtClean="0"/>
              <a:t>: Mediante leyes (propiedad privada, trámites, constitución empresas, contratación, derechos del consumidor…)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Ofertar bienes públicos</a:t>
            </a:r>
            <a:r>
              <a:rPr lang="es-ES" sz="2400" dirty="0" smtClean="0"/>
              <a:t>: Educación, sanidad, justicia, defensa, suministros básicos…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Recaudar</a:t>
            </a:r>
            <a:r>
              <a:rPr lang="es-ES" sz="2400" dirty="0" smtClean="0"/>
              <a:t> </a:t>
            </a:r>
            <a:r>
              <a:rPr lang="es-ES" sz="2400" b="1" dirty="0" smtClean="0">
                <a:solidFill>
                  <a:schemeClr val="accent2"/>
                </a:solidFill>
              </a:rPr>
              <a:t>impuestos</a:t>
            </a:r>
            <a:r>
              <a:rPr lang="es-ES" sz="2400" dirty="0" smtClean="0"/>
              <a:t> para financiar el gasto público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Redistribuir la renta:</a:t>
            </a:r>
          </a:p>
          <a:p>
            <a:pPr lvl="1"/>
            <a:r>
              <a:rPr lang="es-ES" sz="2000" dirty="0" smtClean="0"/>
              <a:t>Impuestos progresivos</a:t>
            </a:r>
          </a:p>
          <a:p>
            <a:pPr lvl="1"/>
            <a:r>
              <a:rPr lang="es-ES" sz="2000" dirty="0" smtClean="0"/>
              <a:t>Igualdad de oportunidades</a:t>
            </a:r>
          </a:p>
          <a:p>
            <a:pPr lvl="1"/>
            <a:r>
              <a:rPr lang="es-ES" sz="2000" dirty="0" smtClean="0"/>
              <a:t>Fijación de salarios mínimos</a:t>
            </a:r>
          </a:p>
          <a:p>
            <a:pPr lvl="1"/>
            <a:r>
              <a:rPr lang="es-ES" sz="2000" dirty="0" smtClean="0"/>
              <a:t>Protección por desempleo</a:t>
            </a:r>
          </a:p>
          <a:p>
            <a:pPr lvl="1"/>
            <a:r>
              <a:rPr lang="es-ES" sz="2000" dirty="0" smtClean="0"/>
              <a:t>Ayudas y asistencia social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Estabilizar la economía</a:t>
            </a:r>
            <a:r>
              <a:rPr lang="es-ES" sz="2400" dirty="0" smtClean="0"/>
              <a:t>: suavizar los ciclos económicos mediante política económica</a:t>
            </a:r>
          </a:p>
          <a:p>
            <a:endParaRPr lang="es-ES" sz="2400" dirty="0" smtClean="0"/>
          </a:p>
          <a:p>
            <a:endParaRPr lang="es-ES" sz="2400" dirty="0"/>
          </a:p>
        </p:txBody>
      </p:sp>
      <p:grpSp>
        <p:nvGrpSpPr>
          <p:cNvPr id="4" name="4 Grupo"/>
          <p:cNvGrpSpPr/>
          <p:nvPr/>
        </p:nvGrpSpPr>
        <p:grpSpPr>
          <a:xfrm>
            <a:off x="831528" y="785664"/>
            <a:ext cx="5256584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FUNCIONES DEL SECTOR PÚBLICO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2288" y="209600"/>
            <a:ext cx="2196955" cy="1660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Sector público y economía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695624" y="1289720"/>
          <a:ext cx="684076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43696" y="4530080"/>
            <a:ext cx="1979420" cy="2873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0040" y="4818112"/>
            <a:ext cx="3240360" cy="2427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Sector público y economía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71488" y="785664"/>
          <a:ext cx="9252520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Sector público y economía</a:t>
            </a: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453740" y="1217712"/>
            <a:ext cx="9090756" cy="6048672"/>
            <a:chOff x="0" y="363"/>
            <a:chExt cx="9252520" cy="67534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7 Rectángulo"/>
            <p:cNvSpPr/>
            <p:nvPr/>
          </p:nvSpPr>
          <p:spPr>
            <a:xfrm>
              <a:off x="0" y="363"/>
              <a:ext cx="9252520" cy="6029821"/>
            </a:xfrm>
            <a:prstGeom prst="rect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0" y="363"/>
              <a:ext cx="9252520" cy="6753400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8098" tIns="833120" rIns="718098" bIns="199136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2800" b="1" kern="1200" dirty="0" smtClean="0">
                <a:solidFill>
                  <a:schemeClr val="accent2"/>
                </a:solidFill>
                <a:latin typeface="Calibri" pitchFamily="34" charset="0"/>
              </a:endParaRP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2800" b="1" kern="1200" dirty="0" smtClean="0">
                  <a:solidFill>
                    <a:schemeClr val="accent2"/>
                  </a:solidFill>
                  <a:latin typeface="Calibri" pitchFamily="34" charset="0"/>
                </a:rPr>
                <a:t>Impulso para el desarrollo</a:t>
              </a:r>
              <a:r>
                <a:rPr lang="es-ES" sz="2800" b="1" kern="1200" dirty="0" smtClean="0">
                  <a:latin typeface="Calibri" pitchFamily="34" charset="0"/>
                </a:rPr>
                <a:t> </a:t>
              </a:r>
              <a:r>
                <a:rPr lang="es-ES" sz="2800" dirty="0" smtClean="0">
                  <a:latin typeface="Calibri" pitchFamily="34" charset="0"/>
                </a:rPr>
                <a:t>d</a:t>
              </a:r>
              <a:r>
                <a:rPr lang="es-ES" sz="2800" kern="1200" dirty="0" smtClean="0">
                  <a:latin typeface="Calibri" pitchFamily="34" charset="0"/>
                </a:rPr>
                <a:t>e una región o sector económico mediante infraestructuras </a:t>
              </a:r>
              <a:r>
                <a:rPr lang="es-ES" sz="2800" dirty="0" smtClean="0">
                  <a:latin typeface="Calibri" pitchFamily="34" charset="0"/>
                </a:rPr>
                <a:t>y también </a:t>
              </a:r>
              <a:r>
                <a:rPr lang="es-ES" sz="2800" dirty="0" err="1" smtClean="0">
                  <a:latin typeface="Calibri" pitchFamily="34" charset="0"/>
                </a:rPr>
                <a:t>I+D+i</a:t>
              </a:r>
              <a:endParaRPr lang="es-ES" sz="2800" kern="1200" dirty="0">
                <a:latin typeface="Calibri" pitchFamily="34" charset="0"/>
              </a:endParaRP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2800" b="1" kern="1200" dirty="0" smtClean="0">
                  <a:solidFill>
                    <a:schemeClr val="accent2"/>
                  </a:solidFill>
                  <a:latin typeface="Calibri" pitchFamily="34" charset="0"/>
                </a:rPr>
                <a:t>Planificación indicativa</a:t>
              </a:r>
              <a:r>
                <a:rPr lang="es-ES" sz="2800" kern="1200" dirty="0" smtClean="0">
                  <a:latin typeface="Calibri" pitchFamily="34" charset="0"/>
                </a:rPr>
                <a:t>: Planes a l/p sobre cualquier aspecto económico que marcan los objetivos a cumplir</a:t>
              </a:r>
              <a:endParaRPr lang="es-ES" sz="2800" kern="1200" dirty="0">
                <a:latin typeface="Calibri" pitchFamily="34" charset="0"/>
              </a:endParaRP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2800" kern="1200" dirty="0">
                <a:latin typeface="Calibri" pitchFamily="34" charset="0"/>
              </a:endParaRP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2800" b="1" kern="1200" dirty="0" smtClean="0">
                  <a:solidFill>
                    <a:schemeClr val="accent2"/>
                  </a:solidFill>
                  <a:latin typeface="Calibri" pitchFamily="34" charset="0"/>
                </a:rPr>
                <a:t>Políticas de nacionalización</a:t>
              </a:r>
              <a:r>
                <a:rPr lang="es-ES" sz="2800" dirty="0" smtClean="0">
                  <a:latin typeface="Calibri" pitchFamily="34" charset="0"/>
                </a:rPr>
                <a:t> </a:t>
              </a:r>
              <a:r>
                <a:rPr lang="es-ES" sz="2800" b="1" dirty="0" smtClean="0">
                  <a:solidFill>
                    <a:schemeClr val="accent2"/>
                  </a:solidFill>
                  <a:latin typeface="Calibri" pitchFamily="34" charset="0"/>
                </a:rPr>
                <a:t>o privatización </a:t>
              </a:r>
              <a:r>
                <a:rPr lang="es-ES" sz="2800" dirty="0" smtClean="0">
                  <a:latin typeface="Calibri" pitchFamily="34" charset="0"/>
                </a:rPr>
                <a:t>de empresas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2800" kern="1200" dirty="0">
                <a:latin typeface="Calibri" pitchFamily="34" charset="0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759520" y="1289720"/>
            <a:ext cx="6476764" cy="648072"/>
            <a:chOff x="360038" y="346362"/>
            <a:chExt cx="6476764" cy="40506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10 Rectángulo redondeado"/>
            <p:cNvSpPr/>
            <p:nvPr/>
          </p:nvSpPr>
          <p:spPr>
            <a:xfrm>
              <a:off x="360038" y="346362"/>
              <a:ext cx="6476764" cy="40506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379811" y="366135"/>
              <a:ext cx="6437218" cy="36551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4806" tIns="0" rIns="244806" bIns="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dirty="0" smtClean="0">
                  <a:latin typeface="Calibri" pitchFamily="34" charset="0"/>
                </a:rPr>
                <a:t>ESTRUCTURALES A L/P</a:t>
              </a:r>
              <a:endParaRPr lang="es-ES" sz="2800" kern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0040" y="2873896"/>
            <a:ext cx="3621558" cy="4522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pic>
        <p:nvPicPr>
          <p:cNvPr id="409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3616" y="2153816"/>
            <a:ext cx="7117978" cy="427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127672" y="121771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¿Qué es el estado de bienestar?</a:t>
            </a:r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1528" y="2297832"/>
            <a:ext cx="8636000" cy="4824537"/>
          </a:xfrm>
        </p:spPr>
        <p:txBody>
          <a:bodyPr/>
          <a:lstStyle/>
          <a:p>
            <a:r>
              <a:rPr lang="es-ES" b="1" dirty="0" smtClean="0">
                <a:solidFill>
                  <a:schemeClr val="accent2"/>
                </a:solidFill>
              </a:rPr>
              <a:t>ORIGEN</a:t>
            </a:r>
            <a:r>
              <a:rPr lang="es-ES" dirty="0" smtClean="0"/>
              <a:t>: </a:t>
            </a:r>
            <a:r>
              <a:rPr lang="es-ES" sz="2400" dirty="0" smtClean="0"/>
              <a:t>Tras 2ªGM en época de prosperidad en Europa occidental. En España en los 80</a:t>
            </a:r>
          </a:p>
          <a:p>
            <a:r>
              <a:rPr lang="es-ES" b="1" dirty="0" smtClean="0">
                <a:solidFill>
                  <a:schemeClr val="accent2"/>
                </a:solidFill>
              </a:rPr>
              <a:t>ASPECTOS QUE ABARCA:</a:t>
            </a:r>
          </a:p>
          <a:p>
            <a:pPr lvl="2"/>
            <a:r>
              <a:rPr lang="es-ES" b="1" dirty="0" smtClean="0">
                <a:solidFill>
                  <a:schemeClr val="accent2"/>
                </a:solidFill>
              </a:rPr>
              <a:t>Sanidad y educación</a:t>
            </a:r>
            <a:r>
              <a:rPr lang="es-ES" dirty="0" smtClean="0"/>
              <a:t> gratuitas</a:t>
            </a:r>
          </a:p>
          <a:p>
            <a:pPr lvl="2"/>
            <a:r>
              <a:rPr lang="es-ES" b="1" dirty="0" smtClean="0">
                <a:solidFill>
                  <a:schemeClr val="accent2"/>
                </a:solidFill>
              </a:rPr>
              <a:t>Prestaciones por desempleo</a:t>
            </a:r>
            <a:r>
              <a:rPr lang="es-ES" dirty="0" smtClean="0"/>
              <a:t>, incapacidad laboral…</a:t>
            </a:r>
          </a:p>
          <a:p>
            <a:pPr lvl="2"/>
            <a:r>
              <a:rPr lang="es-ES" b="1" dirty="0" smtClean="0">
                <a:solidFill>
                  <a:schemeClr val="accent2"/>
                </a:solidFill>
              </a:rPr>
              <a:t>Pensiones</a:t>
            </a:r>
          </a:p>
          <a:p>
            <a:pPr lvl="3"/>
            <a:r>
              <a:rPr lang="es-ES" dirty="0" smtClean="0"/>
              <a:t>Contributivas (se ha cotizado de forma suficiente)</a:t>
            </a:r>
          </a:p>
          <a:p>
            <a:pPr lvl="3"/>
            <a:r>
              <a:rPr lang="es-ES" dirty="0" smtClean="0"/>
              <a:t>No contributivas (no se ha cotizado de forma suficiente)</a:t>
            </a:r>
          </a:p>
          <a:p>
            <a:pPr lvl="2"/>
            <a:r>
              <a:rPr lang="es-ES" b="1" dirty="0" smtClean="0">
                <a:solidFill>
                  <a:schemeClr val="accent2"/>
                </a:solidFill>
              </a:rPr>
              <a:t>Ayudas a los más necesitados</a:t>
            </a:r>
            <a:r>
              <a:rPr lang="es-ES" dirty="0" smtClean="0"/>
              <a:t>: asistencia social a dependientes, población sin recursos, subsidios desempleo, viviendas de protección pública, becas, ayudas sociales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759520" y="1001688"/>
            <a:ext cx="8640960" cy="936104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4"/>
              <a:ext cx="8571528" cy="57732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000" b="1" dirty="0" smtClean="0">
                  <a:solidFill>
                    <a:schemeClr val="tx1"/>
                  </a:solidFill>
                  <a:latin typeface="Calibri" pitchFamily="34" charset="0"/>
                </a:rPr>
                <a:t>Sistema en el que el  garantiza un nivel de vida digno a todos los ciudadanos</a:t>
              </a:r>
              <a:endParaRPr lang="es-ES" sz="20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191568" y="2081808"/>
          <a:ext cx="8168456" cy="4606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4 Grupo"/>
          <p:cNvGrpSpPr/>
          <p:nvPr/>
        </p:nvGrpSpPr>
        <p:grpSpPr>
          <a:xfrm>
            <a:off x="831528" y="785664"/>
            <a:ext cx="2664296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FINANCIACIÓN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6"/>
            <a:ext cx="5792192" cy="5297677"/>
          </a:xfrm>
        </p:spPr>
        <p:txBody>
          <a:bodyPr/>
          <a:lstStyle/>
          <a:p>
            <a:r>
              <a:rPr lang="es-ES" dirty="0" smtClean="0"/>
              <a:t>Envejecimiento</a:t>
            </a:r>
          </a:p>
          <a:p>
            <a:pPr lvl="2"/>
            <a:r>
              <a:rPr lang="es-ES" dirty="0" smtClean="0"/>
              <a:t>Mayor gasto sanitario</a:t>
            </a:r>
          </a:p>
          <a:p>
            <a:pPr lvl="2"/>
            <a:r>
              <a:rPr lang="es-ES" dirty="0" smtClean="0"/>
              <a:t>Mayor tasa de dependencia</a:t>
            </a:r>
          </a:p>
          <a:p>
            <a:pPr lvl="2"/>
            <a:r>
              <a:rPr lang="es-ES" dirty="0" smtClean="0"/>
              <a:t>Más pensiones</a:t>
            </a:r>
          </a:p>
          <a:p>
            <a:pPr lvl="2"/>
            <a:endParaRPr lang="es-ES" dirty="0" smtClean="0"/>
          </a:p>
          <a:p>
            <a:r>
              <a:rPr lang="es-ES" dirty="0" smtClean="0"/>
              <a:t>Baja tasa de natalidad</a:t>
            </a:r>
          </a:p>
          <a:p>
            <a:endParaRPr lang="es-ES" dirty="0" smtClean="0"/>
          </a:p>
          <a:p>
            <a:r>
              <a:rPr lang="es-ES" dirty="0" smtClean="0"/>
              <a:t>Crisis económica y desempleo</a:t>
            </a:r>
          </a:p>
          <a:p>
            <a:pPr lvl="2"/>
            <a:r>
              <a:rPr lang="es-ES" dirty="0" smtClean="0"/>
              <a:t>Escasa recaudación de impuestos y cotizaciones</a:t>
            </a:r>
          </a:p>
          <a:p>
            <a:pPr lvl="2"/>
            <a:r>
              <a:rPr lang="es-ES" dirty="0" smtClean="0"/>
              <a:t>Mayor gasto en prestaciones por desempleo</a:t>
            </a:r>
            <a:endParaRPr lang="es-ES" dirty="0"/>
          </a:p>
        </p:txBody>
      </p:sp>
      <p:grpSp>
        <p:nvGrpSpPr>
          <p:cNvPr id="4" name="4 Grupo"/>
          <p:cNvGrpSpPr/>
          <p:nvPr/>
        </p:nvGrpSpPr>
        <p:grpSpPr>
          <a:xfrm>
            <a:off x="831528" y="785664"/>
            <a:ext cx="2664296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PROBLEMAS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6144" y="1649760"/>
            <a:ext cx="2969890" cy="1994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8192" y="4314056"/>
            <a:ext cx="2135882" cy="2851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1931988"/>
            <a:ext cx="7874000" cy="4432300"/>
          </a:xfrm>
        </p:spPr>
      </p:pic>
      <p:grpSp>
        <p:nvGrpSpPr>
          <p:cNvPr id="5" name="4 Grupo"/>
          <p:cNvGrpSpPr/>
          <p:nvPr/>
        </p:nvGrpSpPr>
        <p:grpSpPr>
          <a:xfrm>
            <a:off x="831528" y="785664"/>
            <a:ext cx="4824536" cy="648071"/>
            <a:chOff x="390420" y="2294"/>
            <a:chExt cx="4110568" cy="74674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5 Rectángulo redondeado"/>
            <p:cNvSpPr/>
            <p:nvPr/>
          </p:nvSpPr>
          <p:spPr>
            <a:xfrm>
              <a:off x="390420" y="2294"/>
              <a:ext cx="4110568" cy="746741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26873" y="38745"/>
              <a:ext cx="4037662" cy="6273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598" tIns="0" rIns="206598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Calibri" pitchFamily="34" charset="0"/>
                </a:rPr>
                <a:t>ALGUNOS DATOS Y NOTICIAS</a:t>
              </a:r>
              <a:endParaRPr lang="es-ES" sz="2400" b="1" kern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estado de bienestar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903536" y="929680"/>
            <a:ext cx="707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https://</a:t>
            </a:r>
            <a:r>
              <a:rPr lang="es-ES_tradnl" dirty="0" err="1"/>
              <a:t>www.libremercado.com</a:t>
            </a:r>
            <a:r>
              <a:rPr lang="es-ES_tradnl" dirty="0"/>
              <a:t>/2018-04-03/el-gasto-en-pensiones-aumenta-en-mas-de-5000-millones-tras-las-subidas-anunciadas-1276616441/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6" y="2513856"/>
            <a:ext cx="4513064" cy="4374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ta Economía 1º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3867</TotalTime>
  <Words>610</Words>
  <Application>Microsoft Macintosh PowerPoint</Application>
  <PresentationFormat>Personalizado</PresentationFormat>
  <Paragraphs>106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Calibri</vt:lpstr>
      <vt:lpstr>Franklin Gothic Book</vt:lpstr>
      <vt:lpstr>Perpetua</vt:lpstr>
      <vt:lpstr>Times New Roman</vt:lpstr>
      <vt:lpstr>Wingdings 2</vt:lpstr>
      <vt:lpstr>Arial</vt:lpstr>
      <vt:lpstr>Marta Economía 1º</vt:lpstr>
      <vt:lpstr>Presentación de PowerPoint</vt:lpstr>
      <vt:lpstr>Los ciclos económicos</vt:lpstr>
      <vt:lpstr>Los ciclos económicos</vt:lpstr>
      <vt:lpstr>Los ciclos económicos</vt:lpstr>
      <vt:lpstr>Los ciclos económicos</vt:lpstr>
      <vt:lpstr>Funciones del sector público y política económica</vt:lpstr>
      <vt:lpstr>Sector público y economía</vt:lpstr>
      <vt:lpstr>Sector público y economía</vt:lpstr>
      <vt:lpstr>Sector público y economía</vt:lpstr>
      <vt:lpstr>Sector público y economía</vt:lpstr>
      <vt:lpstr>El Estado de bienestar</vt:lpstr>
      <vt:lpstr>El estado de bienestar</vt:lpstr>
      <vt:lpstr>El Estado de bienestar</vt:lpstr>
      <vt:lpstr>El estado de bienestar</vt:lpstr>
      <vt:lpstr>El estado de bienestar</vt:lpstr>
      <vt:lpstr>El estado de bienestar</vt:lpstr>
      <vt:lpstr>El estado de bienestar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RAQUEL MARTIN BUENADICHA</cp:lastModifiedBy>
  <cp:revision>338</cp:revision>
  <dcterms:created xsi:type="dcterms:W3CDTF">2004-05-06T09:28:21Z</dcterms:created>
  <dcterms:modified xsi:type="dcterms:W3CDTF">2018-04-14T16:40:37Z</dcterms:modified>
</cp:coreProperties>
</file>