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344" r:id="rId3"/>
    <p:sldId id="345" r:id="rId4"/>
    <p:sldId id="395" r:id="rId5"/>
    <p:sldId id="396" r:id="rId6"/>
    <p:sldId id="347" r:id="rId7"/>
    <p:sldId id="394" r:id="rId8"/>
    <p:sldId id="397" r:id="rId9"/>
    <p:sldId id="398" r:id="rId10"/>
    <p:sldId id="399" r:id="rId11"/>
    <p:sldId id="401" r:id="rId12"/>
    <p:sldId id="400" r:id="rId13"/>
    <p:sldId id="382" r:id="rId14"/>
    <p:sldId id="402" r:id="rId15"/>
    <p:sldId id="403" r:id="rId16"/>
    <p:sldId id="404" r:id="rId17"/>
    <p:sldId id="405" r:id="rId18"/>
    <p:sldId id="406" r:id="rId19"/>
    <p:sldId id="407" r:id="rId20"/>
    <p:sldId id="408" r:id="rId21"/>
    <p:sldId id="409" r:id="rId22"/>
    <p:sldId id="410" r:id="rId23"/>
    <p:sldId id="412" r:id="rId24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1012" autoAdjust="0"/>
  </p:normalViewPr>
  <p:slideViewPr>
    <p:cSldViewPr>
      <p:cViewPr varScale="1">
        <p:scale>
          <a:sx n="107" d="100"/>
          <a:sy n="107" d="100"/>
        </p:scale>
        <p:origin x="952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48C23F-039B-4A49-86DA-A68E97CDF201}" type="doc">
      <dgm:prSet loTypeId="urn:microsoft.com/office/officeart/2005/8/layout/equation1" loCatId="process" qsTypeId="urn:microsoft.com/office/officeart/2005/8/quickstyle/3d3" qsCatId="3D" csTypeId="urn:microsoft.com/office/officeart/2005/8/colors/colorful2" csCatId="colorful" phldr="1"/>
      <dgm:spPr/>
    </dgm:pt>
    <dgm:pt modelId="{987EED7B-5AB4-49C4-A609-AC49B8AC381F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AHORRADORES</a:t>
          </a:r>
          <a:endParaRPr lang="es-ES" sz="1600" dirty="0">
            <a:latin typeface="Calibri" pitchFamily="34" charset="0"/>
          </a:endParaRPr>
        </a:p>
      </dgm:t>
    </dgm:pt>
    <dgm:pt modelId="{D421967E-5429-406E-BAE5-1638E26F6CE1}" type="parTrans" cxnId="{1E53CA07-EF11-4F34-99DD-E2421FFC5809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91432768-E10E-4FE1-814E-95EC548ECC7F}" type="sibTrans" cxnId="{1E53CA07-EF11-4F34-99DD-E2421FFC5809}">
      <dgm:prSet custT="1"/>
      <dgm:spPr/>
      <dgm:t>
        <a:bodyPr/>
        <a:lstStyle/>
        <a:p>
          <a:endParaRPr lang="es-ES" sz="1100">
            <a:latin typeface="Calibri" pitchFamily="34" charset="0"/>
          </a:endParaRPr>
        </a:p>
      </dgm:t>
    </dgm:pt>
    <dgm:pt modelId="{E39631A1-342A-41A8-B19F-83996455462F}">
      <dgm:prSet phldrT="[Texto]" custT="1"/>
      <dgm:spPr/>
      <dgm:t>
        <a:bodyPr/>
        <a:lstStyle/>
        <a:p>
          <a:r>
            <a:rPr lang="es-ES" sz="1400" dirty="0" smtClean="0">
              <a:latin typeface="Calibri" pitchFamily="34" charset="0"/>
            </a:rPr>
            <a:t>INTERMEDIARIOS FINANCIEROS</a:t>
          </a:r>
          <a:endParaRPr lang="es-ES" sz="1600" dirty="0">
            <a:latin typeface="Calibri" pitchFamily="34" charset="0"/>
          </a:endParaRPr>
        </a:p>
      </dgm:t>
    </dgm:pt>
    <dgm:pt modelId="{F23B7D51-2A54-4E4A-B61E-A6C639E0C6AE}" type="parTrans" cxnId="{846A6EA5-7AC5-46C3-8912-74012A7697F7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88B17F9E-AFD8-43C0-B660-E5D9AAF648E6}" type="sibTrans" cxnId="{846A6EA5-7AC5-46C3-8912-74012A7697F7}">
      <dgm:prSet custT="1"/>
      <dgm:spPr/>
      <dgm:t>
        <a:bodyPr/>
        <a:lstStyle/>
        <a:p>
          <a:endParaRPr lang="es-ES" sz="1100">
            <a:latin typeface="Calibri" pitchFamily="34" charset="0"/>
          </a:endParaRPr>
        </a:p>
      </dgm:t>
    </dgm:pt>
    <dgm:pt modelId="{BFBE2522-379F-4BBE-BB2F-ABDD31B2CBC5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DEUDORES</a:t>
          </a:r>
          <a:endParaRPr lang="es-ES" sz="1600" dirty="0">
            <a:latin typeface="Calibri" pitchFamily="34" charset="0"/>
          </a:endParaRPr>
        </a:p>
      </dgm:t>
    </dgm:pt>
    <dgm:pt modelId="{E6480833-6D41-4149-AAD0-4B477F6E8A39}" type="parTrans" cxnId="{3BD93321-1007-4390-8E93-AC3915BCEB57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8B7D4B0D-F9E3-4427-AB14-B7658EC7EF4B}" type="sibTrans" cxnId="{3BD93321-1007-4390-8E93-AC3915BCEB57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99C3A6BE-E2EC-40BB-A9A0-FDE6641542A9}" type="pres">
      <dgm:prSet presAssocID="{FA48C23F-039B-4A49-86DA-A68E97CDF201}" presName="linearFlow" presStyleCnt="0">
        <dgm:presLayoutVars>
          <dgm:dir/>
          <dgm:resizeHandles val="exact"/>
        </dgm:presLayoutVars>
      </dgm:prSet>
      <dgm:spPr/>
    </dgm:pt>
    <dgm:pt modelId="{F152156E-53CC-47D8-AEFB-76B7D10A2818}" type="pres">
      <dgm:prSet presAssocID="{987EED7B-5AB4-49C4-A609-AC49B8AC381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541A0C-94A2-4E0D-9FA8-C53B36D46BE4}" type="pres">
      <dgm:prSet presAssocID="{91432768-E10E-4FE1-814E-95EC548ECC7F}" presName="spacerL" presStyleCnt="0"/>
      <dgm:spPr/>
    </dgm:pt>
    <dgm:pt modelId="{BEAB4F56-5CA5-48FB-BC65-BA9FBFB2B341}" type="pres">
      <dgm:prSet presAssocID="{91432768-E10E-4FE1-814E-95EC548ECC7F}" presName="sibTrans" presStyleLbl="sibTrans2D1" presStyleIdx="0" presStyleCnt="2"/>
      <dgm:spPr>
        <a:prstGeom prst="rightArrow">
          <a:avLst/>
        </a:prstGeom>
      </dgm:spPr>
      <dgm:t>
        <a:bodyPr/>
        <a:lstStyle/>
        <a:p>
          <a:endParaRPr lang="es-ES"/>
        </a:p>
      </dgm:t>
    </dgm:pt>
    <dgm:pt modelId="{784DAB30-1E38-426C-9BE3-A66E2F6FF44A}" type="pres">
      <dgm:prSet presAssocID="{91432768-E10E-4FE1-814E-95EC548ECC7F}" presName="spacerR" presStyleCnt="0"/>
      <dgm:spPr/>
    </dgm:pt>
    <dgm:pt modelId="{0F57F55E-728A-4001-B9ED-9602BE6E77AB}" type="pres">
      <dgm:prSet presAssocID="{E39631A1-342A-41A8-B19F-83996455462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8C5548-AD6E-43F9-9E17-59882FA2CE19}" type="pres">
      <dgm:prSet presAssocID="{88B17F9E-AFD8-43C0-B660-E5D9AAF648E6}" presName="spacerL" presStyleCnt="0"/>
      <dgm:spPr/>
    </dgm:pt>
    <dgm:pt modelId="{2B1D28D1-AE1C-4C32-9CBC-3C50BA7E6838}" type="pres">
      <dgm:prSet presAssocID="{88B17F9E-AFD8-43C0-B660-E5D9AAF648E6}" presName="sibTrans" presStyleLbl="sibTrans2D1" presStyleIdx="1" presStyleCnt="2" custLinFactNeighborX="-2968" custLinFactNeighborY="365"/>
      <dgm:spPr>
        <a:prstGeom prst="rightArrow">
          <a:avLst/>
        </a:prstGeom>
      </dgm:spPr>
      <dgm:t>
        <a:bodyPr/>
        <a:lstStyle/>
        <a:p>
          <a:endParaRPr lang="es-ES"/>
        </a:p>
      </dgm:t>
    </dgm:pt>
    <dgm:pt modelId="{441A9134-117B-4645-A93F-7B67B813A47C}" type="pres">
      <dgm:prSet presAssocID="{88B17F9E-AFD8-43C0-B660-E5D9AAF648E6}" presName="spacerR" presStyleCnt="0"/>
      <dgm:spPr/>
    </dgm:pt>
    <dgm:pt modelId="{7A98AF9A-FFB5-4736-ACC7-FBAEABB81EF2}" type="pres">
      <dgm:prSet presAssocID="{BFBE2522-379F-4BBE-BB2F-ABDD31B2CBC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46A6EA5-7AC5-46C3-8912-74012A7697F7}" srcId="{FA48C23F-039B-4A49-86DA-A68E97CDF201}" destId="{E39631A1-342A-41A8-B19F-83996455462F}" srcOrd="1" destOrd="0" parTransId="{F23B7D51-2A54-4E4A-B61E-A6C639E0C6AE}" sibTransId="{88B17F9E-AFD8-43C0-B660-E5D9AAF648E6}"/>
    <dgm:cxn modelId="{204771F4-EA06-4615-B792-23B918A039A3}" type="presOf" srcId="{88B17F9E-AFD8-43C0-B660-E5D9AAF648E6}" destId="{2B1D28D1-AE1C-4C32-9CBC-3C50BA7E6838}" srcOrd="0" destOrd="0" presId="urn:microsoft.com/office/officeart/2005/8/layout/equation1"/>
    <dgm:cxn modelId="{57581502-8CD7-4846-AB6B-10298A3F89C8}" type="presOf" srcId="{FA48C23F-039B-4A49-86DA-A68E97CDF201}" destId="{99C3A6BE-E2EC-40BB-A9A0-FDE6641542A9}" srcOrd="0" destOrd="0" presId="urn:microsoft.com/office/officeart/2005/8/layout/equation1"/>
    <dgm:cxn modelId="{936F180A-5EEA-479A-9FFD-EBBAAF88948C}" type="presOf" srcId="{987EED7B-5AB4-49C4-A609-AC49B8AC381F}" destId="{F152156E-53CC-47D8-AEFB-76B7D10A2818}" srcOrd="0" destOrd="0" presId="urn:microsoft.com/office/officeart/2005/8/layout/equation1"/>
    <dgm:cxn modelId="{3BD93321-1007-4390-8E93-AC3915BCEB57}" srcId="{FA48C23F-039B-4A49-86DA-A68E97CDF201}" destId="{BFBE2522-379F-4BBE-BB2F-ABDD31B2CBC5}" srcOrd="2" destOrd="0" parTransId="{E6480833-6D41-4149-AAD0-4B477F6E8A39}" sibTransId="{8B7D4B0D-F9E3-4427-AB14-B7658EC7EF4B}"/>
    <dgm:cxn modelId="{0AD41C5B-D190-4162-B61D-056C2AC1E4B9}" type="presOf" srcId="{91432768-E10E-4FE1-814E-95EC548ECC7F}" destId="{BEAB4F56-5CA5-48FB-BC65-BA9FBFB2B341}" srcOrd="0" destOrd="0" presId="urn:microsoft.com/office/officeart/2005/8/layout/equation1"/>
    <dgm:cxn modelId="{DC18B681-A3BD-4E3D-9BAD-A4F402BED8EF}" type="presOf" srcId="{E39631A1-342A-41A8-B19F-83996455462F}" destId="{0F57F55E-728A-4001-B9ED-9602BE6E77AB}" srcOrd="0" destOrd="0" presId="urn:microsoft.com/office/officeart/2005/8/layout/equation1"/>
    <dgm:cxn modelId="{0189410F-2511-4F40-8A7E-5F8F17D41268}" type="presOf" srcId="{BFBE2522-379F-4BBE-BB2F-ABDD31B2CBC5}" destId="{7A98AF9A-FFB5-4736-ACC7-FBAEABB81EF2}" srcOrd="0" destOrd="0" presId="urn:microsoft.com/office/officeart/2005/8/layout/equation1"/>
    <dgm:cxn modelId="{1E53CA07-EF11-4F34-99DD-E2421FFC5809}" srcId="{FA48C23F-039B-4A49-86DA-A68E97CDF201}" destId="{987EED7B-5AB4-49C4-A609-AC49B8AC381F}" srcOrd="0" destOrd="0" parTransId="{D421967E-5429-406E-BAE5-1638E26F6CE1}" sibTransId="{91432768-E10E-4FE1-814E-95EC548ECC7F}"/>
    <dgm:cxn modelId="{0266B8AC-5C74-4DEB-AB45-1603DB47D3F6}" type="presParOf" srcId="{99C3A6BE-E2EC-40BB-A9A0-FDE6641542A9}" destId="{F152156E-53CC-47D8-AEFB-76B7D10A2818}" srcOrd="0" destOrd="0" presId="urn:microsoft.com/office/officeart/2005/8/layout/equation1"/>
    <dgm:cxn modelId="{175F5C7A-C5F3-4EFF-B011-33545BF84BE9}" type="presParOf" srcId="{99C3A6BE-E2EC-40BB-A9A0-FDE6641542A9}" destId="{F7541A0C-94A2-4E0D-9FA8-C53B36D46BE4}" srcOrd="1" destOrd="0" presId="urn:microsoft.com/office/officeart/2005/8/layout/equation1"/>
    <dgm:cxn modelId="{4FBE5BDC-C174-41FD-8DCC-13A7197066E2}" type="presParOf" srcId="{99C3A6BE-E2EC-40BB-A9A0-FDE6641542A9}" destId="{BEAB4F56-5CA5-48FB-BC65-BA9FBFB2B341}" srcOrd="2" destOrd="0" presId="urn:microsoft.com/office/officeart/2005/8/layout/equation1"/>
    <dgm:cxn modelId="{82A51E7B-C092-4363-87E1-F83AE9449E43}" type="presParOf" srcId="{99C3A6BE-E2EC-40BB-A9A0-FDE6641542A9}" destId="{784DAB30-1E38-426C-9BE3-A66E2F6FF44A}" srcOrd="3" destOrd="0" presId="urn:microsoft.com/office/officeart/2005/8/layout/equation1"/>
    <dgm:cxn modelId="{CEF54AE2-A3EB-43B8-B8B5-67917D474B6F}" type="presParOf" srcId="{99C3A6BE-E2EC-40BB-A9A0-FDE6641542A9}" destId="{0F57F55E-728A-4001-B9ED-9602BE6E77AB}" srcOrd="4" destOrd="0" presId="urn:microsoft.com/office/officeart/2005/8/layout/equation1"/>
    <dgm:cxn modelId="{75388F1F-F92A-4840-9946-229AF8D2A345}" type="presParOf" srcId="{99C3A6BE-E2EC-40BB-A9A0-FDE6641542A9}" destId="{7C8C5548-AD6E-43F9-9E17-59882FA2CE19}" srcOrd="5" destOrd="0" presId="urn:microsoft.com/office/officeart/2005/8/layout/equation1"/>
    <dgm:cxn modelId="{2B9841E4-7FB8-4F5B-A79E-0D6C26918097}" type="presParOf" srcId="{99C3A6BE-E2EC-40BB-A9A0-FDE6641542A9}" destId="{2B1D28D1-AE1C-4C32-9CBC-3C50BA7E6838}" srcOrd="6" destOrd="0" presId="urn:microsoft.com/office/officeart/2005/8/layout/equation1"/>
    <dgm:cxn modelId="{C9784E05-04D1-470B-A421-0EF1D8C6CDAF}" type="presParOf" srcId="{99C3A6BE-E2EC-40BB-A9A0-FDE6641542A9}" destId="{441A9134-117B-4645-A93F-7B67B813A47C}" srcOrd="7" destOrd="0" presId="urn:microsoft.com/office/officeart/2005/8/layout/equation1"/>
    <dgm:cxn modelId="{012E4864-7228-4880-962C-5B8D055C70DC}" type="presParOf" srcId="{99C3A6BE-E2EC-40BB-A9A0-FDE6641542A9}" destId="{7A98AF9A-FFB5-4736-ACC7-FBAEABB81EF2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1F7B13-16E2-4AA3-AE2E-1D6ECF527C73}" type="doc">
      <dgm:prSet loTypeId="urn:microsoft.com/office/officeart/2005/8/layout/hList1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15C97CA9-ACE3-46CD-92C1-E40411E7A67B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INTERMEDIARIOS BANCARIOS</a:t>
          </a:r>
          <a:endParaRPr lang="es-ES" dirty="0">
            <a:latin typeface="Calibri" pitchFamily="34" charset="0"/>
          </a:endParaRPr>
        </a:p>
      </dgm:t>
    </dgm:pt>
    <dgm:pt modelId="{C3653040-29E1-4532-82EE-FB1AC9694416}" type="parTrans" cxnId="{19232953-117F-47E5-B54E-D9F168F904A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13ACF46-0088-42CE-BC11-F148D059C5FA}" type="sibTrans" cxnId="{19232953-117F-47E5-B54E-D9F168F904A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3755197-A749-46DF-83D7-BACA12C1F5EA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Bancos</a:t>
          </a:r>
          <a:endParaRPr lang="es-ES" dirty="0">
            <a:latin typeface="Calibri" pitchFamily="34" charset="0"/>
          </a:endParaRPr>
        </a:p>
      </dgm:t>
    </dgm:pt>
    <dgm:pt modelId="{0DE4A574-AF20-4173-BA83-C50DE411DE3C}" type="parTrans" cxnId="{B4D6C6E2-8CD2-4C91-B8D7-35D72D50353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9D37F9D2-62A9-4D5A-9B2F-B4F273A125C6}" type="sibTrans" cxnId="{B4D6C6E2-8CD2-4C91-B8D7-35D72D50353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B07D089-F06B-43B1-896C-7F682EC3712E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INTERMEDIARIOS NO BANCARIOS</a:t>
          </a:r>
          <a:endParaRPr lang="es-ES" dirty="0">
            <a:latin typeface="Calibri" pitchFamily="34" charset="0"/>
          </a:endParaRPr>
        </a:p>
      </dgm:t>
    </dgm:pt>
    <dgm:pt modelId="{14927AB6-014D-48BC-A4CC-167BBD1167C2}" type="parTrans" cxnId="{B4958041-668F-4AD2-B8EE-2F98B62A27DD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0D0D3B0B-5E65-4DFE-8A8D-6516B0C86141}" type="sibTrans" cxnId="{B4958041-668F-4AD2-B8EE-2F98B62A27DD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0536CD03-CCE0-4C20-BF66-AFB3AC24F42D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Sociedades y fondos de inversión</a:t>
          </a:r>
          <a:endParaRPr lang="es-ES" dirty="0">
            <a:latin typeface="Calibri" pitchFamily="34" charset="0"/>
          </a:endParaRPr>
        </a:p>
      </dgm:t>
    </dgm:pt>
    <dgm:pt modelId="{FFAC3124-ECAE-48E7-BAB8-629A598EAAB5}" type="parTrans" cxnId="{724C7578-186F-4295-B0DD-7749BA39E87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744F3EB-D592-43DE-AF3A-EA1F8752AB5B}" type="sibTrans" cxnId="{724C7578-186F-4295-B0DD-7749BA39E87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42C9C83-5569-41A6-81DC-F352BAEE7215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Cajas de ahorro</a:t>
          </a:r>
          <a:endParaRPr lang="es-ES" dirty="0">
            <a:latin typeface="Calibri" pitchFamily="34" charset="0"/>
          </a:endParaRPr>
        </a:p>
      </dgm:t>
    </dgm:pt>
    <dgm:pt modelId="{1350F4E3-D026-4BA3-A79D-6B1B33AB9E1D}" type="parTrans" cxnId="{14E4661B-3504-4B5B-8041-EF704F75297B}">
      <dgm:prSet/>
      <dgm:spPr/>
      <dgm:t>
        <a:bodyPr/>
        <a:lstStyle/>
        <a:p>
          <a:endParaRPr lang="es-ES"/>
        </a:p>
      </dgm:t>
    </dgm:pt>
    <dgm:pt modelId="{7AF81C04-49BC-4A52-A05B-6210FC9B2EB4}" type="sibTrans" cxnId="{14E4661B-3504-4B5B-8041-EF704F75297B}">
      <dgm:prSet/>
      <dgm:spPr/>
      <dgm:t>
        <a:bodyPr/>
        <a:lstStyle/>
        <a:p>
          <a:endParaRPr lang="es-ES"/>
        </a:p>
      </dgm:t>
    </dgm:pt>
    <dgm:pt modelId="{BCB1E575-0521-481E-A339-76E49AC21DD4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Cooperativas de crédito</a:t>
          </a:r>
          <a:endParaRPr lang="es-ES" dirty="0">
            <a:latin typeface="Calibri" pitchFamily="34" charset="0"/>
          </a:endParaRPr>
        </a:p>
      </dgm:t>
    </dgm:pt>
    <dgm:pt modelId="{BDDEE2A9-787E-4338-8068-5477520CD6E3}" type="parTrans" cxnId="{BFA5E2D9-49D5-4FAA-93FC-E3DEBAA9FA29}">
      <dgm:prSet/>
      <dgm:spPr/>
      <dgm:t>
        <a:bodyPr/>
        <a:lstStyle/>
        <a:p>
          <a:endParaRPr lang="es-ES"/>
        </a:p>
      </dgm:t>
    </dgm:pt>
    <dgm:pt modelId="{4B269EB5-42A4-40AA-8780-5BFB48E1484E}" type="sibTrans" cxnId="{BFA5E2D9-49D5-4FAA-93FC-E3DEBAA9FA29}">
      <dgm:prSet/>
      <dgm:spPr/>
      <dgm:t>
        <a:bodyPr/>
        <a:lstStyle/>
        <a:p>
          <a:endParaRPr lang="es-ES"/>
        </a:p>
      </dgm:t>
    </dgm:pt>
    <dgm:pt modelId="{10C13B39-626E-4C4B-A0CC-39AC793CAA97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Fondos de pensiones</a:t>
          </a:r>
          <a:endParaRPr lang="es-ES" dirty="0">
            <a:latin typeface="Calibri" pitchFamily="34" charset="0"/>
          </a:endParaRPr>
        </a:p>
      </dgm:t>
    </dgm:pt>
    <dgm:pt modelId="{BA0DABA4-CD1D-42AB-942D-2F39F87E9B1E}" type="parTrans" cxnId="{6CCA00C3-B210-40A8-8154-81D298948C79}">
      <dgm:prSet/>
      <dgm:spPr/>
      <dgm:t>
        <a:bodyPr/>
        <a:lstStyle/>
        <a:p>
          <a:endParaRPr lang="es-ES"/>
        </a:p>
      </dgm:t>
    </dgm:pt>
    <dgm:pt modelId="{CC280BD6-7C9E-44B1-86FE-2075550911AB}" type="sibTrans" cxnId="{6CCA00C3-B210-40A8-8154-81D298948C79}">
      <dgm:prSet/>
      <dgm:spPr/>
      <dgm:t>
        <a:bodyPr/>
        <a:lstStyle/>
        <a:p>
          <a:endParaRPr lang="es-ES"/>
        </a:p>
      </dgm:t>
    </dgm:pt>
    <dgm:pt modelId="{E5988407-C30B-46B3-B33D-7A0FB7D0AF51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Compañías aseguradoras</a:t>
          </a:r>
          <a:endParaRPr lang="es-ES" dirty="0">
            <a:latin typeface="Calibri" pitchFamily="34" charset="0"/>
          </a:endParaRPr>
        </a:p>
      </dgm:t>
    </dgm:pt>
    <dgm:pt modelId="{1EB1DF87-8DD8-4B08-9C36-5B0B3F83B5A5}" type="parTrans" cxnId="{3C05887D-F64B-45AF-B6D9-A0C23E062E8C}">
      <dgm:prSet/>
      <dgm:spPr/>
      <dgm:t>
        <a:bodyPr/>
        <a:lstStyle/>
        <a:p>
          <a:endParaRPr lang="es-ES"/>
        </a:p>
      </dgm:t>
    </dgm:pt>
    <dgm:pt modelId="{9477FF74-250E-4349-9B63-F94AE2EB0FEF}" type="sibTrans" cxnId="{3C05887D-F64B-45AF-B6D9-A0C23E062E8C}">
      <dgm:prSet/>
      <dgm:spPr/>
      <dgm:t>
        <a:bodyPr/>
        <a:lstStyle/>
        <a:p>
          <a:endParaRPr lang="es-ES"/>
        </a:p>
      </dgm:t>
    </dgm:pt>
    <dgm:pt modelId="{AED0861D-0319-4842-B065-96092DFA6092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Entidades leasing</a:t>
          </a:r>
          <a:endParaRPr lang="es-ES" dirty="0">
            <a:latin typeface="Calibri" pitchFamily="34" charset="0"/>
          </a:endParaRPr>
        </a:p>
      </dgm:t>
    </dgm:pt>
    <dgm:pt modelId="{4CFB202F-BFAC-40FD-9B11-9B0879ED402B}" type="parTrans" cxnId="{8F84CA7B-4951-42C8-AB6C-C0829928E64A}">
      <dgm:prSet/>
      <dgm:spPr/>
      <dgm:t>
        <a:bodyPr/>
        <a:lstStyle/>
        <a:p>
          <a:endParaRPr lang="es-ES"/>
        </a:p>
      </dgm:t>
    </dgm:pt>
    <dgm:pt modelId="{E0D16666-09AB-432D-8396-7B985586D9B7}" type="sibTrans" cxnId="{8F84CA7B-4951-42C8-AB6C-C0829928E64A}">
      <dgm:prSet/>
      <dgm:spPr/>
      <dgm:t>
        <a:bodyPr/>
        <a:lstStyle/>
        <a:p>
          <a:endParaRPr lang="es-ES"/>
        </a:p>
      </dgm:t>
    </dgm:pt>
    <dgm:pt modelId="{A41B0BAF-4ED8-4DC9-9BCB-89405ED062FA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Entidades </a:t>
          </a:r>
          <a:r>
            <a:rPr lang="es-ES" dirty="0" err="1" smtClean="0">
              <a:latin typeface="Calibri" pitchFamily="34" charset="0"/>
            </a:rPr>
            <a:t>factoring</a:t>
          </a:r>
          <a:endParaRPr lang="es-ES" dirty="0">
            <a:latin typeface="Calibri" pitchFamily="34" charset="0"/>
          </a:endParaRPr>
        </a:p>
      </dgm:t>
    </dgm:pt>
    <dgm:pt modelId="{2836FA03-1E29-4E0E-82BF-B11EE9F91B17}" type="parTrans" cxnId="{8D137DBF-6201-4450-BCE4-7D552A16CE69}">
      <dgm:prSet/>
      <dgm:spPr/>
      <dgm:t>
        <a:bodyPr/>
        <a:lstStyle/>
        <a:p>
          <a:endParaRPr lang="es-ES"/>
        </a:p>
      </dgm:t>
    </dgm:pt>
    <dgm:pt modelId="{EDF328CE-82BF-4454-8D3C-B6746A0E3BD2}" type="sibTrans" cxnId="{8D137DBF-6201-4450-BCE4-7D552A16CE69}">
      <dgm:prSet/>
      <dgm:spPr/>
      <dgm:t>
        <a:bodyPr/>
        <a:lstStyle/>
        <a:p>
          <a:endParaRPr lang="es-ES"/>
        </a:p>
      </dgm:t>
    </dgm:pt>
    <dgm:pt modelId="{211FA041-3B90-41DA-A53B-5E8B16A4B4B9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Entidades de capital-riesgo</a:t>
          </a:r>
          <a:endParaRPr lang="es-ES" dirty="0">
            <a:latin typeface="Calibri" pitchFamily="34" charset="0"/>
          </a:endParaRPr>
        </a:p>
      </dgm:t>
    </dgm:pt>
    <dgm:pt modelId="{E9AA3CDD-11F3-4AC5-A3A1-A5E5D052C2AF}" type="parTrans" cxnId="{88B1F78D-8E44-4EF6-9516-01E14C6271A8}">
      <dgm:prSet/>
      <dgm:spPr/>
      <dgm:t>
        <a:bodyPr/>
        <a:lstStyle/>
        <a:p>
          <a:endParaRPr lang="es-ES"/>
        </a:p>
      </dgm:t>
    </dgm:pt>
    <dgm:pt modelId="{90B4ACB0-5276-439D-8B12-44B2698C3C1A}" type="sibTrans" cxnId="{88B1F78D-8E44-4EF6-9516-01E14C6271A8}">
      <dgm:prSet/>
      <dgm:spPr/>
      <dgm:t>
        <a:bodyPr/>
        <a:lstStyle/>
        <a:p>
          <a:endParaRPr lang="es-ES"/>
        </a:p>
      </dgm:t>
    </dgm:pt>
    <dgm:pt modelId="{F8147A0A-CC2A-4B49-A2FA-C030AB75C091}" type="pres">
      <dgm:prSet presAssocID="{5E1F7B13-16E2-4AA3-AE2E-1D6ECF527C7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B9F647D-6AF3-4608-877A-CD35EA9EBCED}" type="pres">
      <dgm:prSet presAssocID="{15C97CA9-ACE3-46CD-92C1-E40411E7A67B}" presName="composite" presStyleCnt="0"/>
      <dgm:spPr/>
    </dgm:pt>
    <dgm:pt modelId="{FC107B69-8876-4835-BE9E-8F04D2F9AD33}" type="pres">
      <dgm:prSet presAssocID="{15C97CA9-ACE3-46CD-92C1-E40411E7A67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B1B5EE-96DD-4BA3-8E7F-4218BB08C15D}" type="pres">
      <dgm:prSet presAssocID="{15C97CA9-ACE3-46CD-92C1-E40411E7A67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8A40AD-7505-4CB4-BE00-43D8118454B6}" type="pres">
      <dgm:prSet presAssocID="{513ACF46-0088-42CE-BC11-F148D059C5FA}" presName="space" presStyleCnt="0"/>
      <dgm:spPr/>
    </dgm:pt>
    <dgm:pt modelId="{7599E100-0203-4A89-9021-27846DFFA89C}" type="pres">
      <dgm:prSet presAssocID="{2B07D089-F06B-43B1-896C-7F682EC3712E}" presName="composite" presStyleCnt="0"/>
      <dgm:spPr/>
    </dgm:pt>
    <dgm:pt modelId="{24629088-3A02-4DC4-B511-A9CE4C07508E}" type="pres">
      <dgm:prSet presAssocID="{2B07D089-F06B-43B1-896C-7F682EC3712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388AEE7-E3F2-4731-A729-284E15824868}" type="pres">
      <dgm:prSet presAssocID="{2B07D089-F06B-43B1-896C-7F682EC3712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0B3B20F-50ED-4144-93B2-D85C0427E0C7}" type="presOf" srcId="{242C9C83-5569-41A6-81DC-F352BAEE7215}" destId="{C8B1B5EE-96DD-4BA3-8E7F-4218BB08C15D}" srcOrd="0" destOrd="1" presId="urn:microsoft.com/office/officeart/2005/8/layout/hList1"/>
    <dgm:cxn modelId="{8F84CA7B-4951-42C8-AB6C-C0829928E64A}" srcId="{2B07D089-F06B-43B1-896C-7F682EC3712E}" destId="{AED0861D-0319-4842-B065-96092DFA6092}" srcOrd="3" destOrd="0" parTransId="{4CFB202F-BFAC-40FD-9B11-9B0879ED402B}" sibTransId="{E0D16666-09AB-432D-8396-7B985586D9B7}"/>
    <dgm:cxn modelId="{8D137DBF-6201-4450-BCE4-7D552A16CE69}" srcId="{2B07D089-F06B-43B1-896C-7F682EC3712E}" destId="{A41B0BAF-4ED8-4DC9-9BCB-89405ED062FA}" srcOrd="4" destOrd="0" parTransId="{2836FA03-1E29-4E0E-82BF-B11EE9F91B17}" sibTransId="{EDF328CE-82BF-4454-8D3C-B6746A0E3BD2}"/>
    <dgm:cxn modelId="{724C7578-186F-4295-B0DD-7749BA39E871}" srcId="{2B07D089-F06B-43B1-896C-7F682EC3712E}" destId="{0536CD03-CCE0-4C20-BF66-AFB3AC24F42D}" srcOrd="0" destOrd="0" parTransId="{FFAC3124-ECAE-48E7-BAB8-629A598EAAB5}" sibTransId="{B744F3EB-D592-43DE-AF3A-EA1F8752AB5B}"/>
    <dgm:cxn modelId="{6CCA00C3-B210-40A8-8154-81D298948C79}" srcId="{2B07D089-F06B-43B1-896C-7F682EC3712E}" destId="{10C13B39-626E-4C4B-A0CC-39AC793CAA97}" srcOrd="1" destOrd="0" parTransId="{BA0DABA4-CD1D-42AB-942D-2F39F87E9B1E}" sibTransId="{CC280BD6-7C9E-44B1-86FE-2075550911AB}"/>
    <dgm:cxn modelId="{5C5D302A-5DAF-4FD9-9280-9A36E5CFB09E}" type="presOf" srcId="{BCB1E575-0521-481E-A339-76E49AC21DD4}" destId="{C8B1B5EE-96DD-4BA3-8E7F-4218BB08C15D}" srcOrd="0" destOrd="2" presId="urn:microsoft.com/office/officeart/2005/8/layout/hList1"/>
    <dgm:cxn modelId="{E18D8BC3-4480-4616-B3D6-0FA124B976F1}" type="presOf" srcId="{211FA041-3B90-41DA-A53B-5E8B16A4B4B9}" destId="{0388AEE7-E3F2-4731-A729-284E15824868}" srcOrd="0" destOrd="5" presId="urn:microsoft.com/office/officeart/2005/8/layout/hList1"/>
    <dgm:cxn modelId="{BFA5E2D9-49D5-4FAA-93FC-E3DEBAA9FA29}" srcId="{15C97CA9-ACE3-46CD-92C1-E40411E7A67B}" destId="{BCB1E575-0521-481E-A339-76E49AC21DD4}" srcOrd="2" destOrd="0" parTransId="{BDDEE2A9-787E-4338-8068-5477520CD6E3}" sibTransId="{4B269EB5-42A4-40AA-8780-5BFB48E1484E}"/>
    <dgm:cxn modelId="{14E4661B-3504-4B5B-8041-EF704F75297B}" srcId="{15C97CA9-ACE3-46CD-92C1-E40411E7A67B}" destId="{242C9C83-5569-41A6-81DC-F352BAEE7215}" srcOrd="1" destOrd="0" parTransId="{1350F4E3-D026-4BA3-A79D-6B1B33AB9E1D}" sibTransId="{7AF81C04-49BC-4A52-A05B-6210FC9B2EB4}"/>
    <dgm:cxn modelId="{DBE68EE5-6106-49F5-83F5-169A0F2B3AD6}" type="presOf" srcId="{A41B0BAF-4ED8-4DC9-9BCB-89405ED062FA}" destId="{0388AEE7-E3F2-4731-A729-284E15824868}" srcOrd="0" destOrd="4" presId="urn:microsoft.com/office/officeart/2005/8/layout/hList1"/>
    <dgm:cxn modelId="{2D4C1C83-DF50-42F7-862D-D6B5192D2362}" type="presOf" srcId="{10C13B39-626E-4C4B-A0CC-39AC793CAA97}" destId="{0388AEE7-E3F2-4731-A729-284E15824868}" srcOrd="0" destOrd="1" presId="urn:microsoft.com/office/officeart/2005/8/layout/hList1"/>
    <dgm:cxn modelId="{14F9FB74-CDC0-4E8F-A103-D337DD43A0E9}" type="presOf" srcId="{E5988407-C30B-46B3-B33D-7A0FB7D0AF51}" destId="{0388AEE7-E3F2-4731-A729-284E15824868}" srcOrd="0" destOrd="2" presId="urn:microsoft.com/office/officeart/2005/8/layout/hList1"/>
    <dgm:cxn modelId="{B4D6C6E2-8CD2-4C91-B8D7-35D72D503531}" srcId="{15C97CA9-ACE3-46CD-92C1-E40411E7A67B}" destId="{E3755197-A749-46DF-83D7-BACA12C1F5EA}" srcOrd="0" destOrd="0" parTransId="{0DE4A574-AF20-4173-BA83-C50DE411DE3C}" sibTransId="{9D37F9D2-62A9-4D5A-9B2F-B4F273A125C6}"/>
    <dgm:cxn modelId="{19232953-117F-47E5-B54E-D9F168F904A8}" srcId="{5E1F7B13-16E2-4AA3-AE2E-1D6ECF527C73}" destId="{15C97CA9-ACE3-46CD-92C1-E40411E7A67B}" srcOrd="0" destOrd="0" parTransId="{C3653040-29E1-4532-82EE-FB1AC9694416}" sibTransId="{513ACF46-0088-42CE-BC11-F148D059C5FA}"/>
    <dgm:cxn modelId="{54177090-F5BE-4D88-9BE5-3753A8ABD889}" type="presOf" srcId="{0536CD03-CCE0-4C20-BF66-AFB3AC24F42D}" destId="{0388AEE7-E3F2-4731-A729-284E15824868}" srcOrd="0" destOrd="0" presId="urn:microsoft.com/office/officeart/2005/8/layout/hList1"/>
    <dgm:cxn modelId="{E524FDF4-052D-4154-B072-FC5C7CCDD031}" type="presOf" srcId="{2B07D089-F06B-43B1-896C-7F682EC3712E}" destId="{24629088-3A02-4DC4-B511-A9CE4C07508E}" srcOrd="0" destOrd="0" presId="urn:microsoft.com/office/officeart/2005/8/layout/hList1"/>
    <dgm:cxn modelId="{3ABEC4D5-26B0-4A05-90FB-F97BE13E1E4A}" type="presOf" srcId="{15C97CA9-ACE3-46CD-92C1-E40411E7A67B}" destId="{FC107B69-8876-4835-BE9E-8F04D2F9AD33}" srcOrd="0" destOrd="0" presId="urn:microsoft.com/office/officeart/2005/8/layout/hList1"/>
    <dgm:cxn modelId="{41A777FA-44CE-4A38-AE96-CFB416FF3CAD}" type="presOf" srcId="{AED0861D-0319-4842-B065-96092DFA6092}" destId="{0388AEE7-E3F2-4731-A729-284E15824868}" srcOrd="0" destOrd="3" presId="urn:microsoft.com/office/officeart/2005/8/layout/hList1"/>
    <dgm:cxn modelId="{DAC19EA2-B377-4627-9686-56232CA660B2}" type="presOf" srcId="{E3755197-A749-46DF-83D7-BACA12C1F5EA}" destId="{C8B1B5EE-96DD-4BA3-8E7F-4218BB08C15D}" srcOrd="0" destOrd="0" presId="urn:microsoft.com/office/officeart/2005/8/layout/hList1"/>
    <dgm:cxn modelId="{1A6E0AD2-A56A-4F30-AFCA-06018C0A6F92}" type="presOf" srcId="{5E1F7B13-16E2-4AA3-AE2E-1D6ECF527C73}" destId="{F8147A0A-CC2A-4B49-A2FA-C030AB75C091}" srcOrd="0" destOrd="0" presId="urn:microsoft.com/office/officeart/2005/8/layout/hList1"/>
    <dgm:cxn modelId="{3C05887D-F64B-45AF-B6D9-A0C23E062E8C}" srcId="{2B07D089-F06B-43B1-896C-7F682EC3712E}" destId="{E5988407-C30B-46B3-B33D-7A0FB7D0AF51}" srcOrd="2" destOrd="0" parTransId="{1EB1DF87-8DD8-4B08-9C36-5B0B3F83B5A5}" sibTransId="{9477FF74-250E-4349-9B63-F94AE2EB0FEF}"/>
    <dgm:cxn modelId="{B4958041-668F-4AD2-B8EE-2F98B62A27DD}" srcId="{5E1F7B13-16E2-4AA3-AE2E-1D6ECF527C73}" destId="{2B07D089-F06B-43B1-896C-7F682EC3712E}" srcOrd="1" destOrd="0" parTransId="{14927AB6-014D-48BC-A4CC-167BBD1167C2}" sibTransId="{0D0D3B0B-5E65-4DFE-8A8D-6516B0C86141}"/>
    <dgm:cxn modelId="{88B1F78D-8E44-4EF6-9516-01E14C6271A8}" srcId="{2B07D089-F06B-43B1-896C-7F682EC3712E}" destId="{211FA041-3B90-41DA-A53B-5E8B16A4B4B9}" srcOrd="5" destOrd="0" parTransId="{E9AA3CDD-11F3-4AC5-A3A1-A5E5D052C2AF}" sibTransId="{90B4ACB0-5276-439D-8B12-44B2698C3C1A}"/>
    <dgm:cxn modelId="{18057420-5980-4C47-9D54-7D494A97F60F}" type="presParOf" srcId="{F8147A0A-CC2A-4B49-A2FA-C030AB75C091}" destId="{1B9F647D-6AF3-4608-877A-CD35EA9EBCED}" srcOrd="0" destOrd="0" presId="urn:microsoft.com/office/officeart/2005/8/layout/hList1"/>
    <dgm:cxn modelId="{5B645905-9006-4B2E-A3E5-25AA1C755AD7}" type="presParOf" srcId="{1B9F647D-6AF3-4608-877A-CD35EA9EBCED}" destId="{FC107B69-8876-4835-BE9E-8F04D2F9AD33}" srcOrd="0" destOrd="0" presId="urn:microsoft.com/office/officeart/2005/8/layout/hList1"/>
    <dgm:cxn modelId="{A9C00BB7-05FA-481B-B866-4DB4E4972245}" type="presParOf" srcId="{1B9F647D-6AF3-4608-877A-CD35EA9EBCED}" destId="{C8B1B5EE-96DD-4BA3-8E7F-4218BB08C15D}" srcOrd="1" destOrd="0" presId="urn:microsoft.com/office/officeart/2005/8/layout/hList1"/>
    <dgm:cxn modelId="{3C06E927-F352-4F12-8768-BAA049D6C9AC}" type="presParOf" srcId="{F8147A0A-CC2A-4B49-A2FA-C030AB75C091}" destId="{8E8A40AD-7505-4CB4-BE00-43D8118454B6}" srcOrd="1" destOrd="0" presId="urn:microsoft.com/office/officeart/2005/8/layout/hList1"/>
    <dgm:cxn modelId="{744DC44B-C97E-4D3E-8F51-8C6DE1DEA427}" type="presParOf" srcId="{F8147A0A-CC2A-4B49-A2FA-C030AB75C091}" destId="{7599E100-0203-4A89-9021-27846DFFA89C}" srcOrd="2" destOrd="0" presId="urn:microsoft.com/office/officeart/2005/8/layout/hList1"/>
    <dgm:cxn modelId="{CEE2F225-483A-4934-823C-DA648CD04842}" type="presParOf" srcId="{7599E100-0203-4A89-9021-27846DFFA89C}" destId="{24629088-3A02-4DC4-B511-A9CE4C07508E}" srcOrd="0" destOrd="0" presId="urn:microsoft.com/office/officeart/2005/8/layout/hList1"/>
    <dgm:cxn modelId="{E1A512ED-3D44-4777-B5B4-48B466858611}" type="presParOf" srcId="{7599E100-0203-4A89-9021-27846DFFA89C}" destId="{0388AEE7-E3F2-4731-A729-284E1582486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9E470E-3D1B-4BB9-9F27-E08D4272D278}" type="doc">
      <dgm:prSet loTypeId="urn:microsoft.com/office/officeart/2005/8/layout/list1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D645F697-3E33-430B-9510-CE5DEA83BE61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Sociedades y fondos de inversión</a:t>
          </a:r>
        </a:p>
      </dgm:t>
    </dgm:pt>
    <dgm:pt modelId="{240BC3D5-725A-4A26-9B01-9F5E3ACA90AE}" type="parTrans" cxnId="{71C95A66-E4D4-403E-99A2-1AE8FA8497E9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F0C000D8-0139-4748-8E39-B64231FA929F}" type="sibTrans" cxnId="{71C95A66-E4D4-403E-99A2-1AE8FA8497E9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2B4207B9-8EE6-4768-A721-A7B9E2A60B38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Adquieren una selección o cartera de acciones, obligaciones… que dividen en participaciones y venden al público. Es una forma de diversificar riesgo  para pequeños accionistas (compran una pequeña participación de diferentes títulos)</a:t>
          </a:r>
          <a:endParaRPr lang="es-ES" sz="2000" dirty="0">
            <a:latin typeface="Calibri" pitchFamily="34" charset="0"/>
          </a:endParaRPr>
        </a:p>
      </dgm:t>
    </dgm:pt>
    <dgm:pt modelId="{F86C3D60-46CC-4A3E-99CB-6ADCCEE97830}" type="parTrans" cxnId="{A5876424-5983-4D28-80D7-97B43AE2A563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0044BFC6-9CDB-4C1D-9424-1539595384A5}" type="sibTrans" cxnId="{A5876424-5983-4D28-80D7-97B43AE2A563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BD9FE97D-8663-45FD-9294-76D980AC4662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Fondos de pensiones</a:t>
          </a:r>
        </a:p>
      </dgm:t>
    </dgm:pt>
    <dgm:pt modelId="{BB37DDED-04F6-4285-9AB0-71A48544F5C5}" type="parTrans" cxnId="{99A0F019-7D78-4A35-8412-F20ED56692F3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C8F17103-E89D-41B9-A923-2E585CF26218}" type="sibTrans" cxnId="{99A0F019-7D78-4A35-8412-F20ED56692F3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6D351A45-2A3A-4F0C-A54F-213CED602767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Reúnen dinero aportado por trabajadores durante su vida laboral y lo van invirtiendo. Al jubilarse, el beneficiario recibe la cantidad total o pensión periódica compuesta de los fondos ahorrados más los rendimientos obtenidos. </a:t>
          </a:r>
        </a:p>
      </dgm:t>
    </dgm:pt>
    <dgm:pt modelId="{021AB1E4-864B-4F7C-8C62-A43CBF955791}" type="parTrans" cxnId="{D81639B2-D617-41DC-B553-C835ACA9844E}">
      <dgm:prSet/>
      <dgm:spPr/>
      <dgm:t>
        <a:bodyPr/>
        <a:lstStyle/>
        <a:p>
          <a:endParaRPr lang="es-ES"/>
        </a:p>
      </dgm:t>
    </dgm:pt>
    <dgm:pt modelId="{91126A3D-3971-4091-8B53-592CAAF5EABC}" type="sibTrans" cxnId="{D81639B2-D617-41DC-B553-C835ACA9844E}">
      <dgm:prSet/>
      <dgm:spPr/>
      <dgm:t>
        <a:bodyPr/>
        <a:lstStyle/>
        <a:p>
          <a:endParaRPr lang="es-ES"/>
        </a:p>
      </dgm:t>
    </dgm:pt>
    <dgm:pt modelId="{5DD974FF-A1A7-4E66-BC3F-4C470115EB16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Compañías aseguradoras</a:t>
          </a:r>
        </a:p>
      </dgm:t>
    </dgm:pt>
    <dgm:pt modelId="{7A69E7D0-177A-4367-B4D4-03190788B8B4}" type="parTrans" cxnId="{CE5B1DA0-4F18-4187-9A31-80F0B56E0A5B}">
      <dgm:prSet/>
      <dgm:spPr/>
      <dgm:t>
        <a:bodyPr/>
        <a:lstStyle/>
        <a:p>
          <a:endParaRPr lang="es-ES"/>
        </a:p>
      </dgm:t>
    </dgm:pt>
    <dgm:pt modelId="{CA132D3C-CA3F-4D32-90A7-C0395E034FDA}" type="sibTrans" cxnId="{CE5B1DA0-4F18-4187-9A31-80F0B56E0A5B}">
      <dgm:prSet/>
      <dgm:spPr/>
      <dgm:t>
        <a:bodyPr/>
        <a:lstStyle/>
        <a:p>
          <a:endParaRPr lang="es-ES"/>
        </a:p>
      </dgm:t>
    </dgm:pt>
    <dgm:pt modelId="{343244B4-334E-4A17-A83E-8940B1059482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Reciben primas pagadas por los clientes que invierten para obtener </a:t>
          </a:r>
          <a:r>
            <a:rPr lang="es-ES" sz="2000" dirty="0" err="1" smtClean="0">
              <a:latin typeface="Calibri" pitchFamily="34" charset="0"/>
            </a:rPr>
            <a:t>bº</a:t>
          </a:r>
          <a:r>
            <a:rPr lang="es-ES" sz="2000" dirty="0" smtClean="0">
              <a:latin typeface="Calibri" pitchFamily="34" charset="0"/>
            </a:rPr>
            <a:t>. Cubren el riesgo contratado por el cliente (vida, vivienda, coche, robo, accidentes…). </a:t>
          </a:r>
        </a:p>
      </dgm:t>
    </dgm:pt>
    <dgm:pt modelId="{2A4754D2-F585-4BEB-A417-FF45302047D0}" type="parTrans" cxnId="{6D41E842-FBE6-44DF-BE3B-050DB0969A1E}">
      <dgm:prSet/>
      <dgm:spPr/>
      <dgm:t>
        <a:bodyPr/>
        <a:lstStyle/>
        <a:p>
          <a:endParaRPr lang="es-ES"/>
        </a:p>
      </dgm:t>
    </dgm:pt>
    <dgm:pt modelId="{763D190C-5E72-4BAD-89FE-4806AA4E1543}" type="sibTrans" cxnId="{6D41E842-FBE6-44DF-BE3B-050DB0969A1E}">
      <dgm:prSet/>
      <dgm:spPr/>
      <dgm:t>
        <a:bodyPr/>
        <a:lstStyle/>
        <a:p>
          <a:endParaRPr lang="es-ES"/>
        </a:p>
      </dgm:t>
    </dgm:pt>
    <dgm:pt modelId="{0092AC76-0642-455B-9E98-C095096D36EE}">
      <dgm:prSet phldrT="[Texto]" custT="1"/>
      <dgm:spPr/>
      <dgm:t>
        <a:bodyPr/>
        <a:lstStyle/>
        <a:p>
          <a:endParaRPr lang="es-ES" sz="2400" dirty="0" smtClean="0">
            <a:latin typeface="Calibri" pitchFamily="34" charset="0"/>
          </a:endParaRPr>
        </a:p>
      </dgm:t>
    </dgm:pt>
    <dgm:pt modelId="{2D41E640-D127-4077-9773-9A867C706671}" type="parTrans" cxnId="{8683DB41-9295-4DB9-92C0-5435E8EB61C8}">
      <dgm:prSet/>
      <dgm:spPr/>
      <dgm:t>
        <a:bodyPr/>
        <a:lstStyle/>
        <a:p>
          <a:endParaRPr lang="es-ES"/>
        </a:p>
      </dgm:t>
    </dgm:pt>
    <dgm:pt modelId="{50165125-0FD1-4FBD-9902-6BA52D8E9E28}" type="sibTrans" cxnId="{8683DB41-9295-4DB9-92C0-5435E8EB61C8}">
      <dgm:prSet/>
      <dgm:spPr/>
      <dgm:t>
        <a:bodyPr/>
        <a:lstStyle/>
        <a:p>
          <a:endParaRPr lang="es-ES"/>
        </a:p>
      </dgm:t>
    </dgm:pt>
    <dgm:pt modelId="{421B545A-BB42-40AD-8AAA-27256A0F0AAA}" type="pres">
      <dgm:prSet presAssocID="{959E470E-3D1B-4BB9-9F27-E08D4272D27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8F1F053-048E-4F66-A72F-FF949331FA46}" type="pres">
      <dgm:prSet presAssocID="{D645F697-3E33-430B-9510-CE5DEA83BE61}" presName="parentLin" presStyleCnt="0"/>
      <dgm:spPr/>
    </dgm:pt>
    <dgm:pt modelId="{1626E7DE-EF3C-48CA-B0A2-2F8082FF57BE}" type="pres">
      <dgm:prSet presAssocID="{D645F697-3E33-430B-9510-CE5DEA83BE6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C247D98D-1018-4861-9188-FC80730D93A9}" type="pres">
      <dgm:prSet presAssocID="{D645F697-3E33-430B-9510-CE5DEA83BE61}" presName="parentText" presStyleLbl="node1" presStyleIdx="0" presStyleCnt="3" custScaleY="15875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781A99-2992-47E5-9751-C0C8C2DD71A1}" type="pres">
      <dgm:prSet presAssocID="{D645F697-3E33-430B-9510-CE5DEA83BE61}" presName="negativeSpace" presStyleCnt="0"/>
      <dgm:spPr/>
    </dgm:pt>
    <dgm:pt modelId="{5E881293-E65C-479C-A5AF-7201824C13AF}" type="pres">
      <dgm:prSet presAssocID="{D645F697-3E33-430B-9510-CE5DEA83BE61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44A91F-A0DA-4E0C-BAC7-51C951B70343}" type="pres">
      <dgm:prSet presAssocID="{F0C000D8-0139-4748-8E39-B64231FA929F}" presName="spaceBetweenRectangles" presStyleCnt="0"/>
      <dgm:spPr/>
    </dgm:pt>
    <dgm:pt modelId="{53CB92F8-3F4A-41CE-922C-F83857B5653B}" type="pres">
      <dgm:prSet presAssocID="{BD9FE97D-8663-45FD-9294-76D980AC4662}" presName="parentLin" presStyleCnt="0"/>
      <dgm:spPr/>
    </dgm:pt>
    <dgm:pt modelId="{7B01A471-6046-4639-9360-E5397197A9E5}" type="pres">
      <dgm:prSet presAssocID="{BD9FE97D-8663-45FD-9294-76D980AC4662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9F3C3DFB-3AC9-4246-9469-CCDE0EB461C3}" type="pres">
      <dgm:prSet presAssocID="{BD9FE97D-8663-45FD-9294-76D980AC4662}" presName="parentText" presStyleLbl="node1" presStyleIdx="1" presStyleCnt="3" custScaleY="13764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68BC1C-443C-46AA-91F3-49CF19FB101E}" type="pres">
      <dgm:prSet presAssocID="{BD9FE97D-8663-45FD-9294-76D980AC4662}" presName="negativeSpace" presStyleCnt="0"/>
      <dgm:spPr/>
    </dgm:pt>
    <dgm:pt modelId="{C7E34C46-93DD-4674-BCFD-B77788C2E841}" type="pres">
      <dgm:prSet presAssocID="{BD9FE97D-8663-45FD-9294-76D980AC466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2F5CDC-0286-4AD0-AAAA-51B448782224}" type="pres">
      <dgm:prSet presAssocID="{C8F17103-E89D-41B9-A923-2E585CF26218}" presName="spaceBetweenRectangles" presStyleCnt="0"/>
      <dgm:spPr/>
    </dgm:pt>
    <dgm:pt modelId="{7A3CFB44-FEAA-4040-92B0-8EBE01373D9E}" type="pres">
      <dgm:prSet presAssocID="{5DD974FF-A1A7-4E66-BC3F-4C470115EB16}" presName="parentLin" presStyleCnt="0"/>
      <dgm:spPr/>
    </dgm:pt>
    <dgm:pt modelId="{51E49A84-B2CC-43D5-81F0-E31CAAC4F4FB}" type="pres">
      <dgm:prSet presAssocID="{5DD974FF-A1A7-4E66-BC3F-4C470115EB16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A7524D4E-9916-467D-AB43-D04A68E5E372}" type="pres">
      <dgm:prSet presAssocID="{5DD974FF-A1A7-4E66-BC3F-4C470115EB16}" presName="parentText" presStyleLbl="node1" presStyleIdx="2" presStyleCnt="3" custScaleY="12552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CED269-86E3-41A3-A66B-1B84EBD487DD}" type="pres">
      <dgm:prSet presAssocID="{5DD974FF-A1A7-4E66-BC3F-4C470115EB16}" presName="negativeSpace" presStyleCnt="0"/>
      <dgm:spPr/>
    </dgm:pt>
    <dgm:pt modelId="{EA8FA20B-3193-4276-B91F-F5754A60EF75}" type="pres">
      <dgm:prSet presAssocID="{5DD974FF-A1A7-4E66-BC3F-4C470115EB16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5876424-5983-4D28-80D7-97B43AE2A563}" srcId="{D645F697-3E33-430B-9510-CE5DEA83BE61}" destId="{2B4207B9-8EE6-4768-A721-A7B9E2A60B38}" srcOrd="0" destOrd="0" parTransId="{F86C3D60-46CC-4A3E-99CB-6ADCCEE97830}" sibTransId="{0044BFC6-9CDB-4C1D-9424-1539595384A5}"/>
    <dgm:cxn modelId="{DBF41F9F-BF90-465A-B2A4-FE57E2F45821}" type="presOf" srcId="{D645F697-3E33-430B-9510-CE5DEA83BE61}" destId="{C247D98D-1018-4861-9188-FC80730D93A9}" srcOrd="1" destOrd="0" presId="urn:microsoft.com/office/officeart/2005/8/layout/list1"/>
    <dgm:cxn modelId="{BD8B5368-6FFF-42A4-A103-5EA51B253A98}" type="presOf" srcId="{BD9FE97D-8663-45FD-9294-76D980AC4662}" destId="{7B01A471-6046-4639-9360-E5397197A9E5}" srcOrd="0" destOrd="0" presId="urn:microsoft.com/office/officeart/2005/8/layout/list1"/>
    <dgm:cxn modelId="{D81639B2-D617-41DC-B553-C835ACA9844E}" srcId="{BD9FE97D-8663-45FD-9294-76D980AC4662}" destId="{6D351A45-2A3A-4F0C-A54F-213CED602767}" srcOrd="0" destOrd="0" parTransId="{021AB1E4-864B-4F7C-8C62-A43CBF955791}" sibTransId="{91126A3D-3971-4091-8B53-592CAAF5EABC}"/>
    <dgm:cxn modelId="{7C6BDA9D-4605-4017-8B56-52669230F16A}" type="presOf" srcId="{5DD974FF-A1A7-4E66-BC3F-4C470115EB16}" destId="{A7524D4E-9916-467D-AB43-D04A68E5E372}" srcOrd="1" destOrd="0" presId="urn:microsoft.com/office/officeart/2005/8/layout/list1"/>
    <dgm:cxn modelId="{6798CF31-F93E-455C-9FA8-99A6B0E30D63}" type="presOf" srcId="{959E470E-3D1B-4BB9-9F27-E08D4272D278}" destId="{421B545A-BB42-40AD-8AAA-27256A0F0AAA}" srcOrd="0" destOrd="0" presId="urn:microsoft.com/office/officeart/2005/8/layout/list1"/>
    <dgm:cxn modelId="{CE5B1DA0-4F18-4187-9A31-80F0B56E0A5B}" srcId="{959E470E-3D1B-4BB9-9F27-E08D4272D278}" destId="{5DD974FF-A1A7-4E66-BC3F-4C470115EB16}" srcOrd="2" destOrd="0" parTransId="{7A69E7D0-177A-4367-B4D4-03190788B8B4}" sibTransId="{CA132D3C-CA3F-4D32-90A7-C0395E034FDA}"/>
    <dgm:cxn modelId="{6D41E842-FBE6-44DF-BE3B-050DB0969A1E}" srcId="{5DD974FF-A1A7-4E66-BC3F-4C470115EB16}" destId="{343244B4-334E-4A17-A83E-8940B1059482}" srcOrd="0" destOrd="0" parTransId="{2A4754D2-F585-4BEB-A417-FF45302047D0}" sibTransId="{763D190C-5E72-4BAD-89FE-4806AA4E1543}"/>
    <dgm:cxn modelId="{0AC952ED-81C4-43B7-92DF-F5C8B60E8538}" type="presOf" srcId="{6D351A45-2A3A-4F0C-A54F-213CED602767}" destId="{C7E34C46-93DD-4674-BCFD-B77788C2E841}" srcOrd="0" destOrd="0" presId="urn:microsoft.com/office/officeart/2005/8/layout/list1"/>
    <dgm:cxn modelId="{8683DB41-9295-4DB9-92C0-5435E8EB61C8}" srcId="{5DD974FF-A1A7-4E66-BC3F-4C470115EB16}" destId="{0092AC76-0642-455B-9E98-C095096D36EE}" srcOrd="1" destOrd="0" parTransId="{2D41E640-D127-4077-9773-9A867C706671}" sibTransId="{50165125-0FD1-4FBD-9902-6BA52D8E9E28}"/>
    <dgm:cxn modelId="{F77670FE-8508-4349-A733-014931564670}" type="presOf" srcId="{5DD974FF-A1A7-4E66-BC3F-4C470115EB16}" destId="{51E49A84-B2CC-43D5-81F0-E31CAAC4F4FB}" srcOrd="0" destOrd="0" presId="urn:microsoft.com/office/officeart/2005/8/layout/list1"/>
    <dgm:cxn modelId="{67A98947-B77C-492B-BB61-41A523C795EA}" type="presOf" srcId="{343244B4-334E-4A17-A83E-8940B1059482}" destId="{EA8FA20B-3193-4276-B91F-F5754A60EF75}" srcOrd="0" destOrd="0" presId="urn:microsoft.com/office/officeart/2005/8/layout/list1"/>
    <dgm:cxn modelId="{D5C7924B-C2F9-4EAB-A806-600E1A5EF1B0}" type="presOf" srcId="{BD9FE97D-8663-45FD-9294-76D980AC4662}" destId="{9F3C3DFB-3AC9-4246-9469-CCDE0EB461C3}" srcOrd="1" destOrd="0" presId="urn:microsoft.com/office/officeart/2005/8/layout/list1"/>
    <dgm:cxn modelId="{99A0F019-7D78-4A35-8412-F20ED56692F3}" srcId="{959E470E-3D1B-4BB9-9F27-E08D4272D278}" destId="{BD9FE97D-8663-45FD-9294-76D980AC4662}" srcOrd="1" destOrd="0" parTransId="{BB37DDED-04F6-4285-9AB0-71A48544F5C5}" sibTransId="{C8F17103-E89D-41B9-A923-2E585CF26218}"/>
    <dgm:cxn modelId="{E5143503-CCFF-4503-B08D-51B30AB0098C}" type="presOf" srcId="{0092AC76-0642-455B-9E98-C095096D36EE}" destId="{EA8FA20B-3193-4276-B91F-F5754A60EF75}" srcOrd="0" destOrd="1" presId="urn:microsoft.com/office/officeart/2005/8/layout/list1"/>
    <dgm:cxn modelId="{6C7DAC8F-6760-4106-BA50-945A39D9F8DF}" type="presOf" srcId="{2B4207B9-8EE6-4768-A721-A7B9E2A60B38}" destId="{5E881293-E65C-479C-A5AF-7201824C13AF}" srcOrd="0" destOrd="0" presId="urn:microsoft.com/office/officeart/2005/8/layout/list1"/>
    <dgm:cxn modelId="{71C95A66-E4D4-403E-99A2-1AE8FA8497E9}" srcId="{959E470E-3D1B-4BB9-9F27-E08D4272D278}" destId="{D645F697-3E33-430B-9510-CE5DEA83BE61}" srcOrd="0" destOrd="0" parTransId="{240BC3D5-725A-4A26-9B01-9F5E3ACA90AE}" sibTransId="{F0C000D8-0139-4748-8E39-B64231FA929F}"/>
    <dgm:cxn modelId="{B54940CE-F41E-460E-82C4-A9577195AD12}" type="presOf" srcId="{D645F697-3E33-430B-9510-CE5DEA83BE61}" destId="{1626E7DE-EF3C-48CA-B0A2-2F8082FF57BE}" srcOrd="0" destOrd="0" presId="urn:microsoft.com/office/officeart/2005/8/layout/list1"/>
    <dgm:cxn modelId="{654EFBDD-82BF-4EF5-BF4C-AD6E962C3905}" type="presParOf" srcId="{421B545A-BB42-40AD-8AAA-27256A0F0AAA}" destId="{48F1F053-048E-4F66-A72F-FF949331FA46}" srcOrd="0" destOrd="0" presId="urn:microsoft.com/office/officeart/2005/8/layout/list1"/>
    <dgm:cxn modelId="{59ABD23F-FCC6-4621-B534-0E40A4C53230}" type="presParOf" srcId="{48F1F053-048E-4F66-A72F-FF949331FA46}" destId="{1626E7DE-EF3C-48CA-B0A2-2F8082FF57BE}" srcOrd="0" destOrd="0" presId="urn:microsoft.com/office/officeart/2005/8/layout/list1"/>
    <dgm:cxn modelId="{6A4FE74B-B16B-47B0-BE8C-411494970302}" type="presParOf" srcId="{48F1F053-048E-4F66-A72F-FF949331FA46}" destId="{C247D98D-1018-4861-9188-FC80730D93A9}" srcOrd="1" destOrd="0" presId="urn:microsoft.com/office/officeart/2005/8/layout/list1"/>
    <dgm:cxn modelId="{E899AD71-9D0A-4617-86A5-8453892E580C}" type="presParOf" srcId="{421B545A-BB42-40AD-8AAA-27256A0F0AAA}" destId="{66781A99-2992-47E5-9751-C0C8C2DD71A1}" srcOrd="1" destOrd="0" presId="urn:microsoft.com/office/officeart/2005/8/layout/list1"/>
    <dgm:cxn modelId="{404FEAF4-6DE0-4CA9-8E2D-AE4C7FACB970}" type="presParOf" srcId="{421B545A-BB42-40AD-8AAA-27256A0F0AAA}" destId="{5E881293-E65C-479C-A5AF-7201824C13AF}" srcOrd="2" destOrd="0" presId="urn:microsoft.com/office/officeart/2005/8/layout/list1"/>
    <dgm:cxn modelId="{6FFBE63B-D9E1-4FD1-89D4-0C6F299EEE3C}" type="presParOf" srcId="{421B545A-BB42-40AD-8AAA-27256A0F0AAA}" destId="{6C44A91F-A0DA-4E0C-BAC7-51C951B70343}" srcOrd="3" destOrd="0" presId="urn:microsoft.com/office/officeart/2005/8/layout/list1"/>
    <dgm:cxn modelId="{3CBB8C5E-208C-448C-BAC9-562349818542}" type="presParOf" srcId="{421B545A-BB42-40AD-8AAA-27256A0F0AAA}" destId="{53CB92F8-3F4A-41CE-922C-F83857B5653B}" srcOrd="4" destOrd="0" presId="urn:microsoft.com/office/officeart/2005/8/layout/list1"/>
    <dgm:cxn modelId="{F43EE969-5625-432B-A76F-DA9092CD3CD8}" type="presParOf" srcId="{53CB92F8-3F4A-41CE-922C-F83857B5653B}" destId="{7B01A471-6046-4639-9360-E5397197A9E5}" srcOrd="0" destOrd="0" presId="urn:microsoft.com/office/officeart/2005/8/layout/list1"/>
    <dgm:cxn modelId="{328E17F9-3805-42CE-BAA9-2396677BF2B1}" type="presParOf" srcId="{53CB92F8-3F4A-41CE-922C-F83857B5653B}" destId="{9F3C3DFB-3AC9-4246-9469-CCDE0EB461C3}" srcOrd="1" destOrd="0" presId="urn:microsoft.com/office/officeart/2005/8/layout/list1"/>
    <dgm:cxn modelId="{8359675A-1EBE-465E-95AB-6828DB44CFA2}" type="presParOf" srcId="{421B545A-BB42-40AD-8AAA-27256A0F0AAA}" destId="{5B68BC1C-443C-46AA-91F3-49CF19FB101E}" srcOrd="5" destOrd="0" presId="urn:microsoft.com/office/officeart/2005/8/layout/list1"/>
    <dgm:cxn modelId="{B4D371E4-15E1-4E37-809F-5187E67BB050}" type="presParOf" srcId="{421B545A-BB42-40AD-8AAA-27256A0F0AAA}" destId="{C7E34C46-93DD-4674-BCFD-B77788C2E841}" srcOrd="6" destOrd="0" presId="urn:microsoft.com/office/officeart/2005/8/layout/list1"/>
    <dgm:cxn modelId="{5FF07DC8-D9AC-42CC-9914-6958641E303F}" type="presParOf" srcId="{421B545A-BB42-40AD-8AAA-27256A0F0AAA}" destId="{B52F5CDC-0286-4AD0-AAAA-51B448782224}" srcOrd="7" destOrd="0" presId="urn:microsoft.com/office/officeart/2005/8/layout/list1"/>
    <dgm:cxn modelId="{DD98CE7C-0BBA-46F8-8BE6-0F14D3430BF7}" type="presParOf" srcId="{421B545A-BB42-40AD-8AAA-27256A0F0AAA}" destId="{7A3CFB44-FEAA-4040-92B0-8EBE01373D9E}" srcOrd="8" destOrd="0" presId="urn:microsoft.com/office/officeart/2005/8/layout/list1"/>
    <dgm:cxn modelId="{F1226D41-8628-4717-B2C2-CDA48E6B819F}" type="presParOf" srcId="{7A3CFB44-FEAA-4040-92B0-8EBE01373D9E}" destId="{51E49A84-B2CC-43D5-81F0-E31CAAC4F4FB}" srcOrd="0" destOrd="0" presId="urn:microsoft.com/office/officeart/2005/8/layout/list1"/>
    <dgm:cxn modelId="{52D2071E-E655-4A20-8959-9C6C55302B14}" type="presParOf" srcId="{7A3CFB44-FEAA-4040-92B0-8EBE01373D9E}" destId="{A7524D4E-9916-467D-AB43-D04A68E5E372}" srcOrd="1" destOrd="0" presId="urn:microsoft.com/office/officeart/2005/8/layout/list1"/>
    <dgm:cxn modelId="{3D1EDEDC-6C2E-4B8C-BBF8-31F0375E3EA0}" type="presParOf" srcId="{421B545A-BB42-40AD-8AAA-27256A0F0AAA}" destId="{A5CED269-86E3-41A3-A66B-1B84EBD487DD}" srcOrd="9" destOrd="0" presId="urn:microsoft.com/office/officeart/2005/8/layout/list1"/>
    <dgm:cxn modelId="{6E292910-1D01-4B89-BA62-3C38FED832D6}" type="presParOf" srcId="{421B545A-BB42-40AD-8AAA-27256A0F0AAA}" destId="{EA8FA20B-3193-4276-B91F-F5754A60EF7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9E470E-3D1B-4BB9-9F27-E08D4272D278}" type="doc">
      <dgm:prSet loTypeId="urn:microsoft.com/office/officeart/2005/8/layout/list1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D645F697-3E33-430B-9510-CE5DEA83BE61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Entidades leasing (arrendamiento financiero)</a:t>
          </a:r>
        </a:p>
      </dgm:t>
    </dgm:pt>
    <dgm:pt modelId="{240BC3D5-725A-4A26-9B01-9F5E3ACA90AE}" type="parTrans" cxnId="{71C95A66-E4D4-403E-99A2-1AE8FA8497E9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F0C000D8-0139-4748-8E39-B64231FA929F}" type="sibTrans" cxnId="{71C95A66-E4D4-403E-99A2-1AE8FA8497E9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2B4207B9-8EE6-4768-A721-A7B9E2A60B38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Alquiler con opción de compra.</a:t>
          </a:r>
          <a:endParaRPr lang="es-ES" sz="2000" dirty="0">
            <a:latin typeface="Calibri" pitchFamily="34" charset="0"/>
          </a:endParaRPr>
        </a:p>
      </dgm:t>
    </dgm:pt>
    <dgm:pt modelId="{F86C3D60-46CC-4A3E-99CB-6ADCCEE97830}" type="parTrans" cxnId="{A5876424-5983-4D28-80D7-97B43AE2A563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0044BFC6-9CDB-4C1D-9424-1539595384A5}" type="sibTrans" cxnId="{A5876424-5983-4D28-80D7-97B43AE2A563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BD9FE97D-8663-45FD-9294-76D980AC4662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Entidades </a:t>
          </a:r>
          <a:r>
            <a:rPr lang="es-ES" sz="2400" dirty="0" err="1" smtClean="0">
              <a:latin typeface="Calibri" pitchFamily="34" charset="0"/>
            </a:rPr>
            <a:t>factoring</a:t>
          </a:r>
          <a:endParaRPr lang="es-ES" sz="2400" dirty="0" smtClean="0">
            <a:latin typeface="Calibri" pitchFamily="34" charset="0"/>
          </a:endParaRPr>
        </a:p>
      </dgm:t>
    </dgm:pt>
    <dgm:pt modelId="{BB37DDED-04F6-4285-9AB0-71A48544F5C5}" type="parTrans" cxnId="{99A0F019-7D78-4A35-8412-F20ED56692F3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C8F17103-E89D-41B9-A923-2E585CF26218}" type="sibTrans" cxnId="{99A0F019-7D78-4A35-8412-F20ED56692F3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6D351A45-2A3A-4F0C-A54F-213CED602767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La empresa factor compra los derechos pendientes de cobro de otra empresa (previo estudio), adelantándoles el pago, siendo ellos quienes cobran al cliente pasado el tiempo establecido. Cobran unos altos intereses</a:t>
          </a:r>
        </a:p>
      </dgm:t>
    </dgm:pt>
    <dgm:pt modelId="{021AB1E4-864B-4F7C-8C62-A43CBF955791}" type="parTrans" cxnId="{D81639B2-D617-41DC-B553-C835ACA9844E}">
      <dgm:prSet/>
      <dgm:spPr/>
      <dgm:t>
        <a:bodyPr/>
        <a:lstStyle/>
        <a:p>
          <a:endParaRPr lang="es-ES"/>
        </a:p>
      </dgm:t>
    </dgm:pt>
    <dgm:pt modelId="{91126A3D-3971-4091-8B53-592CAAF5EABC}" type="sibTrans" cxnId="{D81639B2-D617-41DC-B553-C835ACA9844E}">
      <dgm:prSet/>
      <dgm:spPr/>
      <dgm:t>
        <a:bodyPr/>
        <a:lstStyle/>
        <a:p>
          <a:endParaRPr lang="es-ES"/>
        </a:p>
      </dgm:t>
    </dgm:pt>
    <dgm:pt modelId="{5DD974FF-A1A7-4E66-BC3F-4C470115EB16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Entidades de capital riesgo </a:t>
          </a:r>
          <a:r>
            <a:rPr lang="es-ES" sz="2400" i="1" dirty="0" smtClean="0">
              <a:latin typeface="Calibri" pitchFamily="34" charset="0"/>
            </a:rPr>
            <a:t>(</a:t>
          </a:r>
          <a:r>
            <a:rPr lang="es-ES" sz="2400" i="1" dirty="0" err="1" smtClean="0">
              <a:latin typeface="Calibri" pitchFamily="34" charset="0"/>
            </a:rPr>
            <a:t>business</a:t>
          </a:r>
          <a:r>
            <a:rPr lang="es-ES" sz="2400" i="1" dirty="0" smtClean="0">
              <a:latin typeface="Calibri" pitchFamily="34" charset="0"/>
            </a:rPr>
            <a:t> </a:t>
          </a:r>
          <a:r>
            <a:rPr lang="es-ES" sz="2400" i="1" dirty="0" err="1" smtClean="0">
              <a:latin typeface="Calibri" pitchFamily="34" charset="0"/>
            </a:rPr>
            <a:t>angels</a:t>
          </a:r>
          <a:r>
            <a:rPr lang="es-ES" sz="2400" dirty="0" smtClean="0">
              <a:latin typeface="Calibri" pitchFamily="34" charset="0"/>
            </a:rPr>
            <a:t>)</a:t>
          </a:r>
        </a:p>
      </dgm:t>
    </dgm:pt>
    <dgm:pt modelId="{7A69E7D0-177A-4367-B4D4-03190788B8B4}" type="parTrans" cxnId="{CE5B1DA0-4F18-4187-9A31-80F0B56E0A5B}">
      <dgm:prSet/>
      <dgm:spPr/>
      <dgm:t>
        <a:bodyPr/>
        <a:lstStyle/>
        <a:p>
          <a:endParaRPr lang="es-ES"/>
        </a:p>
      </dgm:t>
    </dgm:pt>
    <dgm:pt modelId="{CA132D3C-CA3F-4D32-90A7-C0395E034FDA}" type="sibTrans" cxnId="{CE5B1DA0-4F18-4187-9A31-80F0B56E0A5B}">
      <dgm:prSet/>
      <dgm:spPr/>
      <dgm:t>
        <a:bodyPr/>
        <a:lstStyle/>
        <a:p>
          <a:endParaRPr lang="es-ES"/>
        </a:p>
      </dgm:t>
    </dgm:pt>
    <dgm:pt modelId="{343244B4-334E-4A17-A83E-8940B1059482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Aportan capital a empresas que necesitan financiación(sectores emergentes). Cuando la empresa obtiene valor, suelen retirarse con sus rendimientos correspondientes</a:t>
          </a:r>
        </a:p>
      </dgm:t>
    </dgm:pt>
    <dgm:pt modelId="{2A4754D2-F585-4BEB-A417-FF45302047D0}" type="parTrans" cxnId="{6D41E842-FBE6-44DF-BE3B-050DB0969A1E}">
      <dgm:prSet/>
      <dgm:spPr/>
      <dgm:t>
        <a:bodyPr/>
        <a:lstStyle/>
        <a:p>
          <a:endParaRPr lang="es-ES"/>
        </a:p>
      </dgm:t>
    </dgm:pt>
    <dgm:pt modelId="{763D190C-5E72-4BAD-89FE-4806AA4E1543}" type="sibTrans" cxnId="{6D41E842-FBE6-44DF-BE3B-050DB0969A1E}">
      <dgm:prSet/>
      <dgm:spPr/>
      <dgm:t>
        <a:bodyPr/>
        <a:lstStyle/>
        <a:p>
          <a:endParaRPr lang="es-ES"/>
        </a:p>
      </dgm:t>
    </dgm:pt>
    <dgm:pt modelId="{EA29BF6C-08B9-4907-B6CD-0E0FC1E4D538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La empresa leasing adquiere bienes de capital(maquinaria, vehículos, …) y los alquila a las empresas. Al finalizar el periodo, la empresa puede adquirir el bien por valor menor, renovar contrato (nuevo bien) o dar por concluido el contrato</a:t>
          </a:r>
          <a:endParaRPr lang="es-ES" sz="2000" dirty="0">
            <a:latin typeface="Calibri" pitchFamily="34" charset="0"/>
          </a:endParaRPr>
        </a:p>
      </dgm:t>
    </dgm:pt>
    <dgm:pt modelId="{A32B04D4-9DB8-44EF-8834-C29F05065FA9}" type="parTrans" cxnId="{74E663D3-5460-4447-A3D8-5EAA13A9F334}">
      <dgm:prSet/>
      <dgm:spPr/>
      <dgm:t>
        <a:bodyPr/>
        <a:lstStyle/>
        <a:p>
          <a:endParaRPr lang="es-ES"/>
        </a:p>
      </dgm:t>
    </dgm:pt>
    <dgm:pt modelId="{437D787F-E011-4BFE-893C-C8D83ED26A30}" type="sibTrans" cxnId="{74E663D3-5460-4447-A3D8-5EAA13A9F334}">
      <dgm:prSet/>
      <dgm:spPr/>
      <dgm:t>
        <a:bodyPr/>
        <a:lstStyle/>
        <a:p>
          <a:endParaRPr lang="es-ES"/>
        </a:p>
      </dgm:t>
    </dgm:pt>
    <dgm:pt modelId="{A004E229-AA83-404E-94F0-E921D95DDD14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Si no hay opción de compra: </a:t>
          </a:r>
          <a:r>
            <a:rPr lang="es-ES" sz="2000" dirty="0" err="1" smtClean="0">
              <a:latin typeface="Calibri" pitchFamily="34" charset="0"/>
            </a:rPr>
            <a:t>renting</a:t>
          </a:r>
          <a:endParaRPr lang="es-ES" sz="2000" dirty="0">
            <a:latin typeface="Calibri" pitchFamily="34" charset="0"/>
          </a:endParaRPr>
        </a:p>
      </dgm:t>
    </dgm:pt>
    <dgm:pt modelId="{25D4B3F7-CCA2-4201-9B8D-3E39BE2618A7}" type="parTrans" cxnId="{496B8919-EDAC-4E7D-A075-D79683E86D25}">
      <dgm:prSet/>
      <dgm:spPr/>
      <dgm:t>
        <a:bodyPr/>
        <a:lstStyle/>
        <a:p>
          <a:endParaRPr lang="es-ES"/>
        </a:p>
      </dgm:t>
    </dgm:pt>
    <dgm:pt modelId="{607C2D1D-4550-460E-AB9B-895CE4BA5336}" type="sibTrans" cxnId="{496B8919-EDAC-4E7D-A075-D79683E86D25}">
      <dgm:prSet/>
      <dgm:spPr/>
      <dgm:t>
        <a:bodyPr/>
        <a:lstStyle/>
        <a:p>
          <a:endParaRPr lang="es-ES"/>
        </a:p>
      </dgm:t>
    </dgm:pt>
    <dgm:pt modelId="{421B545A-BB42-40AD-8AAA-27256A0F0AAA}" type="pres">
      <dgm:prSet presAssocID="{959E470E-3D1B-4BB9-9F27-E08D4272D27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8F1F053-048E-4F66-A72F-FF949331FA46}" type="pres">
      <dgm:prSet presAssocID="{D645F697-3E33-430B-9510-CE5DEA83BE61}" presName="parentLin" presStyleCnt="0"/>
      <dgm:spPr/>
    </dgm:pt>
    <dgm:pt modelId="{1626E7DE-EF3C-48CA-B0A2-2F8082FF57BE}" type="pres">
      <dgm:prSet presAssocID="{D645F697-3E33-430B-9510-CE5DEA83BE6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C247D98D-1018-4861-9188-FC80730D93A9}" type="pres">
      <dgm:prSet presAssocID="{D645F697-3E33-430B-9510-CE5DEA83BE61}" presName="parentText" presStyleLbl="node1" presStyleIdx="0" presStyleCnt="3" custScaleX="127739" custScaleY="27148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781A99-2992-47E5-9751-C0C8C2DD71A1}" type="pres">
      <dgm:prSet presAssocID="{D645F697-3E33-430B-9510-CE5DEA83BE61}" presName="negativeSpace" presStyleCnt="0"/>
      <dgm:spPr/>
    </dgm:pt>
    <dgm:pt modelId="{5E881293-E65C-479C-A5AF-7201824C13AF}" type="pres">
      <dgm:prSet presAssocID="{D645F697-3E33-430B-9510-CE5DEA83BE61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44A91F-A0DA-4E0C-BAC7-51C951B70343}" type="pres">
      <dgm:prSet presAssocID="{F0C000D8-0139-4748-8E39-B64231FA929F}" presName="spaceBetweenRectangles" presStyleCnt="0"/>
      <dgm:spPr/>
    </dgm:pt>
    <dgm:pt modelId="{53CB92F8-3F4A-41CE-922C-F83857B5653B}" type="pres">
      <dgm:prSet presAssocID="{BD9FE97D-8663-45FD-9294-76D980AC4662}" presName="parentLin" presStyleCnt="0"/>
      <dgm:spPr/>
    </dgm:pt>
    <dgm:pt modelId="{7B01A471-6046-4639-9360-E5397197A9E5}" type="pres">
      <dgm:prSet presAssocID="{BD9FE97D-8663-45FD-9294-76D980AC4662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9F3C3DFB-3AC9-4246-9469-CCDE0EB461C3}" type="pres">
      <dgm:prSet presAssocID="{BD9FE97D-8663-45FD-9294-76D980AC4662}" presName="parentText" presStyleLbl="node1" presStyleIdx="1" presStyleCnt="3" custScaleX="129592" custScaleY="23384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68BC1C-443C-46AA-91F3-49CF19FB101E}" type="pres">
      <dgm:prSet presAssocID="{BD9FE97D-8663-45FD-9294-76D980AC4662}" presName="negativeSpace" presStyleCnt="0"/>
      <dgm:spPr/>
    </dgm:pt>
    <dgm:pt modelId="{C7E34C46-93DD-4674-BCFD-B77788C2E841}" type="pres">
      <dgm:prSet presAssocID="{BD9FE97D-8663-45FD-9294-76D980AC466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2F5CDC-0286-4AD0-AAAA-51B448782224}" type="pres">
      <dgm:prSet presAssocID="{C8F17103-E89D-41B9-A923-2E585CF26218}" presName="spaceBetweenRectangles" presStyleCnt="0"/>
      <dgm:spPr/>
    </dgm:pt>
    <dgm:pt modelId="{7A3CFB44-FEAA-4040-92B0-8EBE01373D9E}" type="pres">
      <dgm:prSet presAssocID="{5DD974FF-A1A7-4E66-BC3F-4C470115EB16}" presName="parentLin" presStyleCnt="0"/>
      <dgm:spPr/>
    </dgm:pt>
    <dgm:pt modelId="{51E49A84-B2CC-43D5-81F0-E31CAAC4F4FB}" type="pres">
      <dgm:prSet presAssocID="{5DD974FF-A1A7-4E66-BC3F-4C470115EB16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A7524D4E-9916-467D-AB43-D04A68E5E372}" type="pres">
      <dgm:prSet presAssocID="{5DD974FF-A1A7-4E66-BC3F-4C470115EB16}" presName="parentText" presStyleLbl="node1" presStyleIdx="2" presStyleCnt="3" custScaleX="129819" custScaleY="20372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CED269-86E3-41A3-A66B-1B84EBD487DD}" type="pres">
      <dgm:prSet presAssocID="{5DD974FF-A1A7-4E66-BC3F-4C470115EB16}" presName="negativeSpace" presStyleCnt="0"/>
      <dgm:spPr/>
    </dgm:pt>
    <dgm:pt modelId="{EA8FA20B-3193-4276-B91F-F5754A60EF75}" type="pres">
      <dgm:prSet presAssocID="{5DD974FF-A1A7-4E66-BC3F-4C470115EB16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5876424-5983-4D28-80D7-97B43AE2A563}" srcId="{D645F697-3E33-430B-9510-CE5DEA83BE61}" destId="{2B4207B9-8EE6-4768-A721-A7B9E2A60B38}" srcOrd="0" destOrd="0" parTransId="{F86C3D60-46CC-4A3E-99CB-6ADCCEE97830}" sibTransId="{0044BFC6-9CDB-4C1D-9424-1539595384A5}"/>
    <dgm:cxn modelId="{74E663D3-5460-4447-A3D8-5EAA13A9F334}" srcId="{D645F697-3E33-430B-9510-CE5DEA83BE61}" destId="{EA29BF6C-08B9-4907-B6CD-0E0FC1E4D538}" srcOrd="1" destOrd="0" parTransId="{A32B04D4-9DB8-44EF-8834-C29F05065FA9}" sibTransId="{437D787F-E011-4BFE-893C-C8D83ED26A30}"/>
    <dgm:cxn modelId="{5B9B6009-12D4-403B-BEBC-9BDD0CA1276B}" type="presOf" srcId="{959E470E-3D1B-4BB9-9F27-E08D4272D278}" destId="{421B545A-BB42-40AD-8AAA-27256A0F0AAA}" srcOrd="0" destOrd="0" presId="urn:microsoft.com/office/officeart/2005/8/layout/list1"/>
    <dgm:cxn modelId="{7D8B43F5-70F3-4AF0-A585-BF45E13C92F4}" type="presOf" srcId="{D645F697-3E33-430B-9510-CE5DEA83BE61}" destId="{1626E7DE-EF3C-48CA-B0A2-2F8082FF57BE}" srcOrd="0" destOrd="0" presId="urn:microsoft.com/office/officeart/2005/8/layout/list1"/>
    <dgm:cxn modelId="{D81639B2-D617-41DC-B553-C835ACA9844E}" srcId="{BD9FE97D-8663-45FD-9294-76D980AC4662}" destId="{6D351A45-2A3A-4F0C-A54F-213CED602767}" srcOrd="0" destOrd="0" parTransId="{021AB1E4-864B-4F7C-8C62-A43CBF955791}" sibTransId="{91126A3D-3971-4091-8B53-592CAAF5EABC}"/>
    <dgm:cxn modelId="{1A228FCE-8710-40C0-83BF-2DBB4B3A912C}" type="presOf" srcId="{D645F697-3E33-430B-9510-CE5DEA83BE61}" destId="{C247D98D-1018-4861-9188-FC80730D93A9}" srcOrd="1" destOrd="0" presId="urn:microsoft.com/office/officeart/2005/8/layout/list1"/>
    <dgm:cxn modelId="{911044B2-C1B8-44F3-9827-F1D9759071D0}" type="presOf" srcId="{EA29BF6C-08B9-4907-B6CD-0E0FC1E4D538}" destId="{5E881293-E65C-479C-A5AF-7201824C13AF}" srcOrd="0" destOrd="1" presId="urn:microsoft.com/office/officeart/2005/8/layout/list1"/>
    <dgm:cxn modelId="{CE5B1DA0-4F18-4187-9A31-80F0B56E0A5B}" srcId="{959E470E-3D1B-4BB9-9F27-E08D4272D278}" destId="{5DD974FF-A1A7-4E66-BC3F-4C470115EB16}" srcOrd="2" destOrd="0" parTransId="{7A69E7D0-177A-4367-B4D4-03190788B8B4}" sibTransId="{CA132D3C-CA3F-4D32-90A7-C0395E034FDA}"/>
    <dgm:cxn modelId="{6D41E842-FBE6-44DF-BE3B-050DB0969A1E}" srcId="{5DD974FF-A1A7-4E66-BC3F-4C470115EB16}" destId="{343244B4-334E-4A17-A83E-8940B1059482}" srcOrd="0" destOrd="0" parTransId="{2A4754D2-F585-4BEB-A417-FF45302047D0}" sibTransId="{763D190C-5E72-4BAD-89FE-4806AA4E1543}"/>
    <dgm:cxn modelId="{3F7DBF98-7CD4-470A-BCFD-F94505FEE9E7}" type="presOf" srcId="{BD9FE97D-8663-45FD-9294-76D980AC4662}" destId="{7B01A471-6046-4639-9360-E5397197A9E5}" srcOrd="0" destOrd="0" presId="urn:microsoft.com/office/officeart/2005/8/layout/list1"/>
    <dgm:cxn modelId="{496B8919-EDAC-4E7D-A075-D79683E86D25}" srcId="{D645F697-3E33-430B-9510-CE5DEA83BE61}" destId="{A004E229-AA83-404E-94F0-E921D95DDD14}" srcOrd="2" destOrd="0" parTransId="{25D4B3F7-CCA2-4201-9B8D-3E39BE2618A7}" sibTransId="{607C2D1D-4550-460E-AB9B-895CE4BA5336}"/>
    <dgm:cxn modelId="{FDF7A189-9FFB-4062-95AC-7581053A74B3}" type="presOf" srcId="{6D351A45-2A3A-4F0C-A54F-213CED602767}" destId="{C7E34C46-93DD-4674-BCFD-B77788C2E841}" srcOrd="0" destOrd="0" presId="urn:microsoft.com/office/officeart/2005/8/layout/list1"/>
    <dgm:cxn modelId="{698851E2-508C-4530-BEF5-C6A5464F1084}" type="presOf" srcId="{A004E229-AA83-404E-94F0-E921D95DDD14}" destId="{5E881293-E65C-479C-A5AF-7201824C13AF}" srcOrd="0" destOrd="2" presId="urn:microsoft.com/office/officeart/2005/8/layout/list1"/>
    <dgm:cxn modelId="{DD6B1FE4-D308-419B-935B-BF85937AA240}" type="presOf" srcId="{343244B4-334E-4A17-A83E-8940B1059482}" destId="{EA8FA20B-3193-4276-B91F-F5754A60EF75}" srcOrd="0" destOrd="0" presId="urn:microsoft.com/office/officeart/2005/8/layout/list1"/>
    <dgm:cxn modelId="{FF61AB5E-2E9B-4E8F-A0EC-B1E51DEB330A}" type="presOf" srcId="{2B4207B9-8EE6-4768-A721-A7B9E2A60B38}" destId="{5E881293-E65C-479C-A5AF-7201824C13AF}" srcOrd="0" destOrd="0" presId="urn:microsoft.com/office/officeart/2005/8/layout/list1"/>
    <dgm:cxn modelId="{C60CE0D5-2A4A-40CB-89DE-752BC243F750}" type="presOf" srcId="{5DD974FF-A1A7-4E66-BC3F-4C470115EB16}" destId="{A7524D4E-9916-467D-AB43-D04A68E5E372}" srcOrd="1" destOrd="0" presId="urn:microsoft.com/office/officeart/2005/8/layout/list1"/>
    <dgm:cxn modelId="{99A0F019-7D78-4A35-8412-F20ED56692F3}" srcId="{959E470E-3D1B-4BB9-9F27-E08D4272D278}" destId="{BD9FE97D-8663-45FD-9294-76D980AC4662}" srcOrd="1" destOrd="0" parTransId="{BB37DDED-04F6-4285-9AB0-71A48544F5C5}" sibTransId="{C8F17103-E89D-41B9-A923-2E585CF26218}"/>
    <dgm:cxn modelId="{71C95A66-E4D4-403E-99A2-1AE8FA8497E9}" srcId="{959E470E-3D1B-4BB9-9F27-E08D4272D278}" destId="{D645F697-3E33-430B-9510-CE5DEA83BE61}" srcOrd="0" destOrd="0" parTransId="{240BC3D5-725A-4A26-9B01-9F5E3ACA90AE}" sibTransId="{F0C000D8-0139-4748-8E39-B64231FA929F}"/>
    <dgm:cxn modelId="{5B735FC2-95CD-4058-A308-4EF9A89CCFAC}" type="presOf" srcId="{5DD974FF-A1A7-4E66-BC3F-4C470115EB16}" destId="{51E49A84-B2CC-43D5-81F0-E31CAAC4F4FB}" srcOrd="0" destOrd="0" presId="urn:microsoft.com/office/officeart/2005/8/layout/list1"/>
    <dgm:cxn modelId="{C1816AA2-A5F8-4A3B-AFCB-C5304E7C7B1D}" type="presOf" srcId="{BD9FE97D-8663-45FD-9294-76D980AC4662}" destId="{9F3C3DFB-3AC9-4246-9469-CCDE0EB461C3}" srcOrd="1" destOrd="0" presId="urn:microsoft.com/office/officeart/2005/8/layout/list1"/>
    <dgm:cxn modelId="{80E98A33-B05A-4EB9-82C9-1F2E34420576}" type="presParOf" srcId="{421B545A-BB42-40AD-8AAA-27256A0F0AAA}" destId="{48F1F053-048E-4F66-A72F-FF949331FA46}" srcOrd="0" destOrd="0" presId="urn:microsoft.com/office/officeart/2005/8/layout/list1"/>
    <dgm:cxn modelId="{A7C4FD1E-60CD-4CEF-A55A-20BC6C277169}" type="presParOf" srcId="{48F1F053-048E-4F66-A72F-FF949331FA46}" destId="{1626E7DE-EF3C-48CA-B0A2-2F8082FF57BE}" srcOrd="0" destOrd="0" presId="urn:microsoft.com/office/officeart/2005/8/layout/list1"/>
    <dgm:cxn modelId="{E0952603-C114-4781-AC4E-B8C94EC3A52A}" type="presParOf" srcId="{48F1F053-048E-4F66-A72F-FF949331FA46}" destId="{C247D98D-1018-4861-9188-FC80730D93A9}" srcOrd="1" destOrd="0" presId="urn:microsoft.com/office/officeart/2005/8/layout/list1"/>
    <dgm:cxn modelId="{2B75C6F7-BEE3-4C4D-9D00-CF4212C7EEA2}" type="presParOf" srcId="{421B545A-BB42-40AD-8AAA-27256A0F0AAA}" destId="{66781A99-2992-47E5-9751-C0C8C2DD71A1}" srcOrd="1" destOrd="0" presId="urn:microsoft.com/office/officeart/2005/8/layout/list1"/>
    <dgm:cxn modelId="{96A52643-531B-42C9-A79C-FBA865EE628E}" type="presParOf" srcId="{421B545A-BB42-40AD-8AAA-27256A0F0AAA}" destId="{5E881293-E65C-479C-A5AF-7201824C13AF}" srcOrd="2" destOrd="0" presId="urn:microsoft.com/office/officeart/2005/8/layout/list1"/>
    <dgm:cxn modelId="{001E9F9E-251F-4F20-8B66-3706810A6838}" type="presParOf" srcId="{421B545A-BB42-40AD-8AAA-27256A0F0AAA}" destId="{6C44A91F-A0DA-4E0C-BAC7-51C951B70343}" srcOrd="3" destOrd="0" presId="urn:microsoft.com/office/officeart/2005/8/layout/list1"/>
    <dgm:cxn modelId="{61AE575C-EEEB-446F-A5A1-B3D4336BD829}" type="presParOf" srcId="{421B545A-BB42-40AD-8AAA-27256A0F0AAA}" destId="{53CB92F8-3F4A-41CE-922C-F83857B5653B}" srcOrd="4" destOrd="0" presId="urn:microsoft.com/office/officeart/2005/8/layout/list1"/>
    <dgm:cxn modelId="{7670A26E-E7F6-4218-B470-0A4C868FBE04}" type="presParOf" srcId="{53CB92F8-3F4A-41CE-922C-F83857B5653B}" destId="{7B01A471-6046-4639-9360-E5397197A9E5}" srcOrd="0" destOrd="0" presId="urn:microsoft.com/office/officeart/2005/8/layout/list1"/>
    <dgm:cxn modelId="{4FFF4EC1-390A-40E2-8A13-339DED3255BA}" type="presParOf" srcId="{53CB92F8-3F4A-41CE-922C-F83857B5653B}" destId="{9F3C3DFB-3AC9-4246-9469-CCDE0EB461C3}" srcOrd="1" destOrd="0" presId="urn:microsoft.com/office/officeart/2005/8/layout/list1"/>
    <dgm:cxn modelId="{0E5E04AF-AC21-46D1-A25C-B726787DCDAB}" type="presParOf" srcId="{421B545A-BB42-40AD-8AAA-27256A0F0AAA}" destId="{5B68BC1C-443C-46AA-91F3-49CF19FB101E}" srcOrd="5" destOrd="0" presId="urn:microsoft.com/office/officeart/2005/8/layout/list1"/>
    <dgm:cxn modelId="{E471C066-6055-4589-9532-BD6B505F6593}" type="presParOf" srcId="{421B545A-BB42-40AD-8AAA-27256A0F0AAA}" destId="{C7E34C46-93DD-4674-BCFD-B77788C2E841}" srcOrd="6" destOrd="0" presId="urn:microsoft.com/office/officeart/2005/8/layout/list1"/>
    <dgm:cxn modelId="{E846D5C5-8DB0-446D-A9C8-8F215355E726}" type="presParOf" srcId="{421B545A-BB42-40AD-8AAA-27256A0F0AAA}" destId="{B52F5CDC-0286-4AD0-AAAA-51B448782224}" srcOrd="7" destOrd="0" presId="urn:microsoft.com/office/officeart/2005/8/layout/list1"/>
    <dgm:cxn modelId="{BFA32644-42DC-455B-BD8B-05CE59DE5ABB}" type="presParOf" srcId="{421B545A-BB42-40AD-8AAA-27256A0F0AAA}" destId="{7A3CFB44-FEAA-4040-92B0-8EBE01373D9E}" srcOrd="8" destOrd="0" presId="urn:microsoft.com/office/officeart/2005/8/layout/list1"/>
    <dgm:cxn modelId="{3AA67E40-EC66-472F-AD91-7ACC4D712071}" type="presParOf" srcId="{7A3CFB44-FEAA-4040-92B0-8EBE01373D9E}" destId="{51E49A84-B2CC-43D5-81F0-E31CAAC4F4FB}" srcOrd="0" destOrd="0" presId="urn:microsoft.com/office/officeart/2005/8/layout/list1"/>
    <dgm:cxn modelId="{DD913700-1FFE-4565-B169-7D4BCB069797}" type="presParOf" srcId="{7A3CFB44-FEAA-4040-92B0-8EBE01373D9E}" destId="{A7524D4E-9916-467D-AB43-D04A68E5E372}" srcOrd="1" destOrd="0" presId="urn:microsoft.com/office/officeart/2005/8/layout/list1"/>
    <dgm:cxn modelId="{0BCABE08-A00A-4F00-B280-E28F4CD99F85}" type="presParOf" srcId="{421B545A-BB42-40AD-8AAA-27256A0F0AAA}" destId="{A5CED269-86E3-41A3-A66B-1B84EBD487DD}" srcOrd="9" destOrd="0" presId="urn:microsoft.com/office/officeart/2005/8/layout/list1"/>
    <dgm:cxn modelId="{2D00CAB7-8238-4D00-98B0-1F60B6271BFE}" type="presParOf" srcId="{421B545A-BB42-40AD-8AAA-27256A0F0AAA}" destId="{EA8FA20B-3193-4276-B91F-F5754A60EF7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F76E22-785F-4167-BEC3-FCA120F4BD13}" type="doc">
      <dgm:prSet loTypeId="urn:microsoft.com/office/officeart/2005/8/layout/hierarchy2" loCatId="hierarchy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E418DE96-016C-4ED1-A43A-F99666F82893}">
      <dgm:prSet phldrT="[Texto]" custT="1"/>
      <dgm:spPr/>
      <dgm:t>
        <a:bodyPr/>
        <a:lstStyle/>
        <a:p>
          <a:r>
            <a:rPr lang="es-ES" sz="1800" b="1" dirty="0" smtClean="0">
              <a:latin typeface="Calibri" pitchFamily="34" charset="0"/>
            </a:rPr>
            <a:t>Títulos públicos</a:t>
          </a:r>
        </a:p>
        <a:p>
          <a:r>
            <a:rPr lang="es-ES" sz="1800" dirty="0" smtClean="0">
              <a:latin typeface="Calibri" pitchFamily="34" charset="0"/>
            </a:rPr>
            <a:t>(S. Público)</a:t>
          </a:r>
          <a:endParaRPr lang="es-ES" sz="1800" dirty="0">
            <a:latin typeface="Calibri" pitchFamily="34" charset="0"/>
          </a:endParaRPr>
        </a:p>
      </dgm:t>
    </dgm:pt>
    <dgm:pt modelId="{A3B20F4D-46E5-468A-A82B-3FDEF278F5B7}" type="parTrans" cxnId="{630503B6-D540-4FB4-98D7-F8D0A3060DDC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8C1D6DB9-5949-4220-8214-E3288D865F1F}" type="sibTrans" cxnId="{630503B6-D540-4FB4-98D7-F8D0A3060DDC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F93FDF13-CACC-4CE7-9CEB-24C64AEC8639}">
      <dgm:prSet phldrT="[Texto]" custT="1"/>
      <dgm:spPr/>
      <dgm:t>
        <a:bodyPr/>
        <a:lstStyle/>
        <a:p>
          <a:r>
            <a:rPr lang="es-ES" sz="1800" b="1" dirty="0" smtClean="0">
              <a:latin typeface="Calibri" pitchFamily="34" charset="0"/>
            </a:rPr>
            <a:t>De Renta Fija</a:t>
          </a:r>
        </a:p>
        <a:p>
          <a:r>
            <a:rPr lang="es-ES" sz="1400" b="1" i="1" dirty="0" smtClean="0">
              <a:latin typeface="Calibri" pitchFamily="34" charset="0"/>
            </a:rPr>
            <a:t>(i fijado previamente)</a:t>
          </a:r>
          <a:endParaRPr lang="es-ES" sz="1400" b="1" i="1" dirty="0">
            <a:latin typeface="Calibri" pitchFamily="34" charset="0"/>
          </a:endParaRPr>
        </a:p>
      </dgm:t>
    </dgm:pt>
    <dgm:pt modelId="{D8A39555-EFE9-4315-B813-E9892AF5D8C7}" type="parTrans" cxnId="{026F7C66-4C41-41C1-BCB1-BC8264B11A4F}">
      <dgm:prSet custT="1"/>
      <dgm:spPr/>
      <dgm:t>
        <a:bodyPr/>
        <a:lstStyle/>
        <a:p>
          <a:endParaRPr lang="es-ES" sz="700">
            <a:latin typeface="Calibri" pitchFamily="34" charset="0"/>
          </a:endParaRPr>
        </a:p>
      </dgm:t>
    </dgm:pt>
    <dgm:pt modelId="{98152EB6-D422-479E-AC71-91EBFB79A77D}" type="sibTrans" cxnId="{026F7C66-4C41-41C1-BCB1-BC8264B11A4F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89C609A1-948A-47F3-A910-C744A5DD3DAD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Títulos de Deuda Publica</a:t>
          </a:r>
          <a:endParaRPr lang="es-ES" sz="1800" dirty="0">
            <a:latin typeface="Calibri" pitchFamily="34" charset="0"/>
          </a:endParaRPr>
        </a:p>
      </dgm:t>
    </dgm:pt>
    <dgm:pt modelId="{3596DB5E-7FEB-4F88-B533-04862D1A23E0}" type="parTrans" cxnId="{5E00C86D-83A3-4C1E-B7E9-EA3B7DA97BFA}">
      <dgm:prSet custT="1"/>
      <dgm:spPr/>
      <dgm:t>
        <a:bodyPr/>
        <a:lstStyle/>
        <a:p>
          <a:endParaRPr lang="es-ES" sz="700">
            <a:latin typeface="Calibri" pitchFamily="34" charset="0"/>
          </a:endParaRPr>
        </a:p>
      </dgm:t>
    </dgm:pt>
    <dgm:pt modelId="{D4EEAB51-BEF8-4B25-93BD-B0AD8300E061}" type="sibTrans" cxnId="{5E00C86D-83A3-4C1E-B7E9-EA3B7DA97BFA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E4370E82-DC3B-4367-8814-256571316376}">
      <dgm:prSet phldrT="[Texto]" custT="1"/>
      <dgm:spPr/>
      <dgm:t>
        <a:bodyPr/>
        <a:lstStyle/>
        <a:p>
          <a:pPr algn="l"/>
          <a:r>
            <a:rPr lang="es-ES" sz="1600" dirty="0" smtClean="0">
              <a:latin typeface="Calibri" pitchFamily="34" charset="0"/>
            </a:rPr>
            <a:t>Letras de Tesoro  </a:t>
          </a:r>
        </a:p>
        <a:p>
          <a:pPr algn="l"/>
          <a:r>
            <a:rPr lang="es-ES" sz="1600" dirty="0" smtClean="0">
              <a:latin typeface="Calibri" pitchFamily="34" charset="0"/>
            </a:rPr>
            <a:t>Bonos</a:t>
          </a:r>
        </a:p>
        <a:p>
          <a:pPr algn="l"/>
          <a:r>
            <a:rPr lang="es-ES" sz="1600" dirty="0" smtClean="0">
              <a:latin typeface="Calibri" pitchFamily="34" charset="0"/>
            </a:rPr>
            <a:t>Obligaciones de Estado</a:t>
          </a:r>
          <a:endParaRPr lang="es-ES" sz="1600" dirty="0">
            <a:latin typeface="Calibri" pitchFamily="34" charset="0"/>
          </a:endParaRPr>
        </a:p>
      </dgm:t>
    </dgm:pt>
    <dgm:pt modelId="{394B119E-67B4-4E8F-94DD-A82734FCB4DE}" type="parTrans" cxnId="{2F62FDB3-5A74-45C6-B12C-03F358106298}">
      <dgm:prSet custT="1"/>
      <dgm:spPr/>
      <dgm:t>
        <a:bodyPr/>
        <a:lstStyle/>
        <a:p>
          <a:endParaRPr lang="es-ES" sz="700">
            <a:latin typeface="Calibri" pitchFamily="34" charset="0"/>
          </a:endParaRPr>
        </a:p>
      </dgm:t>
    </dgm:pt>
    <dgm:pt modelId="{AED3570A-9DD6-4A2F-8FCB-5129032113F1}" type="sibTrans" cxnId="{2F62FDB3-5A74-45C6-B12C-03F358106298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0815BEBD-DEAC-4B9F-9909-305174D09B41}">
      <dgm:prSet phldrT="[Texto]" custT="1"/>
      <dgm:spPr/>
      <dgm:t>
        <a:bodyPr/>
        <a:lstStyle/>
        <a:p>
          <a:r>
            <a:rPr lang="es-ES" sz="1800" b="1" dirty="0" smtClean="0">
              <a:latin typeface="Calibri" pitchFamily="34" charset="0"/>
            </a:rPr>
            <a:t>Títulos privados</a:t>
          </a:r>
        </a:p>
        <a:p>
          <a:r>
            <a:rPr lang="es-ES" sz="1800" dirty="0" smtClean="0">
              <a:latin typeface="Calibri" pitchFamily="34" charset="0"/>
            </a:rPr>
            <a:t>(Empresas privadas)</a:t>
          </a:r>
          <a:endParaRPr lang="es-ES" sz="1800" dirty="0">
            <a:latin typeface="Calibri" pitchFamily="34" charset="0"/>
          </a:endParaRPr>
        </a:p>
      </dgm:t>
    </dgm:pt>
    <dgm:pt modelId="{08E2D261-78A8-4A69-8453-268195208C46}" type="parTrans" cxnId="{7CFB4175-464E-4316-B9E3-A990926A468C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5C1FF475-AAC4-4E36-9AC2-58CBD286665C}" type="sibTrans" cxnId="{7CFB4175-464E-4316-B9E3-A990926A468C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E63F7572-F277-4087-8762-75D985EB03B4}">
      <dgm:prSet phldrT="[Texto]" custT="1"/>
      <dgm:spPr/>
      <dgm:t>
        <a:bodyPr/>
        <a:lstStyle/>
        <a:p>
          <a:endParaRPr lang="es-ES" sz="1800" b="1" dirty="0" smtClean="0">
            <a:latin typeface="Calibri" pitchFamily="34" charset="0"/>
          </a:endParaRPr>
        </a:p>
        <a:p>
          <a:r>
            <a:rPr lang="es-ES" sz="1800" b="1" dirty="0" smtClean="0">
              <a:latin typeface="Calibri" pitchFamily="34" charset="0"/>
            </a:rPr>
            <a:t>De renta fija </a:t>
          </a:r>
        </a:p>
        <a:p>
          <a:r>
            <a:rPr lang="es-ES" sz="1400" b="1" i="1" dirty="0" smtClean="0">
              <a:latin typeface="Calibri" pitchFamily="34" charset="0"/>
            </a:rPr>
            <a:t>((i fijado previamente)</a:t>
          </a:r>
          <a:endParaRPr lang="es-ES" sz="1800" b="1" i="1" dirty="0" smtClean="0">
            <a:latin typeface="Calibri" pitchFamily="34" charset="0"/>
          </a:endParaRPr>
        </a:p>
        <a:p>
          <a:endParaRPr lang="es-ES" sz="1800" b="1" dirty="0">
            <a:latin typeface="Calibri" pitchFamily="34" charset="0"/>
          </a:endParaRPr>
        </a:p>
      </dgm:t>
    </dgm:pt>
    <dgm:pt modelId="{1F9DC5E6-E1C0-4E51-A35C-2B991F65FD47}" type="parTrans" cxnId="{384FC623-3C15-4539-AEF5-29AFF0A79D90}">
      <dgm:prSet custT="1"/>
      <dgm:spPr/>
      <dgm:t>
        <a:bodyPr/>
        <a:lstStyle/>
        <a:p>
          <a:endParaRPr lang="es-ES" sz="700">
            <a:latin typeface="Calibri" pitchFamily="34" charset="0"/>
          </a:endParaRPr>
        </a:p>
      </dgm:t>
    </dgm:pt>
    <dgm:pt modelId="{131E03EE-DA4E-4511-8150-D176D50ED540}" type="sibTrans" cxnId="{384FC623-3C15-4539-AEF5-29AFF0A79D90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9DBC5DC7-BA01-4F96-B8C4-FF5F8C43148C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Bonos, obligaciones, pagarés</a:t>
          </a:r>
          <a:endParaRPr lang="es-ES" sz="1800" dirty="0">
            <a:latin typeface="Calibri" pitchFamily="34" charset="0"/>
          </a:endParaRPr>
        </a:p>
      </dgm:t>
    </dgm:pt>
    <dgm:pt modelId="{8BB5DF38-6889-4FAC-BF92-8975A859AC6B}" type="parTrans" cxnId="{57EE78EA-5CCE-49B7-8556-6C624DCDF508}">
      <dgm:prSet custT="1"/>
      <dgm:spPr/>
      <dgm:t>
        <a:bodyPr/>
        <a:lstStyle/>
        <a:p>
          <a:endParaRPr lang="es-ES" sz="700">
            <a:latin typeface="Calibri" pitchFamily="34" charset="0"/>
          </a:endParaRPr>
        </a:p>
      </dgm:t>
    </dgm:pt>
    <dgm:pt modelId="{4845DB8B-835C-4C93-80EF-F011FB8C8F08}" type="sibTrans" cxnId="{57EE78EA-5CCE-49B7-8556-6C624DCDF508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FFF2DDF3-10BC-4123-B0AF-D7788482A68E}">
      <dgm:prSet phldrT="[Texto]" custT="1"/>
      <dgm:spPr/>
      <dgm:t>
        <a:bodyPr/>
        <a:lstStyle/>
        <a:p>
          <a:r>
            <a:rPr lang="es-ES" sz="1800" b="1" dirty="0" smtClean="0">
              <a:latin typeface="Calibri" pitchFamily="34" charset="0"/>
            </a:rPr>
            <a:t>De renta variable</a:t>
          </a:r>
        </a:p>
        <a:p>
          <a:r>
            <a:rPr lang="es-ES" sz="1400" b="1" i="1" dirty="0" smtClean="0">
              <a:latin typeface="Calibri" pitchFamily="34" charset="0"/>
            </a:rPr>
            <a:t>(Bº variable)</a:t>
          </a:r>
          <a:endParaRPr lang="es-ES" sz="1400" b="1" i="1" dirty="0">
            <a:latin typeface="Calibri" pitchFamily="34" charset="0"/>
          </a:endParaRPr>
        </a:p>
      </dgm:t>
    </dgm:pt>
    <dgm:pt modelId="{61FC6882-F226-4B86-B090-77814EDA5369}" type="parTrans" cxnId="{B9C096B3-499D-4C4C-8EC8-BCA5A84198AA}">
      <dgm:prSet custT="1"/>
      <dgm:spPr/>
      <dgm:t>
        <a:bodyPr/>
        <a:lstStyle/>
        <a:p>
          <a:endParaRPr lang="es-ES" sz="700">
            <a:latin typeface="Calibri" pitchFamily="34" charset="0"/>
          </a:endParaRPr>
        </a:p>
      </dgm:t>
    </dgm:pt>
    <dgm:pt modelId="{0EF314B9-6B04-4C75-8E02-4484D5075D3B}" type="sibTrans" cxnId="{B9C096B3-499D-4C4C-8EC8-BCA5A84198AA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7389A738-72FF-4418-9323-F565B08D753E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Acciones</a:t>
          </a:r>
          <a:endParaRPr lang="es-ES" sz="1800" dirty="0">
            <a:latin typeface="Calibri" pitchFamily="34" charset="0"/>
          </a:endParaRPr>
        </a:p>
      </dgm:t>
    </dgm:pt>
    <dgm:pt modelId="{2EB356EF-2314-4130-98B9-92B86E02ACAA}" type="parTrans" cxnId="{8CC8B852-F6A8-4D7E-8E5C-A3BA87BE017F}">
      <dgm:prSet custT="1"/>
      <dgm:spPr/>
      <dgm:t>
        <a:bodyPr/>
        <a:lstStyle/>
        <a:p>
          <a:endParaRPr lang="es-ES" sz="700">
            <a:latin typeface="Calibri" pitchFamily="34" charset="0"/>
          </a:endParaRPr>
        </a:p>
      </dgm:t>
    </dgm:pt>
    <dgm:pt modelId="{E97E2C86-CF2A-4922-9347-A1AEA68D6D0E}" type="sibTrans" cxnId="{8CC8B852-F6A8-4D7E-8E5C-A3BA87BE017F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31F24EFA-17B9-4FE3-A167-B030C4082BAC}" type="pres">
      <dgm:prSet presAssocID="{DBF76E22-785F-4167-BEC3-FCA120F4BD1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7EB3911-43E6-4E55-9C5A-72E12B288638}" type="pres">
      <dgm:prSet presAssocID="{E418DE96-016C-4ED1-A43A-F99666F82893}" presName="root1" presStyleCnt="0"/>
      <dgm:spPr/>
    </dgm:pt>
    <dgm:pt modelId="{29448F2D-3F5A-4D53-ADC7-4CC75FD375AF}" type="pres">
      <dgm:prSet presAssocID="{E418DE96-016C-4ED1-A43A-F99666F82893}" presName="LevelOneTextNod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76A8956-FDB7-4FFF-AD79-F48950B724F4}" type="pres">
      <dgm:prSet presAssocID="{E418DE96-016C-4ED1-A43A-F99666F82893}" presName="level2hierChild" presStyleCnt="0"/>
      <dgm:spPr/>
    </dgm:pt>
    <dgm:pt modelId="{3A2F777A-6B1A-4D3E-AC50-33F6E1382680}" type="pres">
      <dgm:prSet presAssocID="{D8A39555-EFE9-4315-B813-E9892AF5D8C7}" presName="conn2-1" presStyleLbl="parChTrans1D2" presStyleIdx="0" presStyleCnt="3"/>
      <dgm:spPr/>
      <dgm:t>
        <a:bodyPr/>
        <a:lstStyle/>
        <a:p>
          <a:endParaRPr lang="es-ES"/>
        </a:p>
      </dgm:t>
    </dgm:pt>
    <dgm:pt modelId="{321AA550-41D1-4671-8B65-73F9FFB51540}" type="pres">
      <dgm:prSet presAssocID="{D8A39555-EFE9-4315-B813-E9892AF5D8C7}" presName="connTx" presStyleLbl="parChTrans1D2" presStyleIdx="0" presStyleCnt="3"/>
      <dgm:spPr/>
      <dgm:t>
        <a:bodyPr/>
        <a:lstStyle/>
        <a:p>
          <a:endParaRPr lang="es-ES"/>
        </a:p>
      </dgm:t>
    </dgm:pt>
    <dgm:pt modelId="{A90C5F9C-3D02-4EA2-BDBC-79E2C6B679D9}" type="pres">
      <dgm:prSet presAssocID="{F93FDF13-CACC-4CE7-9CEB-24C64AEC8639}" presName="root2" presStyleCnt="0"/>
      <dgm:spPr/>
    </dgm:pt>
    <dgm:pt modelId="{3623A9E3-B5E6-461D-BF71-5472AED4D9C4}" type="pres">
      <dgm:prSet presAssocID="{F93FDF13-CACC-4CE7-9CEB-24C64AEC8639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C7BC674-C758-4A1E-B87F-EE8D4F5A46B1}" type="pres">
      <dgm:prSet presAssocID="{F93FDF13-CACC-4CE7-9CEB-24C64AEC8639}" presName="level3hierChild" presStyleCnt="0"/>
      <dgm:spPr/>
    </dgm:pt>
    <dgm:pt modelId="{2A22159B-D459-44C0-921A-23D1A4ADDCDC}" type="pres">
      <dgm:prSet presAssocID="{3596DB5E-7FEB-4F88-B533-04862D1A23E0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DDA1F6E4-4645-468D-A542-E988C7E10326}" type="pres">
      <dgm:prSet presAssocID="{3596DB5E-7FEB-4F88-B533-04862D1A23E0}" presName="connTx" presStyleLbl="parChTrans1D3" presStyleIdx="0" presStyleCnt="3"/>
      <dgm:spPr/>
      <dgm:t>
        <a:bodyPr/>
        <a:lstStyle/>
        <a:p>
          <a:endParaRPr lang="es-ES"/>
        </a:p>
      </dgm:t>
    </dgm:pt>
    <dgm:pt modelId="{5D7C8920-ABC4-4337-954C-E9329DB0DBC4}" type="pres">
      <dgm:prSet presAssocID="{89C609A1-948A-47F3-A910-C744A5DD3DAD}" presName="root2" presStyleCnt="0"/>
      <dgm:spPr/>
    </dgm:pt>
    <dgm:pt modelId="{0988073D-AC4E-4262-B3F4-A9FF3224F797}" type="pres">
      <dgm:prSet presAssocID="{89C609A1-948A-47F3-A910-C744A5DD3DAD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5A01AEC-9CC2-47E6-990A-FAFFDD3A924A}" type="pres">
      <dgm:prSet presAssocID="{89C609A1-948A-47F3-A910-C744A5DD3DAD}" presName="level3hierChild" presStyleCnt="0"/>
      <dgm:spPr/>
    </dgm:pt>
    <dgm:pt modelId="{95C929F1-6B81-4462-9738-20BABE862518}" type="pres">
      <dgm:prSet presAssocID="{394B119E-67B4-4E8F-94DD-A82734FCB4DE}" presName="conn2-1" presStyleLbl="parChTrans1D4" presStyleIdx="0" presStyleCnt="1"/>
      <dgm:spPr/>
      <dgm:t>
        <a:bodyPr/>
        <a:lstStyle/>
        <a:p>
          <a:endParaRPr lang="es-ES"/>
        </a:p>
      </dgm:t>
    </dgm:pt>
    <dgm:pt modelId="{EB6266A3-9C92-408D-B8FB-049C86BB6EDC}" type="pres">
      <dgm:prSet presAssocID="{394B119E-67B4-4E8F-94DD-A82734FCB4DE}" presName="connTx" presStyleLbl="parChTrans1D4" presStyleIdx="0" presStyleCnt="1"/>
      <dgm:spPr/>
      <dgm:t>
        <a:bodyPr/>
        <a:lstStyle/>
        <a:p>
          <a:endParaRPr lang="es-ES"/>
        </a:p>
      </dgm:t>
    </dgm:pt>
    <dgm:pt modelId="{08E3F675-2B82-42E0-BB9B-3350CB4216A0}" type="pres">
      <dgm:prSet presAssocID="{E4370E82-DC3B-4367-8814-256571316376}" presName="root2" presStyleCnt="0"/>
      <dgm:spPr/>
    </dgm:pt>
    <dgm:pt modelId="{45304F31-917B-4E3F-BDAF-7BEEC950FD29}" type="pres">
      <dgm:prSet presAssocID="{E4370E82-DC3B-4367-8814-256571316376}" presName="LevelTwoTextNode" presStyleLbl="node4" presStyleIdx="0" presStyleCnt="1" custScaleX="1153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57B92C-CAEB-4613-B96B-E317AAE7BE1F}" type="pres">
      <dgm:prSet presAssocID="{E4370E82-DC3B-4367-8814-256571316376}" presName="level3hierChild" presStyleCnt="0"/>
      <dgm:spPr/>
    </dgm:pt>
    <dgm:pt modelId="{1CFEED82-26CB-4B0F-BC10-39298FEBA10A}" type="pres">
      <dgm:prSet presAssocID="{0815BEBD-DEAC-4B9F-9909-305174D09B41}" presName="root1" presStyleCnt="0"/>
      <dgm:spPr/>
    </dgm:pt>
    <dgm:pt modelId="{91F04B54-E7AD-4C69-A7EC-D60E64866838}" type="pres">
      <dgm:prSet presAssocID="{0815BEBD-DEAC-4B9F-9909-305174D09B41}" presName="LevelOneTextNod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735E7AA-B41F-4DD5-9956-EAB7A6974BF9}" type="pres">
      <dgm:prSet presAssocID="{0815BEBD-DEAC-4B9F-9909-305174D09B41}" presName="level2hierChild" presStyleCnt="0"/>
      <dgm:spPr/>
    </dgm:pt>
    <dgm:pt modelId="{C920C3A1-930E-443C-B3CC-BFAF8425572D}" type="pres">
      <dgm:prSet presAssocID="{1F9DC5E6-E1C0-4E51-A35C-2B991F65FD47}" presName="conn2-1" presStyleLbl="parChTrans1D2" presStyleIdx="1" presStyleCnt="3"/>
      <dgm:spPr/>
      <dgm:t>
        <a:bodyPr/>
        <a:lstStyle/>
        <a:p>
          <a:endParaRPr lang="es-ES"/>
        </a:p>
      </dgm:t>
    </dgm:pt>
    <dgm:pt modelId="{DC3D100D-C633-4E4E-BF54-87CF6340C2CA}" type="pres">
      <dgm:prSet presAssocID="{1F9DC5E6-E1C0-4E51-A35C-2B991F65FD47}" presName="connTx" presStyleLbl="parChTrans1D2" presStyleIdx="1" presStyleCnt="3"/>
      <dgm:spPr/>
      <dgm:t>
        <a:bodyPr/>
        <a:lstStyle/>
        <a:p>
          <a:endParaRPr lang="es-ES"/>
        </a:p>
      </dgm:t>
    </dgm:pt>
    <dgm:pt modelId="{DFDAA7A7-A590-445C-9404-A7F15D9222DE}" type="pres">
      <dgm:prSet presAssocID="{E63F7572-F277-4087-8762-75D985EB03B4}" presName="root2" presStyleCnt="0"/>
      <dgm:spPr/>
    </dgm:pt>
    <dgm:pt modelId="{3741A630-9CF2-4B78-AEE0-CF0E16496BD8}" type="pres">
      <dgm:prSet presAssocID="{E63F7572-F277-4087-8762-75D985EB03B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6A50796-D8F2-47C9-94C9-4CB4D34B1706}" type="pres">
      <dgm:prSet presAssocID="{E63F7572-F277-4087-8762-75D985EB03B4}" presName="level3hierChild" presStyleCnt="0"/>
      <dgm:spPr/>
    </dgm:pt>
    <dgm:pt modelId="{ED74C903-818A-4041-B8D2-D6448C24E0BD}" type="pres">
      <dgm:prSet presAssocID="{8BB5DF38-6889-4FAC-BF92-8975A859AC6B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F0E6CD7C-2B36-43C5-B123-A53DCE3AD05A}" type="pres">
      <dgm:prSet presAssocID="{8BB5DF38-6889-4FAC-BF92-8975A859AC6B}" presName="connTx" presStyleLbl="parChTrans1D3" presStyleIdx="1" presStyleCnt="3"/>
      <dgm:spPr/>
      <dgm:t>
        <a:bodyPr/>
        <a:lstStyle/>
        <a:p>
          <a:endParaRPr lang="es-ES"/>
        </a:p>
      </dgm:t>
    </dgm:pt>
    <dgm:pt modelId="{87F460E4-08C4-47B0-BB8E-A538D5775237}" type="pres">
      <dgm:prSet presAssocID="{9DBC5DC7-BA01-4F96-B8C4-FF5F8C43148C}" presName="root2" presStyleCnt="0"/>
      <dgm:spPr/>
    </dgm:pt>
    <dgm:pt modelId="{DAB4E270-CC2E-4E90-B619-92DB2C6E0A54}" type="pres">
      <dgm:prSet presAssocID="{9DBC5DC7-BA01-4F96-B8C4-FF5F8C43148C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A3957B9-2B1E-440F-99CD-6A68754753F7}" type="pres">
      <dgm:prSet presAssocID="{9DBC5DC7-BA01-4F96-B8C4-FF5F8C43148C}" presName="level3hierChild" presStyleCnt="0"/>
      <dgm:spPr/>
    </dgm:pt>
    <dgm:pt modelId="{FD6BE522-052A-4A25-8582-1FF9473A77D4}" type="pres">
      <dgm:prSet presAssocID="{61FC6882-F226-4B86-B090-77814EDA5369}" presName="conn2-1" presStyleLbl="parChTrans1D2" presStyleIdx="2" presStyleCnt="3"/>
      <dgm:spPr/>
      <dgm:t>
        <a:bodyPr/>
        <a:lstStyle/>
        <a:p>
          <a:endParaRPr lang="es-ES"/>
        </a:p>
      </dgm:t>
    </dgm:pt>
    <dgm:pt modelId="{60C04B19-401C-46D3-AF3F-2CC7AAF1A5E1}" type="pres">
      <dgm:prSet presAssocID="{61FC6882-F226-4B86-B090-77814EDA5369}" presName="connTx" presStyleLbl="parChTrans1D2" presStyleIdx="2" presStyleCnt="3"/>
      <dgm:spPr/>
      <dgm:t>
        <a:bodyPr/>
        <a:lstStyle/>
        <a:p>
          <a:endParaRPr lang="es-ES"/>
        </a:p>
      </dgm:t>
    </dgm:pt>
    <dgm:pt modelId="{3F24653D-1DB0-4384-9828-5CF2D537D6A3}" type="pres">
      <dgm:prSet presAssocID="{FFF2DDF3-10BC-4123-B0AF-D7788482A68E}" presName="root2" presStyleCnt="0"/>
      <dgm:spPr/>
    </dgm:pt>
    <dgm:pt modelId="{DE248D53-FCE9-46AF-A7BA-985FA823AB03}" type="pres">
      <dgm:prSet presAssocID="{FFF2DDF3-10BC-4123-B0AF-D7788482A68E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BC1DF97-0697-485F-959E-A1EA773E96F5}" type="pres">
      <dgm:prSet presAssocID="{FFF2DDF3-10BC-4123-B0AF-D7788482A68E}" presName="level3hierChild" presStyleCnt="0"/>
      <dgm:spPr/>
    </dgm:pt>
    <dgm:pt modelId="{E197E320-46DA-438E-B926-EC752D3298AC}" type="pres">
      <dgm:prSet presAssocID="{2EB356EF-2314-4130-98B9-92B86E02ACAA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44776700-EF45-4889-A840-67B7034E61E8}" type="pres">
      <dgm:prSet presAssocID="{2EB356EF-2314-4130-98B9-92B86E02ACAA}" presName="connTx" presStyleLbl="parChTrans1D3" presStyleIdx="2" presStyleCnt="3"/>
      <dgm:spPr/>
      <dgm:t>
        <a:bodyPr/>
        <a:lstStyle/>
        <a:p>
          <a:endParaRPr lang="es-ES"/>
        </a:p>
      </dgm:t>
    </dgm:pt>
    <dgm:pt modelId="{82547120-2B64-4F37-9002-0D9F4F2B7FE1}" type="pres">
      <dgm:prSet presAssocID="{7389A738-72FF-4418-9323-F565B08D753E}" presName="root2" presStyleCnt="0"/>
      <dgm:spPr/>
    </dgm:pt>
    <dgm:pt modelId="{82F702D1-100A-489D-87FE-75AE833AA813}" type="pres">
      <dgm:prSet presAssocID="{7389A738-72FF-4418-9323-F565B08D753E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199B17F-7F7B-41A3-934F-625C143121E1}" type="pres">
      <dgm:prSet presAssocID="{7389A738-72FF-4418-9323-F565B08D753E}" presName="level3hierChild" presStyleCnt="0"/>
      <dgm:spPr/>
    </dgm:pt>
  </dgm:ptLst>
  <dgm:cxnLst>
    <dgm:cxn modelId="{6D04332A-6A5A-49F9-B8DF-01355B378906}" type="presOf" srcId="{DBF76E22-785F-4167-BEC3-FCA120F4BD13}" destId="{31F24EFA-17B9-4FE3-A167-B030C4082BAC}" srcOrd="0" destOrd="0" presId="urn:microsoft.com/office/officeart/2005/8/layout/hierarchy2"/>
    <dgm:cxn modelId="{B4D46F89-3D0B-401B-AC7F-D9A0FD87B860}" type="presOf" srcId="{8BB5DF38-6889-4FAC-BF92-8975A859AC6B}" destId="{ED74C903-818A-4041-B8D2-D6448C24E0BD}" srcOrd="0" destOrd="0" presId="urn:microsoft.com/office/officeart/2005/8/layout/hierarchy2"/>
    <dgm:cxn modelId="{D2C179C5-8A17-407F-BE89-87DA12E4D84D}" type="presOf" srcId="{D8A39555-EFE9-4315-B813-E9892AF5D8C7}" destId="{321AA550-41D1-4671-8B65-73F9FFB51540}" srcOrd="1" destOrd="0" presId="urn:microsoft.com/office/officeart/2005/8/layout/hierarchy2"/>
    <dgm:cxn modelId="{D93B2472-61DE-450E-9CAC-46F24F168F7B}" type="presOf" srcId="{D8A39555-EFE9-4315-B813-E9892AF5D8C7}" destId="{3A2F777A-6B1A-4D3E-AC50-33F6E1382680}" srcOrd="0" destOrd="0" presId="urn:microsoft.com/office/officeart/2005/8/layout/hierarchy2"/>
    <dgm:cxn modelId="{630503B6-D540-4FB4-98D7-F8D0A3060DDC}" srcId="{DBF76E22-785F-4167-BEC3-FCA120F4BD13}" destId="{E418DE96-016C-4ED1-A43A-F99666F82893}" srcOrd="0" destOrd="0" parTransId="{A3B20F4D-46E5-468A-A82B-3FDEF278F5B7}" sibTransId="{8C1D6DB9-5949-4220-8214-E3288D865F1F}"/>
    <dgm:cxn modelId="{57EE78EA-5CCE-49B7-8556-6C624DCDF508}" srcId="{E63F7572-F277-4087-8762-75D985EB03B4}" destId="{9DBC5DC7-BA01-4F96-B8C4-FF5F8C43148C}" srcOrd="0" destOrd="0" parTransId="{8BB5DF38-6889-4FAC-BF92-8975A859AC6B}" sibTransId="{4845DB8B-835C-4C93-80EF-F011FB8C8F08}"/>
    <dgm:cxn modelId="{B9C096B3-499D-4C4C-8EC8-BCA5A84198AA}" srcId="{0815BEBD-DEAC-4B9F-9909-305174D09B41}" destId="{FFF2DDF3-10BC-4123-B0AF-D7788482A68E}" srcOrd="1" destOrd="0" parTransId="{61FC6882-F226-4B86-B090-77814EDA5369}" sibTransId="{0EF314B9-6B04-4C75-8E02-4484D5075D3B}"/>
    <dgm:cxn modelId="{ED32D495-B533-4E5C-967B-E60C1A88C4DE}" type="presOf" srcId="{8BB5DF38-6889-4FAC-BF92-8975A859AC6B}" destId="{F0E6CD7C-2B36-43C5-B123-A53DCE3AD05A}" srcOrd="1" destOrd="0" presId="urn:microsoft.com/office/officeart/2005/8/layout/hierarchy2"/>
    <dgm:cxn modelId="{17585580-037C-4F07-8C84-59A2F482877A}" type="presOf" srcId="{3596DB5E-7FEB-4F88-B533-04862D1A23E0}" destId="{DDA1F6E4-4645-468D-A542-E988C7E10326}" srcOrd="1" destOrd="0" presId="urn:microsoft.com/office/officeart/2005/8/layout/hierarchy2"/>
    <dgm:cxn modelId="{F226B92B-0BAA-4D1F-93B5-E0F361791D2C}" type="presOf" srcId="{0815BEBD-DEAC-4B9F-9909-305174D09B41}" destId="{91F04B54-E7AD-4C69-A7EC-D60E64866838}" srcOrd="0" destOrd="0" presId="urn:microsoft.com/office/officeart/2005/8/layout/hierarchy2"/>
    <dgm:cxn modelId="{3C4C0F44-B7BC-4D04-B6BC-BEE489C392D7}" type="presOf" srcId="{7389A738-72FF-4418-9323-F565B08D753E}" destId="{82F702D1-100A-489D-87FE-75AE833AA813}" srcOrd="0" destOrd="0" presId="urn:microsoft.com/office/officeart/2005/8/layout/hierarchy2"/>
    <dgm:cxn modelId="{5E00C86D-83A3-4C1E-B7E9-EA3B7DA97BFA}" srcId="{F93FDF13-CACC-4CE7-9CEB-24C64AEC8639}" destId="{89C609A1-948A-47F3-A910-C744A5DD3DAD}" srcOrd="0" destOrd="0" parTransId="{3596DB5E-7FEB-4F88-B533-04862D1A23E0}" sibTransId="{D4EEAB51-BEF8-4B25-93BD-B0AD8300E061}"/>
    <dgm:cxn modelId="{2F62FDB3-5A74-45C6-B12C-03F358106298}" srcId="{89C609A1-948A-47F3-A910-C744A5DD3DAD}" destId="{E4370E82-DC3B-4367-8814-256571316376}" srcOrd="0" destOrd="0" parTransId="{394B119E-67B4-4E8F-94DD-A82734FCB4DE}" sibTransId="{AED3570A-9DD6-4A2F-8FCB-5129032113F1}"/>
    <dgm:cxn modelId="{1D5AA8CB-45FA-4D71-BD44-3F7337538207}" type="presOf" srcId="{9DBC5DC7-BA01-4F96-B8C4-FF5F8C43148C}" destId="{DAB4E270-CC2E-4E90-B619-92DB2C6E0A54}" srcOrd="0" destOrd="0" presId="urn:microsoft.com/office/officeart/2005/8/layout/hierarchy2"/>
    <dgm:cxn modelId="{0CC3F029-8A1B-403E-B7C9-6B5A7E7B0C16}" type="presOf" srcId="{2EB356EF-2314-4130-98B9-92B86E02ACAA}" destId="{44776700-EF45-4889-A840-67B7034E61E8}" srcOrd="1" destOrd="0" presId="urn:microsoft.com/office/officeart/2005/8/layout/hierarchy2"/>
    <dgm:cxn modelId="{6E6E472B-6FBB-49AD-900C-C12408BCD0F7}" type="presOf" srcId="{3596DB5E-7FEB-4F88-B533-04862D1A23E0}" destId="{2A22159B-D459-44C0-921A-23D1A4ADDCDC}" srcOrd="0" destOrd="0" presId="urn:microsoft.com/office/officeart/2005/8/layout/hierarchy2"/>
    <dgm:cxn modelId="{DB377022-7376-49AD-923A-0F18870256EC}" type="presOf" srcId="{394B119E-67B4-4E8F-94DD-A82734FCB4DE}" destId="{EB6266A3-9C92-408D-B8FB-049C86BB6EDC}" srcOrd="1" destOrd="0" presId="urn:microsoft.com/office/officeart/2005/8/layout/hierarchy2"/>
    <dgm:cxn modelId="{0A9074A5-D5CA-4436-9327-432026696139}" type="presOf" srcId="{E418DE96-016C-4ED1-A43A-F99666F82893}" destId="{29448F2D-3F5A-4D53-ADC7-4CC75FD375AF}" srcOrd="0" destOrd="0" presId="urn:microsoft.com/office/officeart/2005/8/layout/hierarchy2"/>
    <dgm:cxn modelId="{384FC623-3C15-4539-AEF5-29AFF0A79D90}" srcId="{0815BEBD-DEAC-4B9F-9909-305174D09B41}" destId="{E63F7572-F277-4087-8762-75D985EB03B4}" srcOrd="0" destOrd="0" parTransId="{1F9DC5E6-E1C0-4E51-A35C-2B991F65FD47}" sibTransId="{131E03EE-DA4E-4511-8150-D176D50ED540}"/>
    <dgm:cxn modelId="{928B0048-2167-4EC1-9088-4194E9CE69CB}" type="presOf" srcId="{F93FDF13-CACC-4CE7-9CEB-24C64AEC8639}" destId="{3623A9E3-B5E6-461D-BF71-5472AED4D9C4}" srcOrd="0" destOrd="0" presId="urn:microsoft.com/office/officeart/2005/8/layout/hierarchy2"/>
    <dgm:cxn modelId="{31E228ED-F5FC-415A-9E74-FE30195658CD}" type="presOf" srcId="{61FC6882-F226-4B86-B090-77814EDA5369}" destId="{FD6BE522-052A-4A25-8582-1FF9473A77D4}" srcOrd="0" destOrd="0" presId="urn:microsoft.com/office/officeart/2005/8/layout/hierarchy2"/>
    <dgm:cxn modelId="{A3F0DDB9-CC68-42FF-AD4E-52669E12DED4}" type="presOf" srcId="{E4370E82-DC3B-4367-8814-256571316376}" destId="{45304F31-917B-4E3F-BDAF-7BEEC950FD29}" srcOrd="0" destOrd="0" presId="urn:microsoft.com/office/officeart/2005/8/layout/hierarchy2"/>
    <dgm:cxn modelId="{7CFB4175-464E-4316-B9E3-A990926A468C}" srcId="{DBF76E22-785F-4167-BEC3-FCA120F4BD13}" destId="{0815BEBD-DEAC-4B9F-9909-305174D09B41}" srcOrd="1" destOrd="0" parTransId="{08E2D261-78A8-4A69-8453-268195208C46}" sibTransId="{5C1FF475-AAC4-4E36-9AC2-58CBD286665C}"/>
    <dgm:cxn modelId="{026F7C66-4C41-41C1-BCB1-BC8264B11A4F}" srcId="{E418DE96-016C-4ED1-A43A-F99666F82893}" destId="{F93FDF13-CACC-4CE7-9CEB-24C64AEC8639}" srcOrd="0" destOrd="0" parTransId="{D8A39555-EFE9-4315-B813-E9892AF5D8C7}" sibTransId="{98152EB6-D422-479E-AC71-91EBFB79A77D}"/>
    <dgm:cxn modelId="{D23E7170-F042-4B66-BEC7-17AE719542D8}" type="presOf" srcId="{394B119E-67B4-4E8F-94DD-A82734FCB4DE}" destId="{95C929F1-6B81-4462-9738-20BABE862518}" srcOrd="0" destOrd="0" presId="urn:microsoft.com/office/officeart/2005/8/layout/hierarchy2"/>
    <dgm:cxn modelId="{8CC8B852-F6A8-4D7E-8E5C-A3BA87BE017F}" srcId="{FFF2DDF3-10BC-4123-B0AF-D7788482A68E}" destId="{7389A738-72FF-4418-9323-F565B08D753E}" srcOrd="0" destOrd="0" parTransId="{2EB356EF-2314-4130-98B9-92B86E02ACAA}" sibTransId="{E97E2C86-CF2A-4922-9347-A1AEA68D6D0E}"/>
    <dgm:cxn modelId="{810CBF3F-EB3A-42A2-8EF0-1894CAF61034}" type="presOf" srcId="{61FC6882-F226-4B86-B090-77814EDA5369}" destId="{60C04B19-401C-46D3-AF3F-2CC7AAF1A5E1}" srcOrd="1" destOrd="0" presId="urn:microsoft.com/office/officeart/2005/8/layout/hierarchy2"/>
    <dgm:cxn modelId="{420A048B-B320-453C-942F-9C2B5364F0ED}" type="presOf" srcId="{E63F7572-F277-4087-8762-75D985EB03B4}" destId="{3741A630-9CF2-4B78-AEE0-CF0E16496BD8}" srcOrd="0" destOrd="0" presId="urn:microsoft.com/office/officeart/2005/8/layout/hierarchy2"/>
    <dgm:cxn modelId="{91415E88-8AF5-439F-B31E-4FB93502E1A3}" type="presOf" srcId="{FFF2DDF3-10BC-4123-B0AF-D7788482A68E}" destId="{DE248D53-FCE9-46AF-A7BA-985FA823AB03}" srcOrd="0" destOrd="0" presId="urn:microsoft.com/office/officeart/2005/8/layout/hierarchy2"/>
    <dgm:cxn modelId="{575754EB-E972-4A67-8AD5-A572FF2D9CB5}" type="presOf" srcId="{2EB356EF-2314-4130-98B9-92B86E02ACAA}" destId="{E197E320-46DA-438E-B926-EC752D3298AC}" srcOrd="0" destOrd="0" presId="urn:microsoft.com/office/officeart/2005/8/layout/hierarchy2"/>
    <dgm:cxn modelId="{2F7D0968-0A4E-452E-ABD2-840982B27CA0}" type="presOf" srcId="{1F9DC5E6-E1C0-4E51-A35C-2B991F65FD47}" destId="{DC3D100D-C633-4E4E-BF54-87CF6340C2CA}" srcOrd="1" destOrd="0" presId="urn:microsoft.com/office/officeart/2005/8/layout/hierarchy2"/>
    <dgm:cxn modelId="{5F2BC2D5-825B-4617-80B7-5878FFD5B2F7}" type="presOf" srcId="{89C609A1-948A-47F3-A910-C744A5DD3DAD}" destId="{0988073D-AC4E-4262-B3F4-A9FF3224F797}" srcOrd="0" destOrd="0" presId="urn:microsoft.com/office/officeart/2005/8/layout/hierarchy2"/>
    <dgm:cxn modelId="{AA33A376-BCF4-4668-84EA-5E2009B0AB3A}" type="presOf" srcId="{1F9DC5E6-E1C0-4E51-A35C-2B991F65FD47}" destId="{C920C3A1-930E-443C-B3CC-BFAF8425572D}" srcOrd="0" destOrd="0" presId="urn:microsoft.com/office/officeart/2005/8/layout/hierarchy2"/>
    <dgm:cxn modelId="{73659F69-0466-48B7-B556-8E4DC90BB462}" type="presParOf" srcId="{31F24EFA-17B9-4FE3-A167-B030C4082BAC}" destId="{E7EB3911-43E6-4E55-9C5A-72E12B288638}" srcOrd="0" destOrd="0" presId="urn:microsoft.com/office/officeart/2005/8/layout/hierarchy2"/>
    <dgm:cxn modelId="{55F3A25C-1221-4DA0-80F6-5BF8DCB53167}" type="presParOf" srcId="{E7EB3911-43E6-4E55-9C5A-72E12B288638}" destId="{29448F2D-3F5A-4D53-ADC7-4CC75FD375AF}" srcOrd="0" destOrd="0" presId="urn:microsoft.com/office/officeart/2005/8/layout/hierarchy2"/>
    <dgm:cxn modelId="{A7DF1084-ABA2-4DBB-BD2D-E0F34F0DA654}" type="presParOf" srcId="{E7EB3911-43E6-4E55-9C5A-72E12B288638}" destId="{876A8956-FDB7-4FFF-AD79-F48950B724F4}" srcOrd="1" destOrd="0" presId="urn:microsoft.com/office/officeart/2005/8/layout/hierarchy2"/>
    <dgm:cxn modelId="{01A8F6B3-BCC9-4992-8A60-9D8C31196696}" type="presParOf" srcId="{876A8956-FDB7-4FFF-AD79-F48950B724F4}" destId="{3A2F777A-6B1A-4D3E-AC50-33F6E1382680}" srcOrd="0" destOrd="0" presId="urn:microsoft.com/office/officeart/2005/8/layout/hierarchy2"/>
    <dgm:cxn modelId="{1F91F304-6B6F-4A56-B268-C201238AD980}" type="presParOf" srcId="{3A2F777A-6B1A-4D3E-AC50-33F6E1382680}" destId="{321AA550-41D1-4671-8B65-73F9FFB51540}" srcOrd="0" destOrd="0" presId="urn:microsoft.com/office/officeart/2005/8/layout/hierarchy2"/>
    <dgm:cxn modelId="{C4C34791-555F-4025-BA0E-512230F07725}" type="presParOf" srcId="{876A8956-FDB7-4FFF-AD79-F48950B724F4}" destId="{A90C5F9C-3D02-4EA2-BDBC-79E2C6B679D9}" srcOrd="1" destOrd="0" presId="urn:microsoft.com/office/officeart/2005/8/layout/hierarchy2"/>
    <dgm:cxn modelId="{C19D80D5-80C8-4A0B-BA5A-3BC6F55DA7B3}" type="presParOf" srcId="{A90C5F9C-3D02-4EA2-BDBC-79E2C6B679D9}" destId="{3623A9E3-B5E6-461D-BF71-5472AED4D9C4}" srcOrd="0" destOrd="0" presId="urn:microsoft.com/office/officeart/2005/8/layout/hierarchy2"/>
    <dgm:cxn modelId="{549FAFDC-E045-4C2E-9F09-F53F9A04720F}" type="presParOf" srcId="{A90C5F9C-3D02-4EA2-BDBC-79E2C6B679D9}" destId="{6C7BC674-C758-4A1E-B87F-EE8D4F5A46B1}" srcOrd="1" destOrd="0" presId="urn:microsoft.com/office/officeart/2005/8/layout/hierarchy2"/>
    <dgm:cxn modelId="{027D389D-67B2-41A8-8AB1-9356ABAC22EF}" type="presParOf" srcId="{6C7BC674-C758-4A1E-B87F-EE8D4F5A46B1}" destId="{2A22159B-D459-44C0-921A-23D1A4ADDCDC}" srcOrd="0" destOrd="0" presId="urn:microsoft.com/office/officeart/2005/8/layout/hierarchy2"/>
    <dgm:cxn modelId="{331D8934-4090-4F08-957B-74A6BFB5A9FC}" type="presParOf" srcId="{2A22159B-D459-44C0-921A-23D1A4ADDCDC}" destId="{DDA1F6E4-4645-468D-A542-E988C7E10326}" srcOrd="0" destOrd="0" presId="urn:microsoft.com/office/officeart/2005/8/layout/hierarchy2"/>
    <dgm:cxn modelId="{6C358554-190A-47DE-8433-FDDE6E9578E8}" type="presParOf" srcId="{6C7BC674-C758-4A1E-B87F-EE8D4F5A46B1}" destId="{5D7C8920-ABC4-4337-954C-E9329DB0DBC4}" srcOrd="1" destOrd="0" presId="urn:microsoft.com/office/officeart/2005/8/layout/hierarchy2"/>
    <dgm:cxn modelId="{7F651E68-7443-4DF7-BE31-44D7B821C692}" type="presParOf" srcId="{5D7C8920-ABC4-4337-954C-E9329DB0DBC4}" destId="{0988073D-AC4E-4262-B3F4-A9FF3224F797}" srcOrd="0" destOrd="0" presId="urn:microsoft.com/office/officeart/2005/8/layout/hierarchy2"/>
    <dgm:cxn modelId="{03826483-67F5-4C12-A596-F8B9FA56847C}" type="presParOf" srcId="{5D7C8920-ABC4-4337-954C-E9329DB0DBC4}" destId="{75A01AEC-9CC2-47E6-990A-FAFFDD3A924A}" srcOrd="1" destOrd="0" presId="urn:microsoft.com/office/officeart/2005/8/layout/hierarchy2"/>
    <dgm:cxn modelId="{4240E906-757E-4507-8059-606FD9667B34}" type="presParOf" srcId="{75A01AEC-9CC2-47E6-990A-FAFFDD3A924A}" destId="{95C929F1-6B81-4462-9738-20BABE862518}" srcOrd="0" destOrd="0" presId="urn:microsoft.com/office/officeart/2005/8/layout/hierarchy2"/>
    <dgm:cxn modelId="{1FAAB3C2-36D0-4857-8AEB-1D8F33FDC1FA}" type="presParOf" srcId="{95C929F1-6B81-4462-9738-20BABE862518}" destId="{EB6266A3-9C92-408D-B8FB-049C86BB6EDC}" srcOrd="0" destOrd="0" presId="urn:microsoft.com/office/officeart/2005/8/layout/hierarchy2"/>
    <dgm:cxn modelId="{694D25A1-3393-4FB6-80DB-52B2B27029DF}" type="presParOf" srcId="{75A01AEC-9CC2-47E6-990A-FAFFDD3A924A}" destId="{08E3F675-2B82-42E0-BB9B-3350CB4216A0}" srcOrd="1" destOrd="0" presId="urn:microsoft.com/office/officeart/2005/8/layout/hierarchy2"/>
    <dgm:cxn modelId="{F1434AE5-9DBB-44B4-8B8E-CE4C2B3A8826}" type="presParOf" srcId="{08E3F675-2B82-42E0-BB9B-3350CB4216A0}" destId="{45304F31-917B-4E3F-BDAF-7BEEC950FD29}" srcOrd="0" destOrd="0" presId="urn:microsoft.com/office/officeart/2005/8/layout/hierarchy2"/>
    <dgm:cxn modelId="{E8541CA7-3FDC-415F-9FB7-3AF608A22E88}" type="presParOf" srcId="{08E3F675-2B82-42E0-BB9B-3350CB4216A0}" destId="{4257B92C-CAEB-4613-B96B-E317AAE7BE1F}" srcOrd="1" destOrd="0" presId="urn:microsoft.com/office/officeart/2005/8/layout/hierarchy2"/>
    <dgm:cxn modelId="{016E1002-7AE8-474A-9CF5-D461EE4407D0}" type="presParOf" srcId="{31F24EFA-17B9-4FE3-A167-B030C4082BAC}" destId="{1CFEED82-26CB-4B0F-BC10-39298FEBA10A}" srcOrd="1" destOrd="0" presId="urn:microsoft.com/office/officeart/2005/8/layout/hierarchy2"/>
    <dgm:cxn modelId="{37DD4DEA-AFCC-49AB-85C1-24FB54C9ACF6}" type="presParOf" srcId="{1CFEED82-26CB-4B0F-BC10-39298FEBA10A}" destId="{91F04B54-E7AD-4C69-A7EC-D60E64866838}" srcOrd="0" destOrd="0" presId="urn:microsoft.com/office/officeart/2005/8/layout/hierarchy2"/>
    <dgm:cxn modelId="{0A2622E5-CC74-4B62-B404-C81C7BD79B2E}" type="presParOf" srcId="{1CFEED82-26CB-4B0F-BC10-39298FEBA10A}" destId="{0735E7AA-B41F-4DD5-9956-EAB7A6974BF9}" srcOrd="1" destOrd="0" presId="urn:microsoft.com/office/officeart/2005/8/layout/hierarchy2"/>
    <dgm:cxn modelId="{4675A7D0-4425-49A6-826B-A6CF42C7716E}" type="presParOf" srcId="{0735E7AA-B41F-4DD5-9956-EAB7A6974BF9}" destId="{C920C3A1-930E-443C-B3CC-BFAF8425572D}" srcOrd="0" destOrd="0" presId="urn:microsoft.com/office/officeart/2005/8/layout/hierarchy2"/>
    <dgm:cxn modelId="{3D3C286C-E1FD-42A1-BBF4-6392992EE5F4}" type="presParOf" srcId="{C920C3A1-930E-443C-B3CC-BFAF8425572D}" destId="{DC3D100D-C633-4E4E-BF54-87CF6340C2CA}" srcOrd="0" destOrd="0" presId="urn:microsoft.com/office/officeart/2005/8/layout/hierarchy2"/>
    <dgm:cxn modelId="{3BACA4A8-8DC7-4F50-8AE7-54729B9E1AF0}" type="presParOf" srcId="{0735E7AA-B41F-4DD5-9956-EAB7A6974BF9}" destId="{DFDAA7A7-A590-445C-9404-A7F15D9222DE}" srcOrd="1" destOrd="0" presId="urn:microsoft.com/office/officeart/2005/8/layout/hierarchy2"/>
    <dgm:cxn modelId="{1CD2DC0B-1092-4554-A529-B7E4CEE54863}" type="presParOf" srcId="{DFDAA7A7-A590-445C-9404-A7F15D9222DE}" destId="{3741A630-9CF2-4B78-AEE0-CF0E16496BD8}" srcOrd="0" destOrd="0" presId="urn:microsoft.com/office/officeart/2005/8/layout/hierarchy2"/>
    <dgm:cxn modelId="{B14E7867-15AA-4B92-A8FB-2E3BF0A87D9C}" type="presParOf" srcId="{DFDAA7A7-A590-445C-9404-A7F15D9222DE}" destId="{66A50796-D8F2-47C9-94C9-4CB4D34B1706}" srcOrd="1" destOrd="0" presId="urn:microsoft.com/office/officeart/2005/8/layout/hierarchy2"/>
    <dgm:cxn modelId="{891F758C-3450-45BC-A3AA-1F6649B07A1C}" type="presParOf" srcId="{66A50796-D8F2-47C9-94C9-4CB4D34B1706}" destId="{ED74C903-818A-4041-B8D2-D6448C24E0BD}" srcOrd="0" destOrd="0" presId="urn:microsoft.com/office/officeart/2005/8/layout/hierarchy2"/>
    <dgm:cxn modelId="{0A777A77-8800-4ABC-A1AF-9E2B42009246}" type="presParOf" srcId="{ED74C903-818A-4041-B8D2-D6448C24E0BD}" destId="{F0E6CD7C-2B36-43C5-B123-A53DCE3AD05A}" srcOrd="0" destOrd="0" presId="urn:microsoft.com/office/officeart/2005/8/layout/hierarchy2"/>
    <dgm:cxn modelId="{35058E92-3E20-4F94-B6E1-50C6CF2D848E}" type="presParOf" srcId="{66A50796-D8F2-47C9-94C9-4CB4D34B1706}" destId="{87F460E4-08C4-47B0-BB8E-A538D5775237}" srcOrd="1" destOrd="0" presId="urn:microsoft.com/office/officeart/2005/8/layout/hierarchy2"/>
    <dgm:cxn modelId="{E71D475B-D226-45FF-8C11-44D30975E949}" type="presParOf" srcId="{87F460E4-08C4-47B0-BB8E-A538D5775237}" destId="{DAB4E270-CC2E-4E90-B619-92DB2C6E0A54}" srcOrd="0" destOrd="0" presId="urn:microsoft.com/office/officeart/2005/8/layout/hierarchy2"/>
    <dgm:cxn modelId="{7D49C432-3322-466E-AEA4-4F0E292DBE3B}" type="presParOf" srcId="{87F460E4-08C4-47B0-BB8E-A538D5775237}" destId="{3A3957B9-2B1E-440F-99CD-6A68754753F7}" srcOrd="1" destOrd="0" presId="urn:microsoft.com/office/officeart/2005/8/layout/hierarchy2"/>
    <dgm:cxn modelId="{01A95357-8614-4DA2-959E-CE4B9A8AA69F}" type="presParOf" srcId="{0735E7AA-B41F-4DD5-9956-EAB7A6974BF9}" destId="{FD6BE522-052A-4A25-8582-1FF9473A77D4}" srcOrd="2" destOrd="0" presId="urn:microsoft.com/office/officeart/2005/8/layout/hierarchy2"/>
    <dgm:cxn modelId="{70E9C76C-15AB-4A56-B44F-3AE52EF706FC}" type="presParOf" srcId="{FD6BE522-052A-4A25-8582-1FF9473A77D4}" destId="{60C04B19-401C-46D3-AF3F-2CC7AAF1A5E1}" srcOrd="0" destOrd="0" presId="urn:microsoft.com/office/officeart/2005/8/layout/hierarchy2"/>
    <dgm:cxn modelId="{E0A13A7D-07A5-45DD-9827-21C267D013A7}" type="presParOf" srcId="{0735E7AA-B41F-4DD5-9956-EAB7A6974BF9}" destId="{3F24653D-1DB0-4384-9828-5CF2D537D6A3}" srcOrd="3" destOrd="0" presId="urn:microsoft.com/office/officeart/2005/8/layout/hierarchy2"/>
    <dgm:cxn modelId="{7F6B50C0-642B-4A6D-8C8F-984908C98C43}" type="presParOf" srcId="{3F24653D-1DB0-4384-9828-5CF2D537D6A3}" destId="{DE248D53-FCE9-46AF-A7BA-985FA823AB03}" srcOrd="0" destOrd="0" presId="urn:microsoft.com/office/officeart/2005/8/layout/hierarchy2"/>
    <dgm:cxn modelId="{3091E327-0748-4156-96D1-E09ACFB5B245}" type="presParOf" srcId="{3F24653D-1DB0-4384-9828-5CF2D537D6A3}" destId="{ABC1DF97-0697-485F-959E-A1EA773E96F5}" srcOrd="1" destOrd="0" presId="urn:microsoft.com/office/officeart/2005/8/layout/hierarchy2"/>
    <dgm:cxn modelId="{1D90BED4-FC93-4A61-97D1-6F80BB3A5E0D}" type="presParOf" srcId="{ABC1DF97-0697-485F-959E-A1EA773E96F5}" destId="{E197E320-46DA-438E-B926-EC752D3298AC}" srcOrd="0" destOrd="0" presId="urn:microsoft.com/office/officeart/2005/8/layout/hierarchy2"/>
    <dgm:cxn modelId="{BBFA94F1-1E84-4043-90F4-BE5D25D03128}" type="presParOf" srcId="{E197E320-46DA-438E-B926-EC752D3298AC}" destId="{44776700-EF45-4889-A840-67B7034E61E8}" srcOrd="0" destOrd="0" presId="urn:microsoft.com/office/officeart/2005/8/layout/hierarchy2"/>
    <dgm:cxn modelId="{524C1CAD-0BFE-45BB-A148-ADC9817733D5}" type="presParOf" srcId="{ABC1DF97-0697-485F-959E-A1EA773E96F5}" destId="{82547120-2B64-4F37-9002-0D9F4F2B7FE1}" srcOrd="1" destOrd="0" presId="urn:microsoft.com/office/officeart/2005/8/layout/hierarchy2"/>
    <dgm:cxn modelId="{51D579FC-FBE4-4641-9D48-E5422B98A298}" type="presParOf" srcId="{82547120-2B64-4F37-9002-0D9F4F2B7FE1}" destId="{82F702D1-100A-489D-87FE-75AE833AA813}" srcOrd="0" destOrd="0" presId="urn:microsoft.com/office/officeart/2005/8/layout/hierarchy2"/>
    <dgm:cxn modelId="{086316AA-DC37-420E-AFDB-165DD2348A5A}" type="presParOf" srcId="{82547120-2B64-4F37-9002-0D9F4F2B7FE1}" destId="{3199B17F-7F7B-41A3-934F-625C143121E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F1F4D6E-1E3E-4918-80CF-F037312BBD0A}" type="doc">
      <dgm:prSet loTypeId="urn:microsoft.com/office/officeart/2005/8/layout/process1" loCatId="process" qsTypeId="urn:microsoft.com/office/officeart/2005/8/quickstyle/3d3" qsCatId="3D" csTypeId="urn:microsoft.com/office/officeart/2005/8/colors/colorful2" csCatId="colorful" phldr="1"/>
      <dgm:spPr/>
    </dgm:pt>
    <dgm:pt modelId="{6CC8EAB2-82E9-4454-A20C-2576E10AC646}">
      <dgm:prSet phldrT="[Texto]"/>
      <dgm:spPr/>
      <dgm:t>
        <a:bodyPr/>
        <a:lstStyle/>
        <a:p>
          <a:r>
            <a:rPr lang="es-ES" b="1" dirty="0" smtClean="0"/>
            <a:t>Ahorradores</a:t>
          </a:r>
          <a:endParaRPr lang="es-ES" b="1" dirty="0"/>
        </a:p>
      </dgm:t>
    </dgm:pt>
    <dgm:pt modelId="{38C99418-9CF9-4E7D-8AF9-01D3B2833863}" type="parTrans" cxnId="{90457270-140D-4AB7-ABCF-7C5F6A35E919}">
      <dgm:prSet/>
      <dgm:spPr/>
      <dgm:t>
        <a:bodyPr/>
        <a:lstStyle/>
        <a:p>
          <a:endParaRPr lang="es-ES"/>
        </a:p>
      </dgm:t>
    </dgm:pt>
    <dgm:pt modelId="{B8160240-280B-457F-A1A1-8C66FF3581A7}" type="sibTrans" cxnId="{90457270-140D-4AB7-ABCF-7C5F6A35E919}">
      <dgm:prSet/>
      <dgm:spPr/>
      <dgm:t>
        <a:bodyPr/>
        <a:lstStyle/>
        <a:p>
          <a:endParaRPr lang="es-ES"/>
        </a:p>
      </dgm:t>
    </dgm:pt>
    <dgm:pt modelId="{D38BE92C-EC99-41F6-8983-591DF36D299D}">
      <dgm:prSet phldrT="[Texto]"/>
      <dgm:spPr/>
      <dgm:t>
        <a:bodyPr/>
        <a:lstStyle/>
        <a:p>
          <a:r>
            <a:rPr lang="es-ES" b="1" dirty="0" smtClean="0"/>
            <a:t>MERCADO DE VALORES</a:t>
          </a:r>
          <a:endParaRPr lang="es-ES" b="1" dirty="0"/>
        </a:p>
      </dgm:t>
    </dgm:pt>
    <dgm:pt modelId="{AD529DEE-4B47-476E-B590-BE9152B9B710}" type="parTrans" cxnId="{B4A76F7D-E850-4C4A-9792-5F298DFFDC3E}">
      <dgm:prSet/>
      <dgm:spPr/>
      <dgm:t>
        <a:bodyPr/>
        <a:lstStyle/>
        <a:p>
          <a:endParaRPr lang="es-ES"/>
        </a:p>
      </dgm:t>
    </dgm:pt>
    <dgm:pt modelId="{956BBCEC-1459-4C88-8BA1-9AF703EBED0D}" type="sibTrans" cxnId="{B4A76F7D-E850-4C4A-9792-5F298DFFDC3E}">
      <dgm:prSet/>
      <dgm:spPr/>
      <dgm:t>
        <a:bodyPr/>
        <a:lstStyle/>
        <a:p>
          <a:endParaRPr lang="es-ES"/>
        </a:p>
      </dgm:t>
    </dgm:pt>
    <dgm:pt modelId="{7FC7B924-D1FC-4FF6-80D4-7B829F151084}">
      <dgm:prSet phldrT="[Texto]"/>
      <dgm:spPr/>
      <dgm:t>
        <a:bodyPr/>
        <a:lstStyle/>
        <a:p>
          <a:r>
            <a:rPr lang="es-ES" b="1" dirty="0" smtClean="0"/>
            <a:t>Empresas</a:t>
          </a:r>
        </a:p>
        <a:p>
          <a:r>
            <a:rPr lang="es-ES" b="1" dirty="0" smtClean="0"/>
            <a:t>Sector Público</a:t>
          </a:r>
          <a:endParaRPr lang="es-ES" b="1" dirty="0"/>
        </a:p>
      </dgm:t>
    </dgm:pt>
    <dgm:pt modelId="{17D9EC84-1C1C-4EC9-A9E5-CA81251C58B6}" type="parTrans" cxnId="{1026A24C-DB79-4B0C-9FF5-9E736EA15AAA}">
      <dgm:prSet/>
      <dgm:spPr/>
      <dgm:t>
        <a:bodyPr/>
        <a:lstStyle/>
        <a:p>
          <a:endParaRPr lang="es-ES"/>
        </a:p>
      </dgm:t>
    </dgm:pt>
    <dgm:pt modelId="{87B45A39-93C4-4F0D-97E9-857AA477AA83}" type="sibTrans" cxnId="{1026A24C-DB79-4B0C-9FF5-9E736EA15AAA}">
      <dgm:prSet/>
      <dgm:spPr/>
      <dgm:t>
        <a:bodyPr/>
        <a:lstStyle/>
        <a:p>
          <a:endParaRPr lang="es-ES"/>
        </a:p>
      </dgm:t>
    </dgm:pt>
    <dgm:pt modelId="{4BFC9778-31BB-4960-A6D9-F289E9C33454}" type="pres">
      <dgm:prSet presAssocID="{DF1F4D6E-1E3E-4918-80CF-F037312BBD0A}" presName="Name0" presStyleCnt="0">
        <dgm:presLayoutVars>
          <dgm:dir/>
          <dgm:resizeHandles val="exact"/>
        </dgm:presLayoutVars>
      </dgm:prSet>
      <dgm:spPr/>
    </dgm:pt>
    <dgm:pt modelId="{BD0A2F6C-D515-4D09-8B92-211EAD7509DD}" type="pres">
      <dgm:prSet presAssocID="{6CC8EAB2-82E9-4454-A20C-2576E10AC64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94A93E-DD8E-49A1-A2A5-5CE77DCCDD20}" type="pres">
      <dgm:prSet presAssocID="{B8160240-280B-457F-A1A1-8C66FF3581A7}" presName="sibTrans" presStyleLbl="sibTrans2D1" presStyleIdx="0" presStyleCnt="2"/>
      <dgm:spPr/>
      <dgm:t>
        <a:bodyPr/>
        <a:lstStyle/>
        <a:p>
          <a:endParaRPr lang="es-ES"/>
        </a:p>
      </dgm:t>
    </dgm:pt>
    <dgm:pt modelId="{68AC0568-20AC-44F8-9C8E-7BCF9DA1ECCB}" type="pres">
      <dgm:prSet presAssocID="{B8160240-280B-457F-A1A1-8C66FF3581A7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CF210308-CE06-425C-8C1C-E409AF3D1B9F}" type="pres">
      <dgm:prSet presAssocID="{D38BE92C-EC99-41F6-8983-591DF36D299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11F6FA-68F2-463B-AB37-B678D359E8E6}" type="pres">
      <dgm:prSet presAssocID="{956BBCEC-1459-4C88-8BA1-9AF703EBED0D}" presName="sibTrans" presStyleLbl="sibTrans2D1" presStyleIdx="1" presStyleCnt="2"/>
      <dgm:spPr/>
      <dgm:t>
        <a:bodyPr/>
        <a:lstStyle/>
        <a:p>
          <a:endParaRPr lang="es-ES"/>
        </a:p>
      </dgm:t>
    </dgm:pt>
    <dgm:pt modelId="{22BAF2C8-A4F8-43ED-B996-F9741A65CADA}" type="pres">
      <dgm:prSet presAssocID="{956BBCEC-1459-4C88-8BA1-9AF703EBED0D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B7C4510A-8E94-42DD-9475-F9E3273E8C00}" type="pres">
      <dgm:prSet presAssocID="{7FC7B924-D1FC-4FF6-80D4-7B829F15108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0457270-140D-4AB7-ABCF-7C5F6A35E919}" srcId="{DF1F4D6E-1E3E-4918-80CF-F037312BBD0A}" destId="{6CC8EAB2-82E9-4454-A20C-2576E10AC646}" srcOrd="0" destOrd="0" parTransId="{38C99418-9CF9-4E7D-8AF9-01D3B2833863}" sibTransId="{B8160240-280B-457F-A1A1-8C66FF3581A7}"/>
    <dgm:cxn modelId="{CFBDC3CB-4560-49A7-A216-9A23E76EE0CE}" type="presOf" srcId="{7FC7B924-D1FC-4FF6-80D4-7B829F151084}" destId="{B7C4510A-8E94-42DD-9475-F9E3273E8C00}" srcOrd="0" destOrd="0" presId="urn:microsoft.com/office/officeart/2005/8/layout/process1"/>
    <dgm:cxn modelId="{C67033FE-DC47-48A0-A93F-0C6283E995E7}" type="presOf" srcId="{956BBCEC-1459-4C88-8BA1-9AF703EBED0D}" destId="{22BAF2C8-A4F8-43ED-B996-F9741A65CADA}" srcOrd="1" destOrd="0" presId="urn:microsoft.com/office/officeart/2005/8/layout/process1"/>
    <dgm:cxn modelId="{B4A76F7D-E850-4C4A-9792-5F298DFFDC3E}" srcId="{DF1F4D6E-1E3E-4918-80CF-F037312BBD0A}" destId="{D38BE92C-EC99-41F6-8983-591DF36D299D}" srcOrd="1" destOrd="0" parTransId="{AD529DEE-4B47-476E-B590-BE9152B9B710}" sibTransId="{956BBCEC-1459-4C88-8BA1-9AF703EBED0D}"/>
    <dgm:cxn modelId="{2B0103F1-CE41-49AE-B4E1-D85C007D008C}" type="presOf" srcId="{6CC8EAB2-82E9-4454-A20C-2576E10AC646}" destId="{BD0A2F6C-D515-4D09-8B92-211EAD7509DD}" srcOrd="0" destOrd="0" presId="urn:microsoft.com/office/officeart/2005/8/layout/process1"/>
    <dgm:cxn modelId="{5F7640B2-54F9-49F6-ADBE-D1B7F4E2AFFB}" type="presOf" srcId="{D38BE92C-EC99-41F6-8983-591DF36D299D}" destId="{CF210308-CE06-425C-8C1C-E409AF3D1B9F}" srcOrd="0" destOrd="0" presId="urn:microsoft.com/office/officeart/2005/8/layout/process1"/>
    <dgm:cxn modelId="{7373BD82-4898-4ABF-A998-97F41338E6D7}" type="presOf" srcId="{956BBCEC-1459-4C88-8BA1-9AF703EBED0D}" destId="{0211F6FA-68F2-463B-AB37-B678D359E8E6}" srcOrd="0" destOrd="0" presId="urn:microsoft.com/office/officeart/2005/8/layout/process1"/>
    <dgm:cxn modelId="{1026A24C-DB79-4B0C-9FF5-9E736EA15AAA}" srcId="{DF1F4D6E-1E3E-4918-80CF-F037312BBD0A}" destId="{7FC7B924-D1FC-4FF6-80D4-7B829F151084}" srcOrd="2" destOrd="0" parTransId="{17D9EC84-1C1C-4EC9-A9E5-CA81251C58B6}" sibTransId="{87B45A39-93C4-4F0D-97E9-857AA477AA83}"/>
    <dgm:cxn modelId="{F7418625-8E23-410A-858B-E2B3515006BF}" type="presOf" srcId="{B8160240-280B-457F-A1A1-8C66FF3581A7}" destId="{68AC0568-20AC-44F8-9C8E-7BCF9DA1ECCB}" srcOrd="1" destOrd="0" presId="urn:microsoft.com/office/officeart/2005/8/layout/process1"/>
    <dgm:cxn modelId="{13E9F625-7A8C-4C87-8BE1-725E55FA5CE7}" type="presOf" srcId="{DF1F4D6E-1E3E-4918-80CF-F037312BBD0A}" destId="{4BFC9778-31BB-4960-A6D9-F289E9C33454}" srcOrd="0" destOrd="0" presId="urn:microsoft.com/office/officeart/2005/8/layout/process1"/>
    <dgm:cxn modelId="{C4B885CA-4F2C-43F2-9426-37DBE5C4B66B}" type="presOf" srcId="{B8160240-280B-457F-A1A1-8C66FF3581A7}" destId="{2594A93E-DD8E-49A1-A2A5-5CE77DCCDD20}" srcOrd="0" destOrd="0" presId="urn:microsoft.com/office/officeart/2005/8/layout/process1"/>
    <dgm:cxn modelId="{730AE3E0-B987-4280-AF1B-833D253C1D37}" type="presParOf" srcId="{4BFC9778-31BB-4960-A6D9-F289E9C33454}" destId="{BD0A2F6C-D515-4D09-8B92-211EAD7509DD}" srcOrd="0" destOrd="0" presId="urn:microsoft.com/office/officeart/2005/8/layout/process1"/>
    <dgm:cxn modelId="{4C90B46C-1D02-4816-8329-D8AD36239CDD}" type="presParOf" srcId="{4BFC9778-31BB-4960-A6D9-F289E9C33454}" destId="{2594A93E-DD8E-49A1-A2A5-5CE77DCCDD20}" srcOrd="1" destOrd="0" presId="urn:microsoft.com/office/officeart/2005/8/layout/process1"/>
    <dgm:cxn modelId="{20D9BBCB-3ED5-4222-8E8E-ACFF418535A6}" type="presParOf" srcId="{2594A93E-DD8E-49A1-A2A5-5CE77DCCDD20}" destId="{68AC0568-20AC-44F8-9C8E-7BCF9DA1ECCB}" srcOrd="0" destOrd="0" presId="urn:microsoft.com/office/officeart/2005/8/layout/process1"/>
    <dgm:cxn modelId="{F0EF5A9C-BE2C-4B5B-BCA9-803F3A404817}" type="presParOf" srcId="{4BFC9778-31BB-4960-A6D9-F289E9C33454}" destId="{CF210308-CE06-425C-8C1C-E409AF3D1B9F}" srcOrd="2" destOrd="0" presId="urn:microsoft.com/office/officeart/2005/8/layout/process1"/>
    <dgm:cxn modelId="{4473BAB2-0E5E-43A1-B242-B6DABC2B7974}" type="presParOf" srcId="{4BFC9778-31BB-4960-A6D9-F289E9C33454}" destId="{0211F6FA-68F2-463B-AB37-B678D359E8E6}" srcOrd="3" destOrd="0" presId="urn:microsoft.com/office/officeart/2005/8/layout/process1"/>
    <dgm:cxn modelId="{A5DAB736-CA8B-4C33-A41E-A11EAB979DB1}" type="presParOf" srcId="{0211F6FA-68F2-463B-AB37-B678D359E8E6}" destId="{22BAF2C8-A4F8-43ED-B996-F9741A65CADA}" srcOrd="0" destOrd="0" presId="urn:microsoft.com/office/officeart/2005/8/layout/process1"/>
    <dgm:cxn modelId="{E53171BC-40A0-44D0-A68E-65AB380A5991}" type="presParOf" srcId="{4BFC9778-31BB-4960-A6D9-F289E9C33454}" destId="{B7C4510A-8E94-42DD-9475-F9E3273E8C0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03D3E4E-842B-4493-9B66-0BE200892336}" type="doc">
      <dgm:prSet loTypeId="urn:microsoft.com/office/officeart/2005/8/layout/vList5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B3CD658-3AE7-4B47-A5EE-9F1949FD19D8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PRIMARIO</a:t>
          </a:r>
          <a:endParaRPr lang="es-ES" dirty="0">
            <a:latin typeface="Calibri" pitchFamily="34" charset="0"/>
          </a:endParaRPr>
        </a:p>
      </dgm:t>
    </dgm:pt>
    <dgm:pt modelId="{83A83BB0-887A-4205-B475-3757582B6BED}" type="parTrans" cxnId="{B0E03B3B-E661-4082-97C8-325A8BBED7F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794DEA0B-474A-4C20-B914-91DDCDF1540B}" type="sibTrans" cxnId="{B0E03B3B-E661-4082-97C8-325A8BBED7F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2A491ED-74F4-4CBD-B09D-30BDB2599F37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Se venden por 1ª vez los títulos (cuando las empresas se crean, se amplía capital o salen por primera vez a Bolsa)</a:t>
          </a:r>
          <a:endParaRPr lang="es-ES" sz="1800" dirty="0">
            <a:latin typeface="Calibri" pitchFamily="34" charset="0"/>
          </a:endParaRPr>
        </a:p>
      </dgm:t>
    </dgm:pt>
    <dgm:pt modelId="{6621DB54-B34D-4795-BEA1-A99A98EE6507}" type="parTrans" cxnId="{1389B79D-E015-4C8F-ABF7-36FDA1026DA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FB0BA41-75CA-4987-AECD-94E8B65EE236}" type="sibTrans" cxnId="{1389B79D-E015-4C8F-ABF7-36FDA1026DA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864F1C5D-8202-4970-A139-05A3B274FE46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SECUNDARIO</a:t>
          </a:r>
          <a:endParaRPr lang="es-ES" dirty="0">
            <a:latin typeface="Calibri" pitchFamily="34" charset="0"/>
          </a:endParaRPr>
        </a:p>
      </dgm:t>
    </dgm:pt>
    <dgm:pt modelId="{156DB961-6582-42F8-B0C6-E7F9A233DF97}" type="parTrans" cxnId="{DC8B5287-A078-47F9-96E2-C7A7E3CC5EA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D95FFE8C-E6B1-4DA6-89CF-8B1887AE44D9}" type="sibTrans" cxnId="{DC8B5287-A078-47F9-96E2-C7A7E3CC5EAE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6AD4D5E-3A83-4EA5-B9C7-D47595CC00DE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Se compra y vende los títulos ya existentes cuantas veces se quiera</a:t>
          </a:r>
          <a:endParaRPr lang="es-ES" sz="1800" dirty="0">
            <a:latin typeface="Calibri" pitchFamily="34" charset="0"/>
          </a:endParaRPr>
        </a:p>
      </dgm:t>
    </dgm:pt>
    <dgm:pt modelId="{87BB82FB-542E-4DFF-9246-2F11E0DC4293}" type="parTrans" cxnId="{5C4F14AD-AF88-4C47-BCFF-8C86AA13D7E9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00E4E880-817F-4C41-B3C6-7BBDA677CAB3}" type="sibTrans" cxnId="{5C4F14AD-AF88-4C47-BCFF-8C86AA13D7E9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4BB9D21-FB8F-4598-A015-A2D046F6A349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Precio: VALOR DE COTIZACIÓN (VC) según O y D</a:t>
          </a:r>
          <a:endParaRPr lang="es-ES" sz="1800" dirty="0">
            <a:latin typeface="Calibri" pitchFamily="34" charset="0"/>
          </a:endParaRPr>
        </a:p>
      </dgm:t>
    </dgm:pt>
    <dgm:pt modelId="{FFE25BED-8D80-48DF-9221-35063130BAC8}" type="parTrans" cxnId="{5FF5CFCB-841C-486E-B116-AFA900311A3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CD933EA-996C-4845-A0CA-2E7477CFD08B}" type="sibTrans" cxnId="{5FF5CFCB-841C-486E-B116-AFA900311A3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DE7EBA0-1F99-4A23-85F8-94F114AC9CE0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Precio: VALOR DE EMISIÓN (VE)</a:t>
          </a:r>
          <a:endParaRPr lang="es-ES" sz="1800" dirty="0">
            <a:latin typeface="Calibri" pitchFamily="34" charset="0"/>
          </a:endParaRPr>
        </a:p>
      </dgm:t>
    </dgm:pt>
    <dgm:pt modelId="{A7BE6BD2-E66A-4E5D-A5C3-7780A5A2F8CA}" type="parTrans" cxnId="{DADC0C25-692E-4998-8328-C645953DC535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151D2C8-77DC-49D4-9879-867E92B3C418}" type="sibTrans" cxnId="{DADC0C25-692E-4998-8328-C645953DC535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658193D-629E-45E4-AA64-E5DE3B8D618C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Principal: </a:t>
          </a:r>
          <a:r>
            <a:rPr lang="es-ES" sz="1800" b="1" dirty="0" smtClean="0">
              <a:latin typeface="Calibri" pitchFamily="34" charset="0"/>
            </a:rPr>
            <a:t>Bolsa</a:t>
          </a:r>
          <a:endParaRPr lang="es-ES" sz="1800" b="1" dirty="0">
            <a:latin typeface="Calibri" pitchFamily="34" charset="0"/>
          </a:endParaRPr>
        </a:p>
      </dgm:t>
    </dgm:pt>
    <dgm:pt modelId="{9F1C12D9-9940-41B1-BAC6-F7B5E5B606A9}" type="parTrans" cxnId="{00D4498B-9F92-4A41-A84E-1F30349F6AC3}">
      <dgm:prSet/>
      <dgm:spPr/>
      <dgm:t>
        <a:bodyPr/>
        <a:lstStyle/>
        <a:p>
          <a:endParaRPr lang="es-ES"/>
        </a:p>
      </dgm:t>
    </dgm:pt>
    <dgm:pt modelId="{0806DB65-6FB8-46FB-984C-2E5642370351}" type="sibTrans" cxnId="{00D4498B-9F92-4A41-A84E-1F30349F6AC3}">
      <dgm:prSet/>
      <dgm:spPr/>
      <dgm:t>
        <a:bodyPr/>
        <a:lstStyle/>
        <a:p>
          <a:endParaRPr lang="es-ES"/>
        </a:p>
      </dgm:t>
    </dgm:pt>
    <dgm:pt modelId="{52E83386-4859-4A12-BE50-DAC87DBD8788}">
      <dgm:prSet phldrT="[Texto]" custT="1"/>
      <dgm:spPr/>
      <dgm:t>
        <a:bodyPr/>
        <a:lstStyle/>
        <a:p>
          <a:r>
            <a:rPr lang="es-ES" sz="1800" b="0" dirty="0" smtClean="0">
              <a:latin typeface="Calibri" pitchFamily="34" charset="0"/>
            </a:rPr>
            <a:t>Dan liquidez al sistema</a:t>
          </a:r>
          <a:endParaRPr lang="es-ES" sz="1800" b="0" dirty="0">
            <a:latin typeface="Calibri" pitchFamily="34" charset="0"/>
          </a:endParaRPr>
        </a:p>
      </dgm:t>
    </dgm:pt>
    <dgm:pt modelId="{DA847969-7AA1-440D-B56E-70D19333B132}" type="parTrans" cxnId="{47D7EBCD-2EBC-4FD8-9DEB-4630E9A9A6DE}">
      <dgm:prSet/>
      <dgm:spPr/>
      <dgm:t>
        <a:bodyPr/>
        <a:lstStyle/>
        <a:p>
          <a:endParaRPr lang="es-ES"/>
        </a:p>
      </dgm:t>
    </dgm:pt>
    <dgm:pt modelId="{89A5716E-C694-4D7A-B8C7-FED941A4288B}" type="sibTrans" cxnId="{47D7EBCD-2EBC-4FD8-9DEB-4630E9A9A6DE}">
      <dgm:prSet/>
      <dgm:spPr/>
      <dgm:t>
        <a:bodyPr/>
        <a:lstStyle/>
        <a:p>
          <a:endParaRPr lang="es-ES"/>
        </a:p>
      </dgm:t>
    </dgm:pt>
    <dgm:pt modelId="{87E33C33-F939-41B0-96F5-412DE8F92615}" type="pres">
      <dgm:prSet presAssocID="{103D3E4E-842B-4493-9B66-0BE2008923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D78FBC0-6462-4A3E-8089-5F9E9CF2E998}" type="pres">
      <dgm:prSet presAssocID="{5B3CD658-3AE7-4B47-A5EE-9F1949FD19D8}" presName="linNode" presStyleCnt="0"/>
      <dgm:spPr/>
    </dgm:pt>
    <dgm:pt modelId="{FF764446-F8D2-48F6-877D-EF47B153BEC5}" type="pres">
      <dgm:prSet presAssocID="{5B3CD658-3AE7-4B47-A5EE-9F1949FD19D8}" presName="parentText" presStyleLbl="node1" presStyleIdx="0" presStyleCnt="2" custScaleX="5804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B2CFD5-C35B-4F8B-AB00-B80849DC8F4D}" type="pres">
      <dgm:prSet presAssocID="{5B3CD658-3AE7-4B47-A5EE-9F1949FD19D8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B7F80D-541F-449D-A073-2DDA16CB2837}" type="pres">
      <dgm:prSet presAssocID="{794DEA0B-474A-4C20-B914-91DDCDF1540B}" presName="sp" presStyleCnt="0"/>
      <dgm:spPr/>
    </dgm:pt>
    <dgm:pt modelId="{9920A2E4-A752-45BC-A895-B8064887812F}" type="pres">
      <dgm:prSet presAssocID="{864F1C5D-8202-4970-A139-05A3B274FE46}" presName="linNode" presStyleCnt="0"/>
      <dgm:spPr/>
    </dgm:pt>
    <dgm:pt modelId="{7ED4AEA4-BDBB-4D91-9D42-CD7170B354B2}" type="pres">
      <dgm:prSet presAssocID="{864F1C5D-8202-4970-A139-05A3B274FE46}" presName="parentText" presStyleLbl="node1" presStyleIdx="1" presStyleCnt="2" custScaleX="5804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CD112D-0963-4938-AD70-D0F007ADA5BD}" type="pres">
      <dgm:prSet presAssocID="{864F1C5D-8202-4970-A139-05A3B274FE46}" presName="descendantText" presStyleLbl="alignAccFollowNode1" presStyleIdx="1" presStyleCnt="2" custScaleY="10937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E6EE09A-3FC5-4DC5-93A1-A1B1B45896CE}" type="presOf" srcId="{6658193D-629E-45E4-AA64-E5DE3B8D618C}" destId="{B0CD112D-0963-4938-AD70-D0F007ADA5BD}" srcOrd="0" destOrd="2" presId="urn:microsoft.com/office/officeart/2005/8/layout/vList5"/>
    <dgm:cxn modelId="{5FF5CFCB-841C-486E-B116-AFA900311A34}" srcId="{864F1C5D-8202-4970-A139-05A3B274FE46}" destId="{44BB9D21-FB8F-4598-A015-A2D046F6A349}" srcOrd="1" destOrd="0" parTransId="{FFE25BED-8D80-48DF-9221-35063130BAC8}" sibTransId="{ECD933EA-996C-4845-A0CA-2E7477CFD08B}"/>
    <dgm:cxn modelId="{D446BEAB-FC66-41FF-8DC2-732F7142D67D}" type="presOf" srcId="{44BB9D21-FB8F-4598-A015-A2D046F6A349}" destId="{B0CD112D-0963-4938-AD70-D0F007ADA5BD}" srcOrd="0" destOrd="1" presId="urn:microsoft.com/office/officeart/2005/8/layout/vList5"/>
    <dgm:cxn modelId="{DADC0C25-692E-4998-8328-C645953DC535}" srcId="{5B3CD658-3AE7-4B47-A5EE-9F1949FD19D8}" destId="{CDE7EBA0-1F99-4A23-85F8-94F114AC9CE0}" srcOrd="1" destOrd="0" parTransId="{A7BE6BD2-E66A-4E5D-A5C3-7780A5A2F8CA}" sibTransId="{E151D2C8-77DC-49D4-9879-867E92B3C418}"/>
    <dgm:cxn modelId="{EBB5DA65-0E9B-4E83-8F5F-6E963F3740A2}" type="presOf" srcId="{12A491ED-74F4-4CBD-B09D-30BDB2599F37}" destId="{75B2CFD5-C35B-4F8B-AB00-B80849DC8F4D}" srcOrd="0" destOrd="0" presId="urn:microsoft.com/office/officeart/2005/8/layout/vList5"/>
    <dgm:cxn modelId="{14B9A1BA-1352-45CB-8F3F-9B45B354A880}" type="presOf" srcId="{103D3E4E-842B-4493-9B66-0BE200892336}" destId="{87E33C33-F939-41B0-96F5-412DE8F92615}" srcOrd="0" destOrd="0" presId="urn:microsoft.com/office/officeart/2005/8/layout/vList5"/>
    <dgm:cxn modelId="{5C4F14AD-AF88-4C47-BCFF-8C86AA13D7E9}" srcId="{864F1C5D-8202-4970-A139-05A3B274FE46}" destId="{16AD4D5E-3A83-4EA5-B9C7-D47595CC00DE}" srcOrd="0" destOrd="0" parTransId="{87BB82FB-542E-4DFF-9246-2F11E0DC4293}" sibTransId="{00E4E880-817F-4C41-B3C6-7BBDA677CAB3}"/>
    <dgm:cxn modelId="{DC8B5287-A078-47F9-96E2-C7A7E3CC5EAE}" srcId="{103D3E4E-842B-4493-9B66-0BE200892336}" destId="{864F1C5D-8202-4970-A139-05A3B274FE46}" srcOrd="1" destOrd="0" parTransId="{156DB961-6582-42F8-B0C6-E7F9A233DF97}" sibTransId="{D95FFE8C-E6B1-4DA6-89CF-8B1887AE44D9}"/>
    <dgm:cxn modelId="{1389B79D-E015-4C8F-ABF7-36FDA1026DAA}" srcId="{5B3CD658-3AE7-4B47-A5EE-9F1949FD19D8}" destId="{12A491ED-74F4-4CBD-B09D-30BDB2599F37}" srcOrd="0" destOrd="0" parTransId="{6621DB54-B34D-4795-BEA1-A99A98EE6507}" sibTransId="{EFB0BA41-75CA-4987-AECD-94E8B65EE236}"/>
    <dgm:cxn modelId="{06FED854-91DB-4F78-82F3-0F27D72534E1}" type="presOf" srcId="{5B3CD658-3AE7-4B47-A5EE-9F1949FD19D8}" destId="{FF764446-F8D2-48F6-877D-EF47B153BEC5}" srcOrd="0" destOrd="0" presId="urn:microsoft.com/office/officeart/2005/8/layout/vList5"/>
    <dgm:cxn modelId="{C1CC14E4-3738-4F78-932E-8C9996E7787E}" type="presOf" srcId="{16AD4D5E-3A83-4EA5-B9C7-D47595CC00DE}" destId="{B0CD112D-0963-4938-AD70-D0F007ADA5BD}" srcOrd="0" destOrd="0" presId="urn:microsoft.com/office/officeart/2005/8/layout/vList5"/>
    <dgm:cxn modelId="{5A4A662E-4A13-4CE1-AD34-69D425490F59}" type="presOf" srcId="{864F1C5D-8202-4970-A139-05A3B274FE46}" destId="{7ED4AEA4-BDBB-4D91-9D42-CD7170B354B2}" srcOrd="0" destOrd="0" presId="urn:microsoft.com/office/officeart/2005/8/layout/vList5"/>
    <dgm:cxn modelId="{00D4498B-9F92-4A41-A84E-1F30349F6AC3}" srcId="{864F1C5D-8202-4970-A139-05A3B274FE46}" destId="{6658193D-629E-45E4-AA64-E5DE3B8D618C}" srcOrd="2" destOrd="0" parTransId="{9F1C12D9-9940-41B1-BAC6-F7B5E5B606A9}" sibTransId="{0806DB65-6FB8-46FB-984C-2E5642370351}"/>
    <dgm:cxn modelId="{47D7EBCD-2EBC-4FD8-9DEB-4630E9A9A6DE}" srcId="{864F1C5D-8202-4970-A139-05A3B274FE46}" destId="{52E83386-4859-4A12-BE50-DAC87DBD8788}" srcOrd="3" destOrd="0" parTransId="{DA847969-7AA1-440D-B56E-70D19333B132}" sibTransId="{89A5716E-C694-4D7A-B8C7-FED941A4288B}"/>
    <dgm:cxn modelId="{B0E03B3B-E661-4082-97C8-325A8BBED7F0}" srcId="{103D3E4E-842B-4493-9B66-0BE200892336}" destId="{5B3CD658-3AE7-4B47-A5EE-9F1949FD19D8}" srcOrd="0" destOrd="0" parTransId="{83A83BB0-887A-4205-B475-3757582B6BED}" sibTransId="{794DEA0B-474A-4C20-B914-91DDCDF1540B}"/>
    <dgm:cxn modelId="{BCFDF416-CC15-4F5F-8CB7-2B9A32BE0277}" type="presOf" srcId="{CDE7EBA0-1F99-4A23-85F8-94F114AC9CE0}" destId="{75B2CFD5-C35B-4F8B-AB00-B80849DC8F4D}" srcOrd="0" destOrd="1" presId="urn:microsoft.com/office/officeart/2005/8/layout/vList5"/>
    <dgm:cxn modelId="{D05A4DCB-91A6-4837-9342-EC8DD7D49129}" type="presOf" srcId="{52E83386-4859-4A12-BE50-DAC87DBD8788}" destId="{B0CD112D-0963-4938-AD70-D0F007ADA5BD}" srcOrd="0" destOrd="3" presId="urn:microsoft.com/office/officeart/2005/8/layout/vList5"/>
    <dgm:cxn modelId="{C708D54D-D9EB-4776-BBA0-EC4513B6B347}" type="presParOf" srcId="{87E33C33-F939-41B0-96F5-412DE8F92615}" destId="{0D78FBC0-6462-4A3E-8089-5F9E9CF2E998}" srcOrd="0" destOrd="0" presId="urn:microsoft.com/office/officeart/2005/8/layout/vList5"/>
    <dgm:cxn modelId="{AE3EEFEF-7CEB-4032-A803-2F4292361F9C}" type="presParOf" srcId="{0D78FBC0-6462-4A3E-8089-5F9E9CF2E998}" destId="{FF764446-F8D2-48F6-877D-EF47B153BEC5}" srcOrd="0" destOrd="0" presId="urn:microsoft.com/office/officeart/2005/8/layout/vList5"/>
    <dgm:cxn modelId="{FE29F5B0-E3DA-46F0-90FA-357DC67F21C5}" type="presParOf" srcId="{0D78FBC0-6462-4A3E-8089-5F9E9CF2E998}" destId="{75B2CFD5-C35B-4F8B-AB00-B80849DC8F4D}" srcOrd="1" destOrd="0" presId="urn:microsoft.com/office/officeart/2005/8/layout/vList5"/>
    <dgm:cxn modelId="{6C327AB7-9799-4AC3-86A6-CF9C9D9EA551}" type="presParOf" srcId="{87E33C33-F939-41B0-96F5-412DE8F92615}" destId="{74B7F80D-541F-449D-A073-2DDA16CB2837}" srcOrd="1" destOrd="0" presId="urn:microsoft.com/office/officeart/2005/8/layout/vList5"/>
    <dgm:cxn modelId="{FBA2BA8D-DA00-4AC2-923E-A8B6EE44C7DE}" type="presParOf" srcId="{87E33C33-F939-41B0-96F5-412DE8F92615}" destId="{9920A2E4-A752-45BC-A895-B8064887812F}" srcOrd="2" destOrd="0" presId="urn:microsoft.com/office/officeart/2005/8/layout/vList5"/>
    <dgm:cxn modelId="{A64BFAFB-44E2-4DDA-9841-DFD311D20B04}" type="presParOf" srcId="{9920A2E4-A752-45BC-A895-B8064887812F}" destId="{7ED4AEA4-BDBB-4D91-9D42-CD7170B354B2}" srcOrd="0" destOrd="0" presId="urn:microsoft.com/office/officeart/2005/8/layout/vList5"/>
    <dgm:cxn modelId="{F4AD1466-DEAD-4DBF-9F1A-A191032FA42B}" type="presParOf" srcId="{9920A2E4-A752-45BC-A895-B8064887812F}" destId="{B0CD112D-0963-4938-AD70-D0F007ADA5B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B775010-F705-4184-BE3E-F7DE9CD99D66}" type="doc">
      <dgm:prSet loTypeId="urn:microsoft.com/office/officeart/2005/8/layout/list1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A4493CCF-FE7C-4EBF-B50C-1D76C53584FB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VALOR NOMINAL (VN)</a:t>
          </a:r>
          <a:endParaRPr lang="es-ES" sz="1800" dirty="0">
            <a:latin typeface="Calibri" pitchFamily="34" charset="0"/>
          </a:endParaRPr>
        </a:p>
      </dgm:t>
    </dgm:pt>
    <dgm:pt modelId="{7A0E14C8-D9BC-4EF2-AA90-A16A364C320C}" type="parTrans" cxnId="{312ED31C-3CD3-4A13-84BC-E677319DCF70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762E3AC1-4994-41AE-9298-DEC0ACBD277E}" type="sibTrans" cxnId="{312ED31C-3CD3-4A13-84BC-E677319DCF70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94BF9F07-9490-4327-810B-D50C089DC428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VALOR DE EMISIÓN (VE)</a:t>
          </a:r>
        </a:p>
      </dgm:t>
    </dgm:pt>
    <dgm:pt modelId="{B5512B20-B71A-498B-B929-FA21A4ECA1AB}" type="parTrans" cxnId="{1A29EDA4-D1AE-4E49-8F62-8F4DDE261E68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7D2A2AF8-FEF3-43A7-9CA0-CA29EC8D89DB}" type="sibTrans" cxnId="{1A29EDA4-D1AE-4E49-8F62-8F4DDE261E68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0904B4E1-D783-4670-A062-8B402C3AAFD8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Precio de venta de las acciones cuando se venden (emiten) por 1ª vez</a:t>
          </a:r>
          <a:endParaRPr lang="es-ES" sz="1800" dirty="0">
            <a:latin typeface="Calibri" pitchFamily="34" charset="0"/>
          </a:endParaRPr>
        </a:p>
      </dgm:t>
    </dgm:pt>
    <dgm:pt modelId="{73E064C6-74A4-478B-A9B2-C40B1770FC4A}" type="parTrans" cxnId="{4D56441C-D2E1-4616-8FB6-0A42D3653691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439BC05E-64B6-4474-9FC1-E573B6213B78}" type="sibTrans" cxnId="{4D56441C-D2E1-4616-8FB6-0A42D3653691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88D918ED-9C92-4690-966C-945C7497D5D2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Parte del capital de la empresa que refleja cada acción</a:t>
          </a:r>
          <a:endParaRPr lang="es-ES" sz="1800" dirty="0">
            <a:latin typeface="Calibri" pitchFamily="34" charset="0"/>
          </a:endParaRPr>
        </a:p>
      </dgm:t>
    </dgm:pt>
    <dgm:pt modelId="{DAA6921C-8057-4AA5-81E8-A4C3EE113DF9}" type="parTrans" cxnId="{D7BE5EB3-CAC7-4983-B405-A8EE848DFA6E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D22B901C-B1DF-4C98-90B3-D4DDEF63B6CE}" type="sibTrans" cxnId="{D7BE5EB3-CAC7-4983-B405-A8EE848DFA6E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E35BD698-18B7-4BF3-873D-289391F5222F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VN = Capital/ nº acciones</a:t>
          </a:r>
          <a:endParaRPr lang="es-ES" sz="1800" dirty="0">
            <a:latin typeface="Calibri" pitchFamily="34" charset="0"/>
          </a:endParaRPr>
        </a:p>
      </dgm:t>
    </dgm:pt>
    <dgm:pt modelId="{9E6DCA12-586F-4D84-ABF5-9CC1C71DE678}" type="parTrans" cxnId="{C0A56895-C945-48FC-9925-31AA343E9483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6D3765AC-B252-4298-BF80-ED5708BF8630}" type="sibTrans" cxnId="{C0A56895-C945-48FC-9925-31AA343E9483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702AF105-1CAB-419A-A082-35BF2C01C234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VALOR DE COTIZACIÓN (VC)</a:t>
          </a:r>
          <a:endParaRPr lang="es-ES" sz="1800" dirty="0">
            <a:latin typeface="Calibri" pitchFamily="34" charset="0"/>
          </a:endParaRPr>
        </a:p>
      </dgm:t>
    </dgm:pt>
    <dgm:pt modelId="{573A23DD-4A4C-4789-A013-7E5F58E89C57}" type="parTrans" cxnId="{4E9D6C06-2B0A-41DD-9F91-6E04C43420E0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F8E564A0-1D58-48AD-816A-26F48E6DE193}" type="sibTrans" cxnId="{4E9D6C06-2B0A-41DD-9F91-6E04C43420E0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565DF72D-7BD2-49EC-9DC1-6307125392A3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Valor por el que se compran y venden las acciones en el mercado secundario. Varía en función de la O y D</a:t>
          </a:r>
          <a:endParaRPr lang="es-ES" sz="1800" dirty="0">
            <a:latin typeface="Calibri" pitchFamily="34" charset="0"/>
          </a:endParaRPr>
        </a:p>
      </dgm:t>
    </dgm:pt>
    <dgm:pt modelId="{94D45C28-949C-4441-98B5-08F8AD4FEB09}" type="parTrans" cxnId="{EE1F5E38-6818-4237-A63A-7976BDCD0289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409D6300-5912-4C9F-A979-3A1905FB02EB}" type="sibTrans" cxnId="{EE1F5E38-6818-4237-A63A-7976BDCD0289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6F4CCC90-DCF2-4535-8D85-BC005DBAC7D5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Puede depender de:</a:t>
          </a:r>
          <a:endParaRPr lang="es-ES" sz="1800" dirty="0">
            <a:latin typeface="Calibri" pitchFamily="34" charset="0"/>
          </a:endParaRPr>
        </a:p>
      </dgm:t>
    </dgm:pt>
    <dgm:pt modelId="{D28B06CC-D387-4D73-A4EA-B74C26957725}" type="parTrans" cxnId="{C7C49940-9F89-4C39-81FF-4C8F0D590560}">
      <dgm:prSet/>
      <dgm:spPr/>
      <dgm:t>
        <a:bodyPr/>
        <a:lstStyle/>
        <a:p>
          <a:endParaRPr lang="es-ES"/>
        </a:p>
      </dgm:t>
    </dgm:pt>
    <dgm:pt modelId="{3CF812E1-2072-4693-88BF-EA4098D061E2}" type="sibTrans" cxnId="{C7C49940-9F89-4C39-81FF-4C8F0D590560}">
      <dgm:prSet/>
      <dgm:spPr/>
      <dgm:t>
        <a:bodyPr/>
        <a:lstStyle/>
        <a:p>
          <a:endParaRPr lang="es-ES"/>
        </a:p>
      </dgm:t>
    </dgm:pt>
    <dgm:pt modelId="{E7555FE1-863D-42FB-B0AA-1748EA340650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Expectativas sobre empresa (</a:t>
          </a:r>
          <a:r>
            <a:rPr lang="es-ES" sz="1600" dirty="0" err="1" smtClean="0">
              <a:latin typeface="Calibri" pitchFamily="34" charset="0"/>
            </a:rPr>
            <a:t>bº</a:t>
          </a:r>
          <a:r>
            <a:rPr lang="es-ES" sz="1600" dirty="0" smtClean="0">
              <a:latin typeface="Calibri" pitchFamily="34" charset="0"/>
            </a:rPr>
            <a:t>…)</a:t>
          </a:r>
          <a:endParaRPr lang="es-ES" sz="1600" dirty="0">
            <a:latin typeface="Calibri" pitchFamily="34" charset="0"/>
          </a:endParaRPr>
        </a:p>
      </dgm:t>
    </dgm:pt>
    <dgm:pt modelId="{8D61552A-43CF-4406-982A-EBB93FF57A8F}" type="parTrans" cxnId="{F595A444-C26D-4C50-B522-361568D304EC}">
      <dgm:prSet/>
      <dgm:spPr/>
      <dgm:t>
        <a:bodyPr/>
        <a:lstStyle/>
        <a:p>
          <a:endParaRPr lang="es-ES"/>
        </a:p>
      </dgm:t>
    </dgm:pt>
    <dgm:pt modelId="{D4E2E6C5-BC09-4D2F-B2FB-F1E8F47B70C2}" type="sibTrans" cxnId="{F595A444-C26D-4C50-B522-361568D304EC}">
      <dgm:prSet/>
      <dgm:spPr/>
      <dgm:t>
        <a:bodyPr/>
        <a:lstStyle/>
        <a:p>
          <a:endParaRPr lang="es-ES"/>
        </a:p>
      </dgm:t>
    </dgm:pt>
    <dgm:pt modelId="{A1492581-E649-4BEB-A529-40A2D4F0CB9C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Medidas del Gobierno</a:t>
          </a:r>
          <a:endParaRPr lang="es-ES" sz="1600" dirty="0">
            <a:latin typeface="Calibri" pitchFamily="34" charset="0"/>
          </a:endParaRPr>
        </a:p>
      </dgm:t>
    </dgm:pt>
    <dgm:pt modelId="{F3A5BF49-9C89-49EE-917C-CC6C59BFB02B}" type="parTrans" cxnId="{80EA5DE9-9443-40D9-8396-C1437A15E624}">
      <dgm:prSet/>
      <dgm:spPr/>
      <dgm:t>
        <a:bodyPr/>
        <a:lstStyle/>
        <a:p>
          <a:endParaRPr lang="es-ES"/>
        </a:p>
      </dgm:t>
    </dgm:pt>
    <dgm:pt modelId="{92AA3194-7714-472C-8447-6269F235C1BB}" type="sibTrans" cxnId="{80EA5DE9-9443-40D9-8396-C1437A15E624}">
      <dgm:prSet/>
      <dgm:spPr/>
      <dgm:t>
        <a:bodyPr/>
        <a:lstStyle/>
        <a:p>
          <a:endParaRPr lang="es-ES"/>
        </a:p>
      </dgm:t>
    </dgm:pt>
    <dgm:pt modelId="{33E291DD-13E3-4594-B68E-79D9CC3DC84B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Evolución economía nacional e internacional</a:t>
          </a:r>
          <a:endParaRPr lang="es-ES" sz="1600" dirty="0">
            <a:latin typeface="Calibri" pitchFamily="34" charset="0"/>
          </a:endParaRPr>
        </a:p>
      </dgm:t>
    </dgm:pt>
    <dgm:pt modelId="{AE13DCAE-D6E6-4ED1-8966-996C5789EA58}" type="parTrans" cxnId="{ED253A11-7162-49AD-8D9E-7353C2EEF6EC}">
      <dgm:prSet/>
      <dgm:spPr/>
      <dgm:t>
        <a:bodyPr/>
        <a:lstStyle/>
        <a:p>
          <a:endParaRPr lang="es-ES"/>
        </a:p>
      </dgm:t>
    </dgm:pt>
    <dgm:pt modelId="{27906D56-33DF-4600-8BBB-7189136578AA}" type="sibTrans" cxnId="{ED253A11-7162-49AD-8D9E-7353C2EEF6EC}">
      <dgm:prSet/>
      <dgm:spPr/>
      <dgm:t>
        <a:bodyPr/>
        <a:lstStyle/>
        <a:p>
          <a:endParaRPr lang="es-ES"/>
        </a:p>
      </dgm:t>
    </dgm:pt>
    <dgm:pt modelId="{11239D4F-7772-4645-BC9C-590CDD40F274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Conflictos internacionales</a:t>
          </a:r>
          <a:endParaRPr lang="es-ES" sz="1600" dirty="0">
            <a:latin typeface="Calibri" pitchFamily="34" charset="0"/>
          </a:endParaRPr>
        </a:p>
      </dgm:t>
    </dgm:pt>
    <dgm:pt modelId="{FB07F352-C982-458F-B5AB-C595F00A9ECB}" type="parTrans" cxnId="{31145E62-9725-477D-A89E-50929F4C4315}">
      <dgm:prSet/>
      <dgm:spPr/>
      <dgm:t>
        <a:bodyPr/>
        <a:lstStyle/>
        <a:p>
          <a:endParaRPr lang="es-ES"/>
        </a:p>
      </dgm:t>
    </dgm:pt>
    <dgm:pt modelId="{4E1C1504-6915-420B-A39C-AA902D6889D5}" type="sibTrans" cxnId="{31145E62-9725-477D-A89E-50929F4C4315}">
      <dgm:prSet/>
      <dgm:spPr/>
      <dgm:t>
        <a:bodyPr/>
        <a:lstStyle/>
        <a:p>
          <a:endParaRPr lang="es-ES"/>
        </a:p>
      </dgm:t>
    </dgm:pt>
    <dgm:pt modelId="{BC10ECBE-9734-457E-8B49-9DA337898829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Precio del petróleo</a:t>
          </a:r>
          <a:endParaRPr lang="es-ES" sz="1600" dirty="0">
            <a:latin typeface="Calibri" pitchFamily="34" charset="0"/>
          </a:endParaRPr>
        </a:p>
      </dgm:t>
    </dgm:pt>
    <dgm:pt modelId="{E1ED5DBB-DED7-4ED0-8882-F688A9B7961F}" type="parTrans" cxnId="{438F397F-4E96-4353-986C-35DB29D79B5F}">
      <dgm:prSet/>
      <dgm:spPr/>
      <dgm:t>
        <a:bodyPr/>
        <a:lstStyle/>
        <a:p>
          <a:endParaRPr lang="es-ES"/>
        </a:p>
      </dgm:t>
    </dgm:pt>
    <dgm:pt modelId="{C65A447B-C070-4EB4-8D3B-1148E0A5EFD0}" type="sibTrans" cxnId="{438F397F-4E96-4353-986C-35DB29D79B5F}">
      <dgm:prSet/>
      <dgm:spPr/>
      <dgm:t>
        <a:bodyPr/>
        <a:lstStyle/>
        <a:p>
          <a:endParaRPr lang="es-ES"/>
        </a:p>
      </dgm:t>
    </dgm:pt>
    <dgm:pt modelId="{BC083114-27A4-449C-81BD-A6FF9621B27E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Evolución de los tipos de interés: Si éstos bajan, aumenta la compra de acciones porque baja la rentabilidad de los depósitos</a:t>
          </a:r>
          <a:endParaRPr lang="es-ES" sz="1600" dirty="0">
            <a:latin typeface="Calibri" pitchFamily="34" charset="0"/>
          </a:endParaRPr>
        </a:p>
      </dgm:t>
    </dgm:pt>
    <dgm:pt modelId="{4A64C559-32F7-4957-ABC2-A1BF4849036B}" type="parTrans" cxnId="{0A57C6BE-0070-4812-826A-F980557E9A0B}">
      <dgm:prSet/>
      <dgm:spPr/>
      <dgm:t>
        <a:bodyPr/>
        <a:lstStyle/>
        <a:p>
          <a:endParaRPr lang="es-ES"/>
        </a:p>
      </dgm:t>
    </dgm:pt>
    <dgm:pt modelId="{723E29CC-34AD-4F11-A915-F13B6925BC84}" type="sibTrans" cxnId="{0A57C6BE-0070-4812-826A-F980557E9A0B}">
      <dgm:prSet/>
      <dgm:spPr/>
      <dgm:t>
        <a:bodyPr/>
        <a:lstStyle/>
        <a:p>
          <a:endParaRPr lang="es-ES"/>
        </a:p>
      </dgm:t>
    </dgm:pt>
    <dgm:pt modelId="{707E801C-5D61-47C8-B59E-1D082E34C5B4}" type="pres">
      <dgm:prSet presAssocID="{0B775010-F705-4184-BE3E-F7DE9CD99D6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02871F1-8C64-489E-BBE1-362D5BBF293D}" type="pres">
      <dgm:prSet presAssocID="{A4493CCF-FE7C-4EBF-B50C-1D76C53584FB}" presName="parentLin" presStyleCnt="0"/>
      <dgm:spPr/>
    </dgm:pt>
    <dgm:pt modelId="{494DEF94-DB3C-438A-B20D-22852B3B4F1D}" type="pres">
      <dgm:prSet presAssocID="{A4493CCF-FE7C-4EBF-B50C-1D76C53584FB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C719DD88-B562-472C-99DA-F15016C1B086}" type="pres">
      <dgm:prSet presAssocID="{A4493CCF-FE7C-4EBF-B50C-1D76C53584F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532A62-61B3-4165-B4AC-DF50F5FB260F}" type="pres">
      <dgm:prSet presAssocID="{A4493CCF-FE7C-4EBF-B50C-1D76C53584FB}" presName="negativeSpace" presStyleCnt="0"/>
      <dgm:spPr/>
    </dgm:pt>
    <dgm:pt modelId="{00B71DA8-74C6-43B3-A14C-97BD949441C0}" type="pres">
      <dgm:prSet presAssocID="{A4493CCF-FE7C-4EBF-B50C-1D76C53584FB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70F0E3-1877-45BA-8F22-FBAC56B8797F}" type="pres">
      <dgm:prSet presAssocID="{762E3AC1-4994-41AE-9298-DEC0ACBD277E}" presName="spaceBetweenRectangles" presStyleCnt="0"/>
      <dgm:spPr/>
    </dgm:pt>
    <dgm:pt modelId="{3EDF38A0-282E-4C81-A4C2-2480CDF6251A}" type="pres">
      <dgm:prSet presAssocID="{94BF9F07-9490-4327-810B-D50C089DC428}" presName="parentLin" presStyleCnt="0"/>
      <dgm:spPr/>
    </dgm:pt>
    <dgm:pt modelId="{57EDA434-A81E-48A6-BEB2-74BA5AD22841}" type="pres">
      <dgm:prSet presAssocID="{94BF9F07-9490-4327-810B-D50C089DC428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05B05DA7-B2EB-4CE8-9D6B-129E261FF59A}" type="pres">
      <dgm:prSet presAssocID="{94BF9F07-9490-4327-810B-D50C089DC42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A1E806-589B-4D32-BBF2-65CCB6FFB0C5}" type="pres">
      <dgm:prSet presAssocID="{94BF9F07-9490-4327-810B-D50C089DC428}" presName="negativeSpace" presStyleCnt="0"/>
      <dgm:spPr/>
    </dgm:pt>
    <dgm:pt modelId="{6D131752-F2DC-4FB2-9CE8-30FD69918331}" type="pres">
      <dgm:prSet presAssocID="{94BF9F07-9490-4327-810B-D50C089DC42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C5AC73-BFA3-4AC0-BFCE-D476D41B9E09}" type="pres">
      <dgm:prSet presAssocID="{7D2A2AF8-FEF3-43A7-9CA0-CA29EC8D89DB}" presName="spaceBetweenRectangles" presStyleCnt="0"/>
      <dgm:spPr/>
    </dgm:pt>
    <dgm:pt modelId="{5ECB57BB-5BC6-4CCB-8F68-32D9D406A099}" type="pres">
      <dgm:prSet presAssocID="{702AF105-1CAB-419A-A082-35BF2C01C234}" presName="parentLin" presStyleCnt="0"/>
      <dgm:spPr/>
    </dgm:pt>
    <dgm:pt modelId="{DC36233B-7B9C-4A57-9435-92B7A1AF5529}" type="pres">
      <dgm:prSet presAssocID="{702AF105-1CAB-419A-A082-35BF2C01C234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B0A1762B-019B-45B9-9AA1-2F2B37405CD7}" type="pres">
      <dgm:prSet presAssocID="{702AF105-1CAB-419A-A082-35BF2C01C23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DB4E81E-1E2C-408B-AE8A-A482FCE14BC7}" type="pres">
      <dgm:prSet presAssocID="{702AF105-1CAB-419A-A082-35BF2C01C234}" presName="negativeSpace" presStyleCnt="0"/>
      <dgm:spPr/>
    </dgm:pt>
    <dgm:pt modelId="{3FCF7F37-C8AE-43A7-89C0-169B9D84A80D}" type="pres">
      <dgm:prSet presAssocID="{702AF105-1CAB-419A-A082-35BF2C01C234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BB49792-33F9-4ED5-ADD7-47E07020C616}" type="presOf" srcId="{A4493CCF-FE7C-4EBF-B50C-1D76C53584FB}" destId="{494DEF94-DB3C-438A-B20D-22852B3B4F1D}" srcOrd="0" destOrd="0" presId="urn:microsoft.com/office/officeart/2005/8/layout/list1"/>
    <dgm:cxn modelId="{80EA5DE9-9443-40D9-8396-C1437A15E624}" srcId="{6F4CCC90-DCF2-4535-8D85-BC005DBAC7D5}" destId="{A1492581-E649-4BEB-A529-40A2D4F0CB9C}" srcOrd="1" destOrd="0" parTransId="{F3A5BF49-9C89-49EE-917C-CC6C59BFB02B}" sibTransId="{92AA3194-7714-472C-8447-6269F235C1BB}"/>
    <dgm:cxn modelId="{438F397F-4E96-4353-986C-35DB29D79B5F}" srcId="{6F4CCC90-DCF2-4535-8D85-BC005DBAC7D5}" destId="{BC10ECBE-9734-457E-8B49-9DA337898829}" srcOrd="4" destOrd="0" parTransId="{E1ED5DBB-DED7-4ED0-8882-F688A9B7961F}" sibTransId="{C65A447B-C070-4EB4-8D3B-1148E0A5EFD0}"/>
    <dgm:cxn modelId="{5847D2D6-54D0-4AF2-92A3-522FA4A7E2DC}" type="presOf" srcId="{702AF105-1CAB-419A-A082-35BF2C01C234}" destId="{B0A1762B-019B-45B9-9AA1-2F2B37405CD7}" srcOrd="1" destOrd="0" presId="urn:microsoft.com/office/officeart/2005/8/layout/list1"/>
    <dgm:cxn modelId="{4D56441C-D2E1-4616-8FB6-0A42D3653691}" srcId="{94BF9F07-9490-4327-810B-D50C089DC428}" destId="{0904B4E1-D783-4670-A062-8B402C3AAFD8}" srcOrd="0" destOrd="0" parTransId="{73E064C6-74A4-478B-A9B2-C40B1770FC4A}" sibTransId="{439BC05E-64B6-4474-9FC1-E573B6213B78}"/>
    <dgm:cxn modelId="{D7BE5EB3-CAC7-4983-B405-A8EE848DFA6E}" srcId="{A4493CCF-FE7C-4EBF-B50C-1D76C53584FB}" destId="{88D918ED-9C92-4690-966C-945C7497D5D2}" srcOrd="0" destOrd="0" parTransId="{DAA6921C-8057-4AA5-81E8-A4C3EE113DF9}" sibTransId="{D22B901C-B1DF-4C98-90B3-D4DDEF63B6CE}"/>
    <dgm:cxn modelId="{312ED31C-3CD3-4A13-84BC-E677319DCF70}" srcId="{0B775010-F705-4184-BE3E-F7DE9CD99D66}" destId="{A4493CCF-FE7C-4EBF-B50C-1D76C53584FB}" srcOrd="0" destOrd="0" parTransId="{7A0E14C8-D9BC-4EF2-AA90-A16A364C320C}" sibTransId="{762E3AC1-4994-41AE-9298-DEC0ACBD277E}"/>
    <dgm:cxn modelId="{31145E62-9725-477D-A89E-50929F4C4315}" srcId="{6F4CCC90-DCF2-4535-8D85-BC005DBAC7D5}" destId="{11239D4F-7772-4645-BC9C-590CDD40F274}" srcOrd="3" destOrd="0" parTransId="{FB07F352-C982-458F-B5AB-C595F00A9ECB}" sibTransId="{4E1C1504-6915-420B-A39C-AA902D6889D5}"/>
    <dgm:cxn modelId="{06A650C9-641C-47C7-B5CA-F09166FA7895}" type="presOf" srcId="{33E291DD-13E3-4594-B68E-79D9CC3DC84B}" destId="{3FCF7F37-C8AE-43A7-89C0-169B9D84A80D}" srcOrd="0" destOrd="4" presId="urn:microsoft.com/office/officeart/2005/8/layout/list1"/>
    <dgm:cxn modelId="{ACFD77D1-4396-4D4D-85D5-9F472EF956E8}" type="presOf" srcId="{6F4CCC90-DCF2-4535-8D85-BC005DBAC7D5}" destId="{3FCF7F37-C8AE-43A7-89C0-169B9D84A80D}" srcOrd="0" destOrd="1" presId="urn:microsoft.com/office/officeart/2005/8/layout/list1"/>
    <dgm:cxn modelId="{5E9131BB-8036-4057-9F8B-751E8BA75113}" type="presOf" srcId="{11239D4F-7772-4645-BC9C-590CDD40F274}" destId="{3FCF7F37-C8AE-43A7-89C0-169B9D84A80D}" srcOrd="0" destOrd="5" presId="urn:microsoft.com/office/officeart/2005/8/layout/list1"/>
    <dgm:cxn modelId="{8E295F03-7214-470A-A2F4-E02C2BED749A}" type="presOf" srcId="{702AF105-1CAB-419A-A082-35BF2C01C234}" destId="{DC36233B-7B9C-4A57-9435-92B7A1AF5529}" srcOrd="0" destOrd="0" presId="urn:microsoft.com/office/officeart/2005/8/layout/list1"/>
    <dgm:cxn modelId="{A14C2861-65D0-46EB-872C-78B62263E217}" type="presOf" srcId="{A1492581-E649-4BEB-A529-40A2D4F0CB9C}" destId="{3FCF7F37-C8AE-43A7-89C0-169B9D84A80D}" srcOrd="0" destOrd="3" presId="urn:microsoft.com/office/officeart/2005/8/layout/list1"/>
    <dgm:cxn modelId="{63896B40-5C4D-44ED-BFF6-5488316834BE}" type="presOf" srcId="{0B775010-F705-4184-BE3E-F7DE9CD99D66}" destId="{707E801C-5D61-47C8-B59E-1D082E34C5B4}" srcOrd="0" destOrd="0" presId="urn:microsoft.com/office/officeart/2005/8/layout/list1"/>
    <dgm:cxn modelId="{6425D3A7-2107-41A5-B3D5-34E38E3BFB93}" type="presOf" srcId="{BC10ECBE-9734-457E-8B49-9DA337898829}" destId="{3FCF7F37-C8AE-43A7-89C0-169B9D84A80D}" srcOrd="0" destOrd="6" presId="urn:microsoft.com/office/officeart/2005/8/layout/list1"/>
    <dgm:cxn modelId="{C7C49940-9F89-4C39-81FF-4C8F0D590560}" srcId="{702AF105-1CAB-419A-A082-35BF2C01C234}" destId="{6F4CCC90-DCF2-4535-8D85-BC005DBAC7D5}" srcOrd="1" destOrd="0" parTransId="{D28B06CC-D387-4D73-A4EA-B74C26957725}" sibTransId="{3CF812E1-2072-4693-88BF-EA4098D061E2}"/>
    <dgm:cxn modelId="{4A3BD684-1CC5-4DA4-971F-6D180FB64877}" type="presOf" srcId="{88D918ED-9C92-4690-966C-945C7497D5D2}" destId="{00B71DA8-74C6-43B3-A14C-97BD949441C0}" srcOrd="0" destOrd="0" presId="urn:microsoft.com/office/officeart/2005/8/layout/list1"/>
    <dgm:cxn modelId="{0A57C6BE-0070-4812-826A-F980557E9A0B}" srcId="{6F4CCC90-DCF2-4535-8D85-BC005DBAC7D5}" destId="{BC083114-27A4-449C-81BD-A6FF9621B27E}" srcOrd="5" destOrd="0" parTransId="{4A64C559-32F7-4957-ABC2-A1BF4849036B}" sibTransId="{723E29CC-34AD-4F11-A915-F13B6925BC84}"/>
    <dgm:cxn modelId="{EE1F5E38-6818-4237-A63A-7976BDCD0289}" srcId="{702AF105-1CAB-419A-A082-35BF2C01C234}" destId="{565DF72D-7BD2-49EC-9DC1-6307125392A3}" srcOrd="0" destOrd="0" parTransId="{94D45C28-949C-4441-98B5-08F8AD4FEB09}" sibTransId="{409D6300-5912-4C9F-A979-3A1905FB02EB}"/>
    <dgm:cxn modelId="{4BAC2878-98D2-4689-A1CC-46E41A0280C4}" type="presOf" srcId="{E7555FE1-863D-42FB-B0AA-1748EA340650}" destId="{3FCF7F37-C8AE-43A7-89C0-169B9D84A80D}" srcOrd="0" destOrd="2" presId="urn:microsoft.com/office/officeart/2005/8/layout/list1"/>
    <dgm:cxn modelId="{ED253A11-7162-49AD-8D9E-7353C2EEF6EC}" srcId="{6F4CCC90-DCF2-4535-8D85-BC005DBAC7D5}" destId="{33E291DD-13E3-4594-B68E-79D9CC3DC84B}" srcOrd="2" destOrd="0" parTransId="{AE13DCAE-D6E6-4ED1-8966-996C5789EA58}" sibTransId="{27906D56-33DF-4600-8BBB-7189136578AA}"/>
    <dgm:cxn modelId="{9CA73663-3359-476A-8034-A2C45251939F}" type="presOf" srcId="{565DF72D-7BD2-49EC-9DC1-6307125392A3}" destId="{3FCF7F37-C8AE-43A7-89C0-169B9D84A80D}" srcOrd="0" destOrd="0" presId="urn:microsoft.com/office/officeart/2005/8/layout/list1"/>
    <dgm:cxn modelId="{FAABD011-9FF7-4D5A-9F8F-BA728281967B}" type="presOf" srcId="{A4493CCF-FE7C-4EBF-B50C-1D76C53584FB}" destId="{C719DD88-B562-472C-99DA-F15016C1B086}" srcOrd="1" destOrd="0" presId="urn:microsoft.com/office/officeart/2005/8/layout/list1"/>
    <dgm:cxn modelId="{E3C27862-2425-4A35-AAFB-8C917D5F8F11}" type="presOf" srcId="{BC083114-27A4-449C-81BD-A6FF9621B27E}" destId="{3FCF7F37-C8AE-43A7-89C0-169B9D84A80D}" srcOrd="0" destOrd="7" presId="urn:microsoft.com/office/officeart/2005/8/layout/list1"/>
    <dgm:cxn modelId="{F595A444-C26D-4C50-B522-361568D304EC}" srcId="{6F4CCC90-DCF2-4535-8D85-BC005DBAC7D5}" destId="{E7555FE1-863D-42FB-B0AA-1748EA340650}" srcOrd="0" destOrd="0" parTransId="{8D61552A-43CF-4406-982A-EBB93FF57A8F}" sibTransId="{D4E2E6C5-BC09-4D2F-B2FB-F1E8F47B70C2}"/>
    <dgm:cxn modelId="{1A29EDA4-D1AE-4E49-8F62-8F4DDE261E68}" srcId="{0B775010-F705-4184-BE3E-F7DE9CD99D66}" destId="{94BF9F07-9490-4327-810B-D50C089DC428}" srcOrd="1" destOrd="0" parTransId="{B5512B20-B71A-498B-B929-FA21A4ECA1AB}" sibTransId="{7D2A2AF8-FEF3-43A7-9CA0-CA29EC8D89DB}"/>
    <dgm:cxn modelId="{0EF3E51F-202A-415B-8B18-EF9F827426DD}" type="presOf" srcId="{94BF9F07-9490-4327-810B-D50C089DC428}" destId="{05B05DA7-B2EB-4CE8-9D6B-129E261FF59A}" srcOrd="1" destOrd="0" presId="urn:microsoft.com/office/officeart/2005/8/layout/list1"/>
    <dgm:cxn modelId="{4E9D6C06-2B0A-41DD-9F91-6E04C43420E0}" srcId="{0B775010-F705-4184-BE3E-F7DE9CD99D66}" destId="{702AF105-1CAB-419A-A082-35BF2C01C234}" srcOrd="2" destOrd="0" parTransId="{573A23DD-4A4C-4789-A013-7E5F58E89C57}" sibTransId="{F8E564A0-1D58-48AD-816A-26F48E6DE193}"/>
    <dgm:cxn modelId="{E62E299D-3904-459D-B82A-85E7F8A11C15}" type="presOf" srcId="{0904B4E1-D783-4670-A062-8B402C3AAFD8}" destId="{6D131752-F2DC-4FB2-9CE8-30FD69918331}" srcOrd="0" destOrd="0" presId="urn:microsoft.com/office/officeart/2005/8/layout/list1"/>
    <dgm:cxn modelId="{C0A56895-C945-48FC-9925-31AA343E9483}" srcId="{A4493CCF-FE7C-4EBF-B50C-1D76C53584FB}" destId="{E35BD698-18B7-4BF3-873D-289391F5222F}" srcOrd="1" destOrd="0" parTransId="{9E6DCA12-586F-4D84-ABF5-9CC1C71DE678}" sibTransId="{6D3765AC-B252-4298-BF80-ED5708BF8630}"/>
    <dgm:cxn modelId="{D2BB7D80-02E5-4C9C-BE6C-72E25BE222A3}" type="presOf" srcId="{94BF9F07-9490-4327-810B-D50C089DC428}" destId="{57EDA434-A81E-48A6-BEB2-74BA5AD22841}" srcOrd="0" destOrd="0" presId="urn:microsoft.com/office/officeart/2005/8/layout/list1"/>
    <dgm:cxn modelId="{2C43BA6D-48F6-4CC8-BF49-0CCAB5690479}" type="presOf" srcId="{E35BD698-18B7-4BF3-873D-289391F5222F}" destId="{00B71DA8-74C6-43B3-A14C-97BD949441C0}" srcOrd="0" destOrd="1" presId="urn:microsoft.com/office/officeart/2005/8/layout/list1"/>
    <dgm:cxn modelId="{B5F4B94F-D3CA-4DE9-AD87-C6DFAEEE7ED7}" type="presParOf" srcId="{707E801C-5D61-47C8-B59E-1D082E34C5B4}" destId="{302871F1-8C64-489E-BBE1-362D5BBF293D}" srcOrd="0" destOrd="0" presId="urn:microsoft.com/office/officeart/2005/8/layout/list1"/>
    <dgm:cxn modelId="{F7D12737-7DD9-4C2E-BBF8-9009D2EF2B6C}" type="presParOf" srcId="{302871F1-8C64-489E-BBE1-362D5BBF293D}" destId="{494DEF94-DB3C-438A-B20D-22852B3B4F1D}" srcOrd="0" destOrd="0" presId="urn:microsoft.com/office/officeart/2005/8/layout/list1"/>
    <dgm:cxn modelId="{6CCC3B13-AAC2-41C7-BBA2-50B322459C13}" type="presParOf" srcId="{302871F1-8C64-489E-BBE1-362D5BBF293D}" destId="{C719DD88-B562-472C-99DA-F15016C1B086}" srcOrd="1" destOrd="0" presId="urn:microsoft.com/office/officeart/2005/8/layout/list1"/>
    <dgm:cxn modelId="{EC6D42F2-EECE-4A11-8DEA-CBA86FADA628}" type="presParOf" srcId="{707E801C-5D61-47C8-B59E-1D082E34C5B4}" destId="{9B532A62-61B3-4165-B4AC-DF50F5FB260F}" srcOrd="1" destOrd="0" presId="urn:microsoft.com/office/officeart/2005/8/layout/list1"/>
    <dgm:cxn modelId="{06B2EE4E-916D-4CCD-A28D-165E5639AA3E}" type="presParOf" srcId="{707E801C-5D61-47C8-B59E-1D082E34C5B4}" destId="{00B71DA8-74C6-43B3-A14C-97BD949441C0}" srcOrd="2" destOrd="0" presId="urn:microsoft.com/office/officeart/2005/8/layout/list1"/>
    <dgm:cxn modelId="{13D7629A-B0D8-4E42-9588-2B85723C79B6}" type="presParOf" srcId="{707E801C-5D61-47C8-B59E-1D082E34C5B4}" destId="{AD70F0E3-1877-45BA-8F22-FBAC56B8797F}" srcOrd="3" destOrd="0" presId="urn:microsoft.com/office/officeart/2005/8/layout/list1"/>
    <dgm:cxn modelId="{7E40E1DA-EF0D-4CE9-AC70-82230140E6BF}" type="presParOf" srcId="{707E801C-5D61-47C8-B59E-1D082E34C5B4}" destId="{3EDF38A0-282E-4C81-A4C2-2480CDF6251A}" srcOrd="4" destOrd="0" presId="urn:microsoft.com/office/officeart/2005/8/layout/list1"/>
    <dgm:cxn modelId="{5F2C155D-799E-4FFF-A3D5-691F24FE6202}" type="presParOf" srcId="{3EDF38A0-282E-4C81-A4C2-2480CDF6251A}" destId="{57EDA434-A81E-48A6-BEB2-74BA5AD22841}" srcOrd="0" destOrd="0" presId="urn:microsoft.com/office/officeart/2005/8/layout/list1"/>
    <dgm:cxn modelId="{37AF18C3-9604-4B9C-AD3C-1D48890A62C6}" type="presParOf" srcId="{3EDF38A0-282E-4C81-A4C2-2480CDF6251A}" destId="{05B05DA7-B2EB-4CE8-9D6B-129E261FF59A}" srcOrd="1" destOrd="0" presId="urn:microsoft.com/office/officeart/2005/8/layout/list1"/>
    <dgm:cxn modelId="{CDC35227-FE4D-4211-80D7-A64741664CEE}" type="presParOf" srcId="{707E801C-5D61-47C8-B59E-1D082E34C5B4}" destId="{C1A1E806-589B-4D32-BBF2-65CCB6FFB0C5}" srcOrd="5" destOrd="0" presId="urn:microsoft.com/office/officeart/2005/8/layout/list1"/>
    <dgm:cxn modelId="{F5EDDFD9-33B3-441F-BD41-89790853DF85}" type="presParOf" srcId="{707E801C-5D61-47C8-B59E-1D082E34C5B4}" destId="{6D131752-F2DC-4FB2-9CE8-30FD69918331}" srcOrd="6" destOrd="0" presId="urn:microsoft.com/office/officeart/2005/8/layout/list1"/>
    <dgm:cxn modelId="{8FB42872-8951-42E5-B5E3-1B290446B1E6}" type="presParOf" srcId="{707E801C-5D61-47C8-B59E-1D082E34C5B4}" destId="{31C5AC73-BFA3-4AC0-BFCE-D476D41B9E09}" srcOrd="7" destOrd="0" presId="urn:microsoft.com/office/officeart/2005/8/layout/list1"/>
    <dgm:cxn modelId="{E39BE73D-2B23-44B3-ABCD-1F3DEEF314B0}" type="presParOf" srcId="{707E801C-5D61-47C8-B59E-1D082E34C5B4}" destId="{5ECB57BB-5BC6-4CCB-8F68-32D9D406A099}" srcOrd="8" destOrd="0" presId="urn:microsoft.com/office/officeart/2005/8/layout/list1"/>
    <dgm:cxn modelId="{6FF35A0E-A4E4-4A9A-B64A-6FF22863C773}" type="presParOf" srcId="{5ECB57BB-5BC6-4CCB-8F68-32D9D406A099}" destId="{DC36233B-7B9C-4A57-9435-92B7A1AF5529}" srcOrd="0" destOrd="0" presId="urn:microsoft.com/office/officeart/2005/8/layout/list1"/>
    <dgm:cxn modelId="{3C7A5BA9-15A3-4B69-BBE5-CDE8953ABD23}" type="presParOf" srcId="{5ECB57BB-5BC6-4CCB-8F68-32D9D406A099}" destId="{B0A1762B-019B-45B9-9AA1-2F2B37405CD7}" srcOrd="1" destOrd="0" presId="urn:microsoft.com/office/officeart/2005/8/layout/list1"/>
    <dgm:cxn modelId="{771B9EC1-9312-4224-99CF-040AA0C387EC}" type="presParOf" srcId="{707E801C-5D61-47C8-B59E-1D082E34C5B4}" destId="{1DB4E81E-1E2C-408B-AE8A-A482FCE14BC7}" srcOrd="9" destOrd="0" presId="urn:microsoft.com/office/officeart/2005/8/layout/list1"/>
    <dgm:cxn modelId="{A575C22E-F51C-4AF8-BE02-ED7F96708E26}" type="presParOf" srcId="{707E801C-5D61-47C8-B59E-1D082E34C5B4}" destId="{3FCF7F37-C8AE-43A7-89C0-169B9D84A80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69FF02F-70DD-44C7-8907-B3A20067E990}" type="doc">
      <dgm:prSet loTypeId="urn:microsoft.com/office/officeart/2005/8/layout/hierarchy2" loCatId="hierarchy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809E2893-8CC9-495E-8F76-35A952154C14}">
      <dgm:prSet phldrT="[Texto]" custT="1"/>
      <dgm:spPr/>
      <dgm:t>
        <a:bodyPr/>
        <a:lstStyle/>
        <a:p>
          <a:r>
            <a:rPr lang="es-ES" sz="2400" b="1" dirty="0" smtClean="0">
              <a:latin typeface="Calibri" pitchFamily="34" charset="0"/>
            </a:rPr>
            <a:t>SEBC</a:t>
          </a:r>
          <a:endParaRPr lang="es-ES" sz="1600" b="1" dirty="0" smtClean="0">
            <a:latin typeface="Calibri" pitchFamily="34" charset="0"/>
          </a:endParaRPr>
        </a:p>
        <a:p>
          <a:r>
            <a:rPr lang="es-ES" sz="1400" b="1" dirty="0" smtClean="0">
              <a:latin typeface="Calibri" pitchFamily="34" charset="0"/>
            </a:rPr>
            <a:t>(Sistema Europeo de Bancos Centrales )</a:t>
          </a:r>
          <a:endParaRPr lang="es-ES" sz="1400" b="1" dirty="0">
            <a:latin typeface="Calibri" pitchFamily="34" charset="0"/>
          </a:endParaRPr>
        </a:p>
      </dgm:t>
    </dgm:pt>
    <dgm:pt modelId="{4EE155AA-BC29-47DA-8D6B-ADEC3D3247BA}" type="parTrans" cxnId="{D66CA6E3-640C-4E74-9621-DF7B06B75169}">
      <dgm:prSet/>
      <dgm:spPr/>
      <dgm:t>
        <a:bodyPr/>
        <a:lstStyle/>
        <a:p>
          <a:endParaRPr lang="es-ES" sz="2000" b="1">
            <a:latin typeface="Calibri" pitchFamily="34" charset="0"/>
          </a:endParaRPr>
        </a:p>
      </dgm:t>
    </dgm:pt>
    <dgm:pt modelId="{988291CF-0EDF-4F7B-B945-217AB5C52F39}" type="sibTrans" cxnId="{D66CA6E3-640C-4E74-9621-DF7B06B75169}">
      <dgm:prSet/>
      <dgm:spPr/>
      <dgm:t>
        <a:bodyPr/>
        <a:lstStyle/>
        <a:p>
          <a:endParaRPr lang="es-ES" sz="2000" b="1">
            <a:latin typeface="Calibri" pitchFamily="34" charset="0"/>
          </a:endParaRPr>
        </a:p>
      </dgm:t>
    </dgm:pt>
    <dgm:pt modelId="{3E7E0021-6E87-4AA4-9E2C-C7A369C7A26E}">
      <dgm:prSet phldrT="[Texto]" custT="1"/>
      <dgm:spPr/>
      <dgm:t>
        <a:bodyPr/>
        <a:lstStyle/>
        <a:p>
          <a:r>
            <a:rPr lang="es-ES" sz="2400" b="1" dirty="0" smtClean="0">
              <a:latin typeface="Calibri" pitchFamily="34" charset="0"/>
            </a:rPr>
            <a:t>EUROSISTEMA</a:t>
          </a:r>
          <a:endParaRPr lang="es-ES" sz="2400" b="1" dirty="0">
            <a:latin typeface="Calibri" pitchFamily="34" charset="0"/>
          </a:endParaRPr>
        </a:p>
      </dgm:t>
    </dgm:pt>
    <dgm:pt modelId="{E861D067-A0DD-44F3-B434-62BF3C198A62}" type="parTrans" cxnId="{7DE7D589-8530-4E35-A192-10A132710DC7}">
      <dgm:prSet custT="1"/>
      <dgm:spPr/>
      <dgm:t>
        <a:bodyPr/>
        <a:lstStyle/>
        <a:p>
          <a:endParaRPr lang="es-ES" sz="600" b="1">
            <a:latin typeface="Calibri" pitchFamily="34" charset="0"/>
          </a:endParaRPr>
        </a:p>
      </dgm:t>
    </dgm:pt>
    <dgm:pt modelId="{BBCF2B30-6B66-4910-9A49-9B9564BDF623}" type="sibTrans" cxnId="{7DE7D589-8530-4E35-A192-10A132710DC7}">
      <dgm:prSet/>
      <dgm:spPr/>
      <dgm:t>
        <a:bodyPr/>
        <a:lstStyle/>
        <a:p>
          <a:endParaRPr lang="es-ES" sz="2000" b="1">
            <a:latin typeface="Calibri" pitchFamily="34" charset="0"/>
          </a:endParaRPr>
        </a:p>
      </dgm:t>
    </dgm:pt>
    <dgm:pt modelId="{4988460E-2760-4B94-A532-7C35ADD6003F}">
      <dgm:prSet phldrT="[Texto]" custT="1"/>
      <dgm:spPr/>
      <dgm:t>
        <a:bodyPr/>
        <a:lstStyle/>
        <a:p>
          <a:r>
            <a:rPr lang="es-ES" sz="2000" b="1" dirty="0" smtClean="0">
              <a:latin typeface="Calibri" pitchFamily="34" charset="0"/>
            </a:rPr>
            <a:t>BCE</a:t>
          </a:r>
        </a:p>
        <a:p>
          <a:r>
            <a:rPr lang="es-ES" sz="1400" b="1" dirty="0" smtClean="0">
              <a:latin typeface="Calibri" pitchFamily="34" charset="0"/>
            </a:rPr>
            <a:t>(Banco Central Europeo)</a:t>
          </a:r>
          <a:endParaRPr lang="es-ES" sz="1400" b="1" dirty="0">
            <a:latin typeface="Calibri" pitchFamily="34" charset="0"/>
          </a:endParaRPr>
        </a:p>
      </dgm:t>
    </dgm:pt>
    <dgm:pt modelId="{4CE57B7E-DE20-4B5D-A7E6-5732945C42C9}" type="parTrans" cxnId="{080E7CE5-A3E3-4EB0-9321-BE6B801DBB6D}">
      <dgm:prSet custT="1"/>
      <dgm:spPr/>
      <dgm:t>
        <a:bodyPr/>
        <a:lstStyle/>
        <a:p>
          <a:endParaRPr lang="es-ES" sz="600" b="1">
            <a:latin typeface="Calibri" pitchFamily="34" charset="0"/>
          </a:endParaRPr>
        </a:p>
      </dgm:t>
    </dgm:pt>
    <dgm:pt modelId="{0425AC2A-6606-48F9-8EE8-DC011A373590}" type="sibTrans" cxnId="{080E7CE5-A3E3-4EB0-9321-BE6B801DBB6D}">
      <dgm:prSet/>
      <dgm:spPr/>
      <dgm:t>
        <a:bodyPr/>
        <a:lstStyle/>
        <a:p>
          <a:endParaRPr lang="es-ES" sz="2000" b="1">
            <a:latin typeface="Calibri" pitchFamily="34" charset="0"/>
          </a:endParaRPr>
        </a:p>
      </dgm:t>
    </dgm:pt>
    <dgm:pt modelId="{CC32B8F1-2673-4A81-A472-4BAB0773D35C}">
      <dgm:prSet phldrT="[Texto]" custT="1"/>
      <dgm:spPr/>
      <dgm:t>
        <a:bodyPr/>
        <a:lstStyle/>
        <a:p>
          <a:r>
            <a:rPr lang="es-ES" sz="1400" b="1" dirty="0" smtClean="0">
              <a:latin typeface="Calibri" pitchFamily="34" charset="0"/>
            </a:rPr>
            <a:t>Bancos Centrales Nacionales de países con €</a:t>
          </a:r>
          <a:endParaRPr lang="es-ES" sz="1400" b="1" dirty="0">
            <a:latin typeface="Calibri" pitchFamily="34" charset="0"/>
          </a:endParaRPr>
        </a:p>
      </dgm:t>
    </dgm:pt>
    <dgm:pt modelId="{BED8D23F-BDDE-4410-85A7-BA3EBA2D4BA8}" type="parTrans" cxnId="{23603D74-EED0-4022-A95A-AD6F5E12D0A3}">
      <dgm:prSet custT="1"/>
      <dgm:spPr/>
      <dgm:t>
        <a:bodyPr/>
        <a:lstStyle/>
        <a:p>
          <a:endParaRPr lang="es-ES" sz="600" b="1">
            <a:latin typeface="Calibri" pitchFamily="34" charset="0"/>
          </a:endParaRPr>
        </a:p>
      </dgm:t>
    </dgm:pt>
    <dgm:pt modelId="{05F3B77D-F36B-4013-9683-5BAD6C9AB01D}" type="sibTrans" cxnId="{23603D74-EED0-4022-A95A-AD6F5E12D0A3}">
      <dgm:prSet/>
      <dgm:spPr/>
      <dgm:t>
        <a:bodyPr/>
        <a:lstStyle/>
        <a:p>
          <a:endParaRPr lang="es-ES" sz="2000" b="1">
            <a:latin typeface="Calibri" pitchFamily="34" charset="0"/>
          </a:endParaRPr>
        </a:p>
      </dgm:t>
    </dgm:pt>
    <dgm:pt modelId="{1B499BB4-4848-4422-A121-CDC4F5F2F988}">
      <dgm:prSet phldrT="[Texto]" custT="1"/>
      <dgm:spPr/>
      <dgm:t>
        <a:bodyPr/>
        <a:lstStyle/>
        <a:p>
          <a:r>
            <a:rPr lang="es-ES" sz="1400" b="1" dirty="0" smtClean="0">
              <a:latin typeface="Calibri" pitchFamily="34" charset="0"/>
            </a:rPr>
            <a:t>Bancos Centrales Nacionales de países sin €</a:t>
          </a:r>
          <a:endParaRPr lang="es-ES" sz="1400" b="1" dirty="0">
            <a:latin typeface="Calibri" pitchFamily="34" charset="0"/>
          </a:endParaRPr>
        </a:p>
      </dgm:t>
    </dgm:pt>
    <dgm:pt modelId="{3ABD923E-662C-4BE8-8A74-B7E44ECBD73F}" type="parTrans" cxnId="{B5344D53-9256-4109-8747-35A8399B1D67}">
      <dgm:prSet custT="1"/>
      <dgm:spPr/>
      <dgm:t>
        <a:bodyPr/>
        <a:lstStyle/>
        <a:p>
          <a:endParaRPr lang="es-ES" sz="600" b="1">
            <a:latin typeface="Calibri" pitchFamily="34" charset="0"/>
          </a:endParaRPr>
        </a:p>
      </dgm:t>
    </dgm:pt>
    <dgm:pt modelId="{252F0E94-7511-4A8D-951E-2EA48F8B0937}" type="sibTrans" cxnId="{B5344D53-9256-4109-8747-35A8399B1D67}">
      <dgm:prSet/>
      <dgm:spPr/>
      <dgm:t>
        <a:bodyPr/>
        <a:lstStyle/>
        <a:p>
          <a:endParaRPr lang="es-ES" sz="2000" b="1">
            <a:latin typeface="Calibri" pitchFamily="34" charset="0"/>
          </a:endParaRPr>
        </a:p>
      </dgm:t>
    </dgm:pt>
    <dgm:pt modelId="{AE28D3D8-5120-48C7-8C39-BFD30DAC1DBF}" type="pres">
      <dgm:prSet presAssocID="{769FF02F-70DD-44C7-8907-B3A20067E99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CAD0D09-07A0-44B8-81D0-5502D7795C17}" type="pres">
      <dgm:prSet presAssocID="{809E2893-8CC9-495E-8F76-35A952154C14}" presName="root1" presStyleCnt="0"/>
      <dgm:spPr/>
    </dgm:pt>
    <dgm:pt modelId="{2D741443-6319-4F85-A9A0-83519D080502}" type="pres">
      <dgm:prSet presAssocID="{809E2893-8CC9-495E-8F76-35A952154C14}" presName="LevelOneTextNode" presStyleLbl="node0" presStyleIdx="0" presStyleCnt="1" custScaleX="113280" custScaleY="1344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58A5879-D9BB-41AA-90EF-CCD7C84D2D10}" type="pres">
      <dgm:prSet presAssocID="{809E2893-8CC9-495E-8F76-35A952154C14}" presName="level2hierChild" presStyleCnt="0"/>
      <dgm:spPr/>
    </dgm:pt>
    <dgm:pt modelId="{D15F238B-8B42-49EF-9C29-9EC5544AE3EE}" type="pres">
      <dgm:prSet presAssocID="{E861D067-A0DD-44F3-B434-62BF3C198A62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1F4AB710-7DFE-4A36-AA99-9C4BE4B7C4B7}" type="pres">
      <dgm:prSet presAssocID="{E861D067-A0DD-44F3-B434-62BF3C198A62}" presName="connTx" presStyleLbl="parChTrans1D2" presStyleIdx="0" presStyleCnt="2"/>
      <dgm:spPr/>
      <dgm:t>
        <a:bodyPr/>
        <a:lstStyle/>
        <a:p>
          <a:endParaRPr lang="es-ES"/>
        </a:p>
      </dgm:t>
    </dgm:pt>
    <dgm:pt modelId="{F4515EC0-2738-44C7-B0CA-586DB01CA078}" type="pres">
      <dgm:prSet presAssocID="{3E7E0021-6E87-4AA4-9E2C-C7A369C7A26E}" presName="root2" presStyleCnt="0"/>
      <dgm:spPr/>
    </dgm:pt>
    <dgm:pt modelId="{E073CCF9-A4AF-4197-AFA9-866C5D1B4E86}" type="pres">
      <dgm:prSet presAssocID="{3E7E0021-6E87-4AA4-9E2C-C7A369C7A26E}" presName="LevelTwoTextNode" presStyleLbl="node2" presStyleIdx="0" presStyleCnt="2" custScaleX="133773" custScaleY="1564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A26ABC9-916D-4F49-9537-649F0EE194CD}" type="pres">
      <dgm:prSet presAssocID="{3E7E0021-6E87-4AA4-9E2C-C7A369C7A26E}" presName="level3hierChild" presStyleCnt="0"/>
      <dgm:spPr/>
    </dgm:pt>
    <dgm:pt modelId="{855D385C-C189-4878-BF09-4331FCC91FFA}" type="pres">
      <dgm:prSet presAssocID="{4CE57B7E-DE20-4B5D-A7E6-5732945C42C9}" presName="conn2-1" presStyleLbl="parChTrans1D3" presStyleIdx="0" presStyleCnt="2"/>
      <dgm:spPr/>
      <dgm:t>
        <a:bodyPr/>
        <a:lstStyle/>
        <a:p>
          <a:endParaRPr lang="es-ES"/>
        </a:p>
      </dgm:t>
    </dgm:pt>
    <dgm:pt modelId="{76D52A9D-B017-484F-9CD8-4E4F5B84D793}" type="pres">
      <dgm:prSet presAssocID="{4CE57B7E-DE20-4B5D-A7E6-5732945C42C9}" presName="connTx" presStyleLbl="parChTrans1D3" presStyleIdx="0" presStyleCnt="2"/>
      <dgm:spPr/>
      <dgm:t>
        <a:bodyPr/>
        <a:lstStyle/>
        <a:p>
          <a:endParaRPr lang="es-ES"/>
        </a:p>
      </dgm:t>
    </dgm:pt>
    <dgm:pt modelId="{2B088778-2506-4561-90F5-79CCBC4B6A7B}" type="pres">
      <dgm:prSet presAssocID="{4988460E-2760-4B94-A532-7C35ADD6003F}" presName="root2" presStyleCnt="0"/>
      <dgm:spPr/>
    </dgm:pt>
    <dgm:pt modelId="{1E5BC53A-B41E-4937-8F7B-DD6E42D65571}" type="pres">
      <dgm:prSet presAssocID="{4988460E-2760-4B94-A532-7C35ADD6003F}" presName="LevelTwoTextNode" presStyleLbl="node3" presStyleIdx="0" presStyleCnt="2" custScaleX="115181" custScaleY="1433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B67F06-1D2F-40C2-954B-16BD06E4C032}" type="pres">
      <dgm:prSet presAssocID="{4988460E-2760-4B94-A532-7C35ADD6003F}" presName="level3hierChild" presStyleCnt="0"/>
      <dgm:spPr/>
    </dgm:pt>
    <dgm:pt modelId="{7580B889-6F6E-4C7D-9254-59798B7FEBB2}" type="pres">
      <dgm:prSet presAssocID="{BED8D23F-BDDE-4410-85A7-BA3EBA2D4BA8}" presName="conn2-1" presStyleLbl="parChTrans1D3" presStyleIdx="1" presStyleCnt="2"/>
      <dgm:spPr/>
      <dgm:t>
        <a:bodyPr/>
        <a:lstStyle/>
        <a:p>
          <a:endParaRPr lang="es-ES"/>
        </a:p>
      </dgm:t>
    </dgm:pt>
    <dgm:pt modelId="{A65D6C6D-93C6-4B2C-B7F0-6CBB2366E218}" type="pres">
      <dgm:prSet presAssocID="{BED8D23F-BDDE-4410-85A7-BA3EBA2D4BA8}" presName="connTx" presStyleLbl="parChTrans1D3" presStyleIdx="1" presStyleCnt="2"/>
      <dgm:spPr/>
      <dgm:t>
        <a:bodyPr/>
        <a:lstStyle/>
        <a:p>
          <a:endParaRPr lang="es-ES"/>
        </a:p>
      </dgm:t>
    </dgm:pt>
    <dgm:pt modelId="{ED9E3383-225A-4966-B490-0FA708C8C216}" type="pres">
      <dgm:prSet presAssocID="{CC32B8F1-2673-4A81-A472-4BAB0773D35C}" presName="root2" presStyleCnt="0"/>
      <dgm:spPr/>
    </dgm:pt>
    <dgm:pt modelId="{33724C21-2A62-43F1-B5F7-095568F3E96A}" type="pres">
      <dgm:prSet presAssocID="{CC32B8F1-2673-4A81-A472-4BAB0773D35C}" presName="LevelTwoTextNode" presStyleLbl="node3" presStyleIdx="1" presStyleCnt="2" custScaleX="114810" custScaleY="1419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A271F01-A224-4BB9-9803-B766301B7111}" type="pres">
      <dgm:prSet presAssocID="{CC32B8F1-2673-4A81-A472-4BAB0773D35C}" presName="level3hierChild" presStyleCnt="0"/>
      <dgm:spPr/>
    </dgm:pt>
    <dgm:pt modelId="{54635513-D768-45F9-ADA4-A0ECEB03C3EA}" type="pres">
      <dgm:prSet presAssocID="{3ABD923E-662C-4BE8-8A74-B7E44ECBD73F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F0464EA6-6C23-4ECB-AE24-429250D4C179}" type="pres">
      <dgm:prSet presAssocID="{3ABD923E-662C-4BE8-8A74-B7E44ECBD73F}" presName="connTx" presStyleLbl="parChTrans1D2" presStyleIdx="1" presStyleCnt="2"/>
      <dgm:spPr/>
      <dgm:t>
        <a:bodyPr/>
        <a:lstStyle/>
        <a:p>
          <a:endParaRPr lang="es-ES"/>
        </a:p>
      </dgm:t>
    </dgm:pt>
    <dgm:pt modelId="{7E7178E7-5C42-4658-B642-390A60BCE34C}" type="pres">
      <dgm:prSet presAssocID="{1B499BB4-4848-4422-A121-CDC4F5F2F988}" presName="root2" presStyleCnt="0"/>
      <dgm:spPr/>
    </dgm:pt>
    <dgm:pt modelId="{491E4942-8664-43FC-ADEE-F10A78C6EC29}" type="pres">
      <dgm:prSet presAssocID="{1B499BB4-4848-4422-A121-CDC4F5F2F988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D86812F-958F-42D4-B31B-D9DE313D1A23}" type="pres">
      <dgm:prSet presAssocID="{1B499BB4-4848-4422-A121-CDC4F5F2F988}" presName="level3hierChild" presStyleCnt="0"/>
      <dgm:spPr/>
    </dgm:pt>
  </dgm:ptLst>
  <dgm:cxnLst>
    <dgm:cxn modelId="{EDD28B03-3089-4B3C-AD58-50DDC071CD66}" type="presOf" srcId="{3ABD923E-662C-4BE8-8A74-B7E44ECBD73F}" destId="{F0464EA6-6C23-4ECB-AE24-429250D4C179}" srcOrd="1" destOrd="0" presId="urn:microsoft.com/office/officeart/2005/8/layout/hierarchy2"/>
    <dgm:cxn modelId="{356BDEEA-3F57-40A5-B60C-A1C9841FA34B}" type="presOf" srcId="{1B499BB4-4848-4422-A121-CDC4F5F2F988}" destId="{491E4942-8664-43FC-ADEE-F10A78C6EC29}" srcOrd="0" destOrd="0" presId="urn:microsoft.com/office/officeart/2005/8/layout/hierarchy2"/>
    <dgm:cxn modelId="{C5C52996-675C-48BD-B962-8C340F783F75}" type="presOf" srcId="{CC32B8F1-2673-4A81-A472-4BAB0773D35C}" destId="{33724C21-2A62-43F1-B5F7-095568F3E96A}" srcOrd="0" destOrd="0" presId="urn:microsoft.com/office/officeart/2005/8/layout/hierarchy2"/>
    <dgm:cxn modelId="{41862ED8-A55B-4D82-8196-050CAE5CA14C}" type="presOf" srcId="{E861D067-A0DD-44F3-B434-62BF3C198A62}" destId="{D15F238B-8B42-49EF-9C29-9EC5544AE3EE}" srcOrd="0" destOrd="0" presId="urn:microsoft.com/office/officeart/2005/8/layout/hierarchy2"/>
    <dgm:cxn modelId="{BE466D89-27DE-496A-A7C7-CCFA94548544}" type="presOf" srcId="{809E2893-8CC9-495E-8F76-35A952154C14}" destId="{2D741443-6319-4F85-A9A0-83519D080502}" srcOrd="0" destOrd="0" presId="urn:microsoft.com/office/officeart/2005/8/layout/hierarchy2"/>
    <dgm:cxn modelId="{23603D74-EED0-4022-A95A-AD6F5E12D0A3}" srcId="{3E7E0021-6E87-4AA4-9E2C-C7A369C7A26E}" destId="{CC32B8F1-2673-4A81-A472-4BAB0773D35C}" srcOrd="1" destOrd="0" parTransId="{BED8D23F-BDDE-4410-85A7-BA3EBA2D4BA8}" sibTransId="{05F3B77D-F36B-4013-9683-5BAD6C9AB01D}"/>
    <dgm:cxn modelId="{1022927D-6ECF-49D1-B557-2FE7B51A636B}" type="presOf" srcId="{3ABD923E-662C-4BE8-8A74-B7E44ECBD73F}" destId="{54635513-D768-45F9-ADA4-A0ECEB03C3EA}" srcOrd="0" destOrd="0" presId="urn:microsoft.com/office/officeart/2005/8/layout/hierarchy2"/>
    <dgm:cxn modelId="{080E7CE5-A3E3-4EB0-9321-BE6B801DBB6D}" srcId="{3E7E0021-6E87-4AA4-9E2C-C7A369C7A26E}" destId="{4988460E-2760-4B94-A532-7C35ADD6003F}" srcOrd="0" destOrd="0" parTransId="{4CE57B7E-DE20-4B5D-A7E6-5732945C42C9}" sibTransId="{0425AC2A-6606-48F9-8EE8-DC011A373590}"/>
    <dgm:cxn modelId="{79142019-7DA7-4FFC-BBD2-84729730A17B}" type="presOf" srcId="{4CE57B7E-DE20-4B5D-A7E6-5732945C42C9}" destId="{855D385C-C189-4878-BF09-4331FCC91FFA}" srcOrd="0" destOrd="0" presId="urn:microsoft.com/office/officeart/2005/8/layout/hierarchy2"/>
    <dgm:cxn modelId="{1E214489-13E2-4B8B-A82D-7EDA9AB11CF3}" type="presOf" srcId="{769FF02F-70DD-44C7-8907-B3A20067E990}" destId="{AE28D3D8-5120-48C7-8C39-BFD30DAC1DBF}" srcOrd="0" destOrd="0" presId="urn:microsoft.com/office/officeart/2005/8/layout/hierarchy2"/>
    <dgm:cxn modelId="{7DE7D589-8530-4E35-A192-10A132710DC7}" srcId="{809E2893-8CC9-495E-8F76-35A952154C14}" destId="{3E7E0021-6E87-4AA4-9E2C-C7A369C7A26E}" srcOrd="0" destOrd="0" parTransId="{E861D067-A0DD-44F3-B434-62BF3C198A62}" sibTransId="{BBCF2B30-6B66-4910-9A49-9B9564BDF623}"/>
    <dgm:cxn modelId="{B5344D53-9256-4109-8747-35A8399B1D67}" srcId="{809E2893-8CC9-495E-8F76-35A952154C14}" destId="{1B499BB4-4848-4422-A121-CDC4F5F2F988}" srcOrd="1" destOrd="0" parTransId="{3ABD923E-662C-4BE8-8A74-B7E44ECBD73F}" sibTransId="{252F0E94-7511-4A8D-951E-2EA48F8B0937}"/>
    <dgm:cxn modelId="{42C70FAD-0CAE-4A30-BB46-D4F74FD52543}" type="presOf" srcId="{3E7E0021-6E87-4AA4-9E2C-C7A369C7A26E}" destId="{E073CCF9-A4AF-4197-AFA9-866C5D1B4E86}" srcOrd="0" destOrd="0" presId="urn:microsoft.com/office/officeart/2005/8/layout/hierarchy2"/>
    <dgm:cxn modelId="{7CD82996-69D5-48A1-AB5A-89DD06C59991}" type="presOf" srcId="{E861D067-A0DD-44F3-B434-62BF3C198A62}" destId="{1F4AB710-7DFE-4A36-AA99-9C4BE4B7C4B7}" srcOrd="1" destOrd="0" presId="urn:microsoft.com/office/officeart/2005/8/layout/hierarchy2"/>
    <dgm:cxn modelId="{576FB62A-D6C1-411E-91B9-BBBF49806273}" type="presOf" srcId="{BED8D23F-BDDE-4410-85A7-BA3EBA2D4BA8}" destId="{7580B889-6F6E-4C7D-9254-59798B7FEBB2}" srcOrd="0" destOrd="0" presId="urn:microsoft.com/office/officeart/2005/8/layout/hierarchy2"/>
    <dgm:cxn modelId="{2F9F707A-B266-4350-96DC-95B4953DB583}" type="presOf" srcId="{4CE57B7E-DE20-4B5D-A7E6-5732945C42C9}" destId="{76D52A9D-B017-484F-9CD8-4E4F5B84D793}" srcOrd="1" destOrd="0" presId="urn:microsoft.com/office/officeart/2005/8/layout/hierarchy2"/>
    <dgm:cxn modelId="{AEA74375-5500-4DBE-B460-4A17336EB3E5}" type="presOf" srcId="{4988460E-2760-4B94-A532-7C35ADD6003F}" destId="{1E5BC53A-B41E-4937-8F7B-DD6E42D65571}" srcOrd="0" destOrd="0" presId="urn:microsoft.com/office/officeart/2005/8/layout/hierarchy2"/>
    <dgm:cxn modelId="{D66CA6E3-640C-4E74-9621-DF7B06B75169}" srcId="{769FF02F-70DD-44C7-8907-B3A20067E990}" destId="{809E2893-8CC9-495E-8F76-35A952154C14}" srcOrd="0" destOrd="0" parTransId="{4EE155AA-BC29-47DA-8D6B-ADEC3D3247BA}" sibTransId="{988291CF-0EDF-4F7B-B945-217AB5C52F39}"/>
    <dgm:cxn modelId="{29541B53-AB1A-4FB2-8450-76888777DD10}" type="presOf" srcId="{BED8D23F-BDDE-4410-85A7-BA3EBA2D4BA8}" destId="{A65D6C6D-93C6-4B2C-B7F0-6CBB2366E218}" srcOrd="1" destOrd="0" presId="urn:microsoft.com/office/officeart/2005/8/layout/hierarchy2"/>
    <dgm:cxn modelId="{F632F7A2-7CBD-4487-949A-BCE86BF52D84}" type="presParOf" srcId="{AE28D3D8-5120-48C7-8C39-BFD30DAC1DBF}" destId="{DCAD0D09-07A0-44B8-81D0-5502D7795C17}" srcOrd="0" destOrd="0" presId="urn:microsoft.com/office/officeart/2005/8/layout/hierarchy2"/>
    <dgm:cxn modelId="{61E61EF6-AA1D-44A3-90E5-8E5D9EA8DBFA}" type="presParOf" srcId="{DCAD0D09-07A0-44B8-81D0-5502D7795C17}" destId="{2D741443-6319-4F85-A9A0-83519D080502}" srcOrd="0" destOrd="0" presId="urn:microsoft.com/office/officeart/2005/8/layout/hierarchy2"/>
    <dgm:cxn modelId="{FC21D836-4DDC-4FEF-AA9F-ABDA8F9E37DB}" type="presParOf" srcId="{DCAD0D09-07A0-44B8-81D0-5502D7795C17}" destId="{758A5879-D9BB-41AA-90EF-CCD7C84D2D10}" srcOrd="1" destOrd="0" presId="urn:microsoft.com/office/officeart/2005/8/layout/hierarchy2"/>
    <dgm:cxn modelId="{995A8AD6-F9A5-4E2B-846B-CEAEDC854675}" type="presParOf" srcId="{758A5879-D9BB-41AA-90EF-CCD7C84D2D10}" destId="{D15F238B-8B42-49EF-9C29-9EC5544AE3EE}" srcOrd="0" destOrd="0" presId="urn:microsoft.com/office/officeart/2005/8/layout/hierarchy2"/>
    <dgm:cxn modelId="{9A271542-D140-46BF-B843-0DDE2D9505BD}" type="presParOf" srcId="{D15F238B-8B42-49EF-9C29-9EC5544AE3EE}" destId="{1F4AB710-7DFE-4A36-AA99-9C4BE4B7C4B7}" srcOrd="0" destOrd="0" presId="urn:microsoft.com/office/officeart/2005/8/layout/hierarchy2"/>
    <dgm:cxn modelId="{06D15FF5-5B61-4C42-88C5-226EAA2E6966}" type="presParOf" srcId="{758A5879-D9BB-41AA-90EF-CCD7C84D2D10}" destId="{F4515EC0-2738-44C7-B0CA-586DB01CA078}" srcOrd="1" destOrd="0" presId="urn:microsoft.com/office/officeart/2005/8/layout/hierarchy2"/>
    <dgm:cxn modelId="{510BAFD6-8538-4DC8-ABBA-DD194A5D368F}" type="presParOf" srcId="{F4515EC0-2738-44C7-B0CA-586DB01CA078}" destId="{E073CCF9-A4AF-4197-AFA9-866C5D1B4E86}" srcOrd="0" destOrd="0" presId="urn:microsoft.com/office/officeart/2005/8/layout/hierarchy2"/>
    <dgm:cxn modelId="{84151F79-D483-4634-9137-BEF1A19E590A}" type="presParOf" srcId="{F4515EC0-2738-44C7-B0CA-586DB01CA078}" destId="{5A26ABC9-916D-4F49-9537-649F0EE194CD}" srcOrd="1" destOrd="0" presId="urn:microsoft.com/office/officeart/2005/8/layout/hierarchy2"/>
    <dgm:cxn modelId="{E9300273-3FD7-4658-B88A-BB01B35D396B}" type="presParOf" srcId="{5A26ABC9-916D-4F49-9537-649F0EE194CD}" destId="{855D385C-C189-4878-BF09-4331FCC91FFA}" srcOrd="0" destOrd="0" presId="urn:microsoft.com/office/officeart/2005/8/layout/hierarchy2"/>
    <dgm:cxn modelId="{F7DC71EC-3496-43F7-9656-19F1CD6196B2}" type="presParOf" srcId="{855D385C-C189-4878-BF09-4331FCC91FFA}" destId="{76D52A9D-B017-484F-9CD8-4E4F5B84D793}" srcOrd="0" destOrd="0" presId="urn:microsoft.com/office/officeart/2005/8/layout/hierarchy2"/>
    <dgm:cxn modelId="{58B17CBF-52FA-4859-928F-BACB3AA20FE8}" type="presParOf" srcId="{5A26ABC9-916D-4F49-9537-649F0EE194CD}" destId="{2B088778-2506-4561-90F5-79CCBC4B6A7B}" srcOrd="1" destOrd="0" presId="urn:microsoft.com/office/officeart/2005/8/layout/hierarchy2"/>
    <dgm:cxn modelId="{080D5C32-BD32-4D4A-B7F7-7DC380D7A977}" type="presParOf" srcId="{2B088778-2506-4561-90F5-79CCBC4B6A7B}" destId="{1E5BC53A-B41E-4937-8F7B-DD6E42D65571}" srcOrd="0" destOrd="0" presId="urn:microsoft.com/office/officeart/2005/8/layout/hierarchy2"/>
    <dgm:cxn modelId="{89412F28-140E-4C38-9A04-CD3E535A741B}" type="presParOf" srcId="{2B088778-2506-4561-90F5-79CCBC4B6A7B}" destId="{14B67F06-1D2F-40C2-954B-16BD06E4C032}" srcOrd="1" destOrd="0" presId="urn:microsoft.com/office/officeart/2005/8/layout/hierarchy2"/>
    <dgm:cxn modelId="{2CDEAA21-44EE-4349-BF02-3F6148C4410F}" type="presParOf" srcId="{5A26ABC9-916D-4F49-9537-649F0EE194CD}" destId="{7580B889-6F6E-4C7D-9254-59798B7FEBB2}" srcOrd="2" destOrd="0" presId="urn:microsoft.com/office/officeart/2005/8/layout/hierarchy2"/>
    <dgm:cxn modelId="{2D475385-CF6A-44D1-9EA7-7B1909F4F4AA}" type="presParOf" srcId="{7580B889-6F6E-4C7D-9254-59798B7FEBB2}" destId="{A65D6C6D-93C6-4B2C-B7F0-6CBB2366E218}" srcOrd="0" destOrd="0" presId="urn:microsoft.com/office/officeart/2005/8/layout/hierarchy2"/>
    <dgm:cxn modelId="{8514FE53-EEF7-4840-9383-6FE528B15DE3}" type="presParOf" srcId="{5A26ABC9-916D-4F49-9537-649F0EE194CD}" destId="{ED9E3383-225A-4966-B490-0FA708C8C216}" srcOrd="3" destOrd="0" presId="urn:microsoft.com/office/officeart/2005/8/layout/hierarchy2"/>
    <dgm:cxn modelId="{89E59F4A-EECC-4E4B-9BD0-5502552DA294}" type="presParOf" srcId="{ED9E3383-225A-4966-B490-0FA708C8C216}" destId="{33724C21-2A62-43F1-B5F7-095568F3E96A}" srcOrd="0" destOrd="0" presId="urn:microsoft.com/office/officeart/2005/8/layout/hierarchy2"/>
    <dgm:cxn modelId="{EAD55438-5173-477D-9F65-CA14B2E460A2}" type="presParOf" srcId="{ED9E3383-225A-4966-B490-0FA708C8C216}" destId="{5A271F01-A224-4BB9-9803-B766301B7111}" srcOrd="1" destOrd="0" presId="urn:microsoft.com/office/officeart/2005/8/layout/hierarchy2"/>
    <dgm:cxn modelId="{9E7276A9-9E7A-4099-AB52-71A7260BCA9F}" type="presParOf" srcId="{758A5879-D9BB-41AA-90EF-CCD7C84D2D10}" destId="{54635513-D768-45F9-ADA4-A0ECEB03C3EA}" srcOrd="2" destOrd="0" presId="urn:microsoft.com/office/officeart/2005/8/layout/hierarchy2"/>
    <dgm:cxn modelId="{20D53C52-F866-4B4C-97C4-29C8D13A2E4D}" type="presParOf" srcId="{54635513-D768-45F9-ADA4-A0ECEB03C3EA}" destId="{F0464EA6-6C23-4ECB-AE24-429250D4C179}" srcOrd="0" destOrd="0" presId="urn:microsoft.com/office/officeart/2005/8/layout/hierarchy2"/>
    <dgm:cxn modelId="{8EE3EFD8-D53E-4C3D-85B2-AAA1E32B113B}" type="presParOf" srcId="{758A5879-D9BB-41AA-90EF-CCD7C84D2D10}" destId="{7E7178E7-5C42-4658-B642-390A60BCE34C}" srcOrd="3" destOrd="0" presId="urn:microsoft.com/office/officeart/2005/8/layout/hierarchy2"/>
    <dgm:cxn modelId="{63D18532-E051-44D1-92B2-5E31E6E15E1C}" type="presParOf" srcId="{7E7178E7-5C42-4658-B642-390A60BCE34C}" destId="{491E4942-8664-43FC-ADEE-F10A78C6EC29}" srcOrd="0" destOrd="0" presId="urn:microsoft.com/office/officeart/2005/8/layout/hierarchy2"/>
    <dgm:cxn modelId="{A934595A-7FDD-4242-B17C-A4322B98159E}" type="presParOf" srcId="{7E7178E7-5C42-4658-B642-390A60BCE34C}" destId="{FD86812F-958F-42D4-B31B-D9DE313D1A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2C2D12E-7D6E-4C31-ACB0-A17E838614DE}" type="doc">
      <dgm:prSet loTypeId="urn:microsoft.com/office/officeart/2005/8/layout/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CD59637-83D8-4647-80EB-C983BB75C5EE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PRINCIPAL OBJETIVO</a:t>
          </a:r>
          <a:endParaRPr lang="es-ES" sz="2400" dirty="0">
            <a:latin typeface="Calibri" pitchFamily="34" charset="0"/>
          </a:endParaRPr>
        </a:p>
      </dgm:t>
    </dgm:pt>
    <dgm:pt modelId="{D18DB61F-A467-4112-8830-19E42ED314D0}" type="parTrans" cxnId="{82F38866-A352-4BFD-AC25-A5013ECF5E24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57A7AB37-53E3-401D-AABB-7C6AAE55F904}" type="sibTrans" cxnId="{82F38866-A352-4BFD-AC25-A5013ECF5E24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3F689138-BC9E-428D-9D2E-157D66B1AB26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Estabilidad de precios: inflación &lt;2%. Se controla la oferta monetaria para que no haya excesivo dinero en circulación</a:t>
          </a:r>
          <a:endParaRPr lang="es-ES" sz="2400" dirty="0">
            <a:latin typeface="Calibri" pitchFamily="34" charset="0"/>
          </a:endParaRPr>
        </a:p>
      </dgm:t>
    </dgm:pt>
    <dgm:pt modelId="{69506614-5B41-46C8-954B-D75A8C861C29}" type="parTrans" cxnId="{58FC0F9B-3097-4CCF-AAD4-0C49E86E8242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4BE22B82-4C4A-4E13-BCEB-C9BF1AFC28F3}" type="sibTrans" cxnId="{58FC0F9B-3097-4CCF-AAD4-0C49E86E8242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282C778D-6383-4416-818F-A74D487465D5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FUNCIONES</a:t>
          </a:r>
          <a:endParaRPr lang="es-ES" sz="2400" dirty="0">
            <a:latin typeface="Calibri" pitchFamily="34" charset="0"/>
          </a:endParaRPr>
        </a:p>
      </dgm:t>
    </dgm:pt>
    <dgm:pt modelId="{10E461B1-28BE-4C7B-BBB9-05B55641A87F}" type="parTrans" cxnId="{7B821FA2-3E54-482A-8217-7B2FAFBA8116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10AC38D7-3110-4CA9-B47A-58930152A26A}" type="sibTrans" cxnId="{7B821FA2-3E54-482A-8217-7B2FAFBA8116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FAC83AEF-E198-4D68-B4BB-D9552181F434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Establecer política monetaria para zona euro</a:t>
          </a:r>
          <a:endParaRPr lang="es-ES" sz="2400" dirty="0">
            <a:latin typeface="Calibri" pitchFamily="34" charset="0"/>
          </a:endParaRPr>
        </a:p>
      </dgm:t>
    </dgm:pt>
    <dgm:pt modelId="{784D5B54-14DF-4EA4-902B-5AD5DC1DFC67}" type="parTrans" cxnId="{469909C5-F703-43DD-95FF-3D855778F7EC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7119284C-74D3-4E99-807A-A4784C4C793F}" type="sibTrans" cxnId="{469909C5-F703-43DD-95FF-3D855778F7EC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25B7BC7A-EAE7-48D6-8A5D-33EE79BB0D25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Gestionar reservas de divisas de la UEM</a:t>
          </a:r>
          <a:endParaRPr lang="es-ES" sz="2400" dirty="0">
            <a:latin typeface="Calibri" pitchFamily="34" charset="0"/>
          </a:endParaRPr>
        </a:p>
      </dgm:t>
    </dgm:pt>
    <dgm:pt modelId="{E18031AE-845E-4251-A14F-635FDA6F508D}" type="parTrans" cxnId="{0DAB160C-DE63-4063-8378-76D0B5EA26E3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D3C25DB6-E590-4F49-A3E0-9AC6744586A2}" type="sibTrans" cxnId="{0DAB160C-DE63-4063-8378-76D0B5EA26E3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E74B8A69-D7D9-46C2-8D01-559E71F8428B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Emisión de billetes</a:t>
          </a:r>
          <a:endParaRPr lang="es-ES" sz="2400" dirty="0">
            <a:latin typeface="Calibri" pitchFamily="34" charset="0"/>
          </a:endParaRPr>
        </a:p>
      </dgm:t>
    </dgm:pt>
    <dgm:pt modelId="{61BD4A40-ECE8-4875-9763-7F147BEA83B3}" type="parTrans" cxnId="{BDC46973-FAB5-414B-8551-2DF515A37BEB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6DA7615D-7B1A-4CB7-BA50-1F281E65921A}" type="sibTrans" cxnId="{BDC46973-FAB5-414B-8551-2DF515A37BEB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235E1B81-82AC-4B4D-994F-09A337F25896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Garantizar estabilidad de sistema financiero</a:t>
          </a:r>
          <a:endParaRPr lang="es-ES" sz="2400" dirty="0">
            <a:latin typeface="Calibri" pitchFamily="34" charset="0"/>
          </a:endParaRPr>
        </a:p>
      </dgm:t>
    </dgm:pt>
    <dgm:pt modelId="{24507601-6396-4471-B46D-A88DBD47B2D6}" type="parTrans" cxnId="{D6109B48-FD88-4AF2-A71F-96E9113CFA15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AFB4E6B9-342D-4F21-A202-FEC40C2BB69E}" type="sibTrans" cxnId="{D6109B48-FD88-4AF2-A71F-96E9113CFA15}">
      <dgm:prSet/>
      <dgm:spPr/>
      <dgm:t>
        <a:bodyPr/>
        <a:lstStyle/>
        <a:p>
          <a:endParaRPr lang="es-ES" sz="1600">
            <a:latin typeface="Calibri" pitchFamily="34" charset="0"/>
          </a:endParaRPr>
        </a:p>
      </dgm:t>
    </dgm:pt>
    <dgm:pt modelId="{B42BE119-7D2E-4260-832A-633885E09394}" type="pres">
      <dgm:prSet presAssocID="{82C2D12E-7D6E-4C31-ACB0-A17E838614D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345C00B-361E-4F87-BB46-5E0E7C7DE666}" type="pres">
      <dgm:prSet presAssocID="{4CD59637-83D8-4647-80EB-C983BB75C5EE}" presName="parentLin" presStyleCnt="0"/>
      <dgm:spPr/>
    </dgm:pt>
    <dgm:pt modelId="{AA1429AC-78AF-461C-9B9A-C48B5B8F8A54}" type="pres">
      <dgm:prSet presAssocID="{4CD59637-83D8-4647-80EB-C983BB75C5EE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232323DA-7E7B-4E02-B3DB-E23801C583C4}" type="pres">
      <dgm:prSet presAssocID="{4CD59637-83D8-4647-80EB-C983BB75C5E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976F46-5865-47CA-B47A-891BF62EB54F}" type="pres">
      <dgm:prSet presAssocID="{4CD59637-83D8-4647-80EB-C983BB75C5EE}" presName="negativeSpace" presStyleCnt="0"/>
      <dgm:spPr/>
    </dgm:pt>
    <dgm:pt modelId="{5586C38B-E846-4317-850A-0E4DC5ADF953}" type="pres">
      <dgm:prSet presAssocID="{4CD59637-83D8-4647-80EB-C983BB75C5EE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A74F8C-94AE-4B4B-A0A9-C451E4987E57}" type="pres">
      <dgm:prSet presAssocID="{57A7AB37-53E3-401D-AABB-7C6AAE55F904}" presName="spaceBetweenRectangles" presStyleCnt="0"/>
      <dgm:spPr/>
    </dgm:pt>
    <dgm:pt modelId="{CAC643A9-B549-484C-9DED-F58FAD800084}" type="pres">
      <dgm:prSet presAssocID="{282C778D-6383-4416-818F-A74D487465D5}" presName="parentLin" presStyleCnt="0"/>
      <dgm:spPr/>
    </dgm:pt>
    <dgm:pt modelId="{69F36F6B-E1D4-442C-BEB5-EF7530F27951}" type="pres">
      <dgm:prSet presAssocID="{282C778D-6383-4416-818F-A74D487465D5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174C80BC-5CCB-4AFB-B43D-9945104DD2BE}" type="pres">
      <dgm:prSet presAssocID="{282C778D-6383-4416-818F-A74D487465D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0A1C1F6-F70C-4008-A159-203D0BEE53EA}" type="pres">
      <dgm:prSet presAssocID="{282C778D-6383-4416-818F-A74D487465D5}" presName="negativeSpace" presStyleCnt="0"/>
      <dgm:spPr/>
    </dgm:pt>
    <dgm:pt modelId="{F8BE088A-98A3-4A12-B3DA-726493DFD1CC}" type="pres">
      <dgm:prSet presAssocID="{282C778D-6383-4416-818F-A74D487465D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DAB160C-DE63-4063-8378-76D0B5EA26E3}" srcId="{282C778D-6383-4416-818F-A74D487465D5}" destId="{25B7BC7A-EAE7-48D6-8A5D-33EE79BB0D25}" srcOrd="1" destOrd="0" parTransId="{E18031AE-845E-4251-A14F-635FDA6F508D}" sibTransId="{D3C25DB6-E590-4F49-A3E0-9AC6744586A2}"/>
    <dgm:cxn modelId="{A58A4BE9-A457-49E2-AFEB-F6277203653F}" type="presOf" srcId="{FAC83AEF-E198-4D68-B4BB-D9552181F434}" destId="{F8BE088A-98A3-4A12-B3DA-726493DFD1CC}" srcOrd="0" destOrd="0" presId="urn:microsoft.com/office/officeart/2005/8/layout/list1"/>
    <dgm:cxn modelId="{82F38866-A352-4BFD-AC25-A5013ECF5E24}" srcId="{82C2D12E-7D6E-4C31-ACB0-A17E838614DE}" destId="{4CD59637-83D8-4647-80EB-C983BB75C5EE}" srcOrd="0" destOrd="0" parTransId="{D18DB61F-A467-4112-8830-19E42ED314D0}" sibTransId="{57A7AB37-53E3-401D-AABB-7C6AAE55F904}"/>
    <dgm:cxn modelId="{58FC0F9B-3097-4CCF-AAD4-0C49E86E8242}" srcId="{4CD59637-83D8-4647-80EB-C983BB75C5EE}" destId="{3F689138-BC9E-428D-9D2E-157D66B1AB26}" srcOrd="0" destOrd="0" parTransId="{69506614-5B41-46C8-954B-D75A8C861C29}" sibTransId="{4BE22B82-4C4A-4E13-BCEB-C9BF1AFC28F3}"/>
    <dgm:cxn modelId="{469909C5-F703-43DD-95FF-3D855778F7EC}" srcId="{282C778D-6383-4416-818F-A74D487465D5}" destId="{FAC83AEF-E198-4D68-B4BB-D9552181F434}" srcOrd="0" destOrd="0" parTransId="{784D5B54-14DF-4EA4-902B-5AD5DC1DFC67}" sibTransId="{7119284C-74D3-4E99-807A-A4784C4C793F}"/>
    <dgm:cxn modelId="{BDC46973-FAB5-414B-8551-2DF515A37BEB}" srcId="{282C778D-6383-4416-818F-A74D487465D5}" destId="{E74B8A69-D7D9-46C2-8D01-559E71F8428B}" srcOrd="2" destOrd="0" parTransId="{61BD4A40-ECE8-4875-9763-7F147BEA83B3}" sibTransId="{6DA7615D-7B1A-4CB7-BA50-1F281E65921A}"/>
    <dgm:cxn modelId="{3FB94601-96B8-4BB6-A63E-56E49FB64B63}" type="presOf" srcId="{3F689138-BC9E-428D-9D2E-157D66B1AB26}" destId="{5586C38B-E846-4317-850A-0E4DC5ADF953}" srcOrd="0" destOrd="0" presId="urn:microsoft.com/office/officeart/2005/8/layout/list1"/>
    <dgm:cxn modelId="{BE8E15B3-0AC9-412A-AB58-D6BBA35214CB}" type="presOf" srcId="{282C778D-6383-4416-818F-A74D487465D5}" destId="{69F36F6B-E1D4-442C-BEB5-EF7530F27951}" srcOrd="0" destOrd="0" presId="urn:microsoft.com/office/officeart/2005/8/layout/list1"/>
    <dgm:cxn modelId="{7AABDE9E-3EB2-45FA-8750-7ECF7DB29A41}" type="presOf" srcId="{282C778D-6383-4416-818F-A74D487465D5}" destId="{174C80BC-5CCB-4AFB-B43D-9945104DD2BE}" srcOrd="1" destOrd="0" presId="urn:microsoft.com/office/officeart/2005/8/layout/list1"/>
    <dgm:cxn modelId="{2CBEE756-83AC-4FA8-8D30-1BD0427D8149}" type="presOf" srcId="{25B7BC7A-EAE7-48D6-8A5D-33EE79BB0D25}" destId="{F8BE088A-98A3-4A12-B3DA-726493DFD1CC}" srcOrd="0" destOrd="1" presId="urn:microsoft.com/office/officeart/2005/8/layout/list1"/>
    <dgm:cxn modelId="{6D18FAF7-FD04-46BE-82CA-D29290E0C0D1}" type="presOf" srcId="{82C2D12E-7D6E-4C31-ACB0-A17E838614DE}" destId="{B42BE119-7D2E-4260-832A-633885E09394}" srcOrd="0" destOrd="0" presId="urn:microsoft.com/office/officeart/2005/8/layout/list1"/>
    <dgm:cxn modelId="{7B821FA2-3E54-482A-8217-7B2FAFBA8116}" srcId="{82C2D12E-7D6E-4C31-ACB0-A17E838614DE}" destId="{282C778D-6383-4416-818F-A74D487465D5}" srcOrd="1" destOrd="0" parTransId="{10E461B1-28BE-4C7B-BBB9-05B55641A87F}" sibTransId="{10AC38D7-3110-4CA9-B47A-58930152A26A}"/>
    <dgm:cxn modelId="{F29EB86D-D9F8-435D-A0ED-9D520B4523A1}" type="presOf" srcId="{235E1B81-82AC-4B4D-994F-09A337F25896}" destId="{F8BE088A-98A3-4A12-B3DA-726493DFD1CC}" srcOrd="0" destOrd="3" presId="urn:microsoft.com/office/officeart/2005/8/layout/list1"/>
    <dgm:cxn modelId="{42C995C3-D02A-44AE-B019-6B36286DB701}" type="presOf" srcId="{4CD59637-83D8-4647-80EB-C983BB75C5EE}" destId="{AA1429AC-78AF-461C-9B9A-C48B5B8F8A54}" srcOrd="0" destOrd="0" presId="urn:microsoft.com/office/officeart/2005/8/layout/list1"/>
    <dgm:cxn modelId="{7F68F36B-06F4-4917-BEF1-D04B61BF32BD}" type="presOf" srcId="{4CD59637-83D8-4647-80EB-C983BB75C5EE}" destId="{232323DA-7E7B-4E02-B3DB-E23801C583C4}" srcOrd="1" destOrd="0" presId="urn:microsoft.com/office/officeart/2005/8/layout/list1"/>
    <dgm:cxn modelId="{282395CE-A3D0-42E9-8389-D60A7A07E227}" type="presOf" srcId="{E74B8A69-D7D9-46C2-8D01-559E71F8428B}" destId="{F8BE088A-98A3-4A12-B3DA-726493DFD1CC}" srcOrd="0" destOrd="2" presId="urn:microsoft.com/office/officeart/2005/8/layout/list1"/>
    <dgm:cxn modelId="{D6109B48-FD88-4AF2-A71F-96E9113CFA15}" srcId="{282C778D-6383-4416-818F-A74D487465D5}" destId="{235E1B81-82AC-4B4D-994F-09A337F25896}" srcOrd="3" destOrd="0" parTransId="{24507601-6396-4471-B46D-A88DBD47B2D6}" sibTransId="{AFB4E6B9-342D-4F21-A202-FEC40C2BB69E}"/>
    <dgm:cxn modelId="{750A13E8-5105-497E-812A-826E530839AC}" type="presParOf" srcId="{B42BE119-7D2E-4260-832A-633885E09394}" destId="{C345C00B-361E-4F87-BB46-5E0E7C7DE666}" srcOrd="0" destOrd="0" presId="urn:microsoft.com/office/officeart/2005/8/layout/list1"/>
    <dgm:cxn modelId="{4C52BFB6-06BE-49A5-9F72-8E3F5574F7D4}" type="presParOf" srcId="{C345C00B-361E-4F87-BB46-5E0E7C7DE666}" destId="{AA1429AC-78AF-461C-9B9A-C48B5B8F8A54}" srcOrd="0" destOrd="0" presId="urn:microsoft.com/office/officeart/2005/8/layout/list1"/>
    <dgm:cxn modelId="{D510E390-0CAF-4679-92C5-09D35C11FA64}" type="presParOf" srcId="{C345C00B-361E-4F87-BB46-5E0E7C7DE666}" destId="{232323DA-7E7B-4E02-B3DB-E23801C583C4}" srcOrd="1" destOrd="0" presId="urn:microsoft.com/office/officeart/2005/8/layout/list1"/>
    <dgm:cxn modelId="{A6886422-D575-4DD5-BC57-CA306BDB1130}" type="presParOf" srcId="{B42BE119-7D2E-4260-832A-633885E09394}" destId="{3E976F46-5865-47CA-B47A-891BF62EB54F}" srcOrd="1" destOrd="0" presId="urn:microsoft.com/office/officeart/2005/8/layout/list1"/>
    <dgm:cxn modelId="{B59DF48E-A023-4166-BB77-4B3FFC6D52C0}" type="presParOf" srcId="{B42BE119-7D2E-4260-832A-633885E09394}" destId="{5586C38B-E846-4317-850A-0E4DC5ADF953}" srcOrd="2" destOrd="0" presId="urn:microsoft.com/office/officeart/2005/8/layout/list1"/>
    <dgm:cxn modelId="{1B6BB23F-BFDA-4BCE-A9D7-C0A46660E2DA}" type="presParOf" srcId="{B42BE119-7D2E-4260-832A-633885E09394}" destId="{16A74F8C-94AE-4B4B-A0A9-C451E4987E57}" srcOrd="3" destOrd="0" presId="urn:microsoft.com/office/officeart/2005/8/layout/list1"/>
    <dgm:cxn modelId="{FCF22857-AC97-4793-8251-3CB7E740431B}" type="presParOf" srcId="{B42BE119-7D2E-4260-832A-633885E09394}" destId="{CAC643A9-B549-484C-9DED-F58FAD800084}" srcOrd="4" destOrd="0" presId="urn:microsoft.com/office/officeart/2005/8/layout/list1"/>
    <dgm:cxn modelId="{29611B55-422E-47F4-9447-5B4C914CA79B}" type="presParOf" srcId="{CAC643A9-B549-484C-9DED-F58FAD800084}" destId="{69F36F6B-E1D4-442C-BEB5-EF7530F27951}" srcOrd="0" destOrd="0" presId="urn:microsoft.com/office/officeart/2005/8/layout/list1"/>
    <dgm:cxn modelId="{184F1720-AB84-4623-80F8-2DAEB7C2D34F}" type="presParOf" srcId="{CAC643A9-B549-484C-9DED-F58FAD800084}" destId="{174C80BC-5CCB-4AFB-B43D-9945104DD2BE}" srcOrd="1" destOrd="0" presId="urn:microsoft.com/office/officeart/2005/8/layout/list1"/>
    <dgm:cxn modelId="{01A2BFFA-C625-40C0-9733-743831B0B8A5}" type="presParOf" srcId="{B42BE119-7D2E-4260-832A-633885E09394}" destId="{50A1C1F6-F70C-4008-A159-203D0BEE53EA}" srcOrd="5" destOrd="0" presId="urn:microsoft.com/office/officeart/2005/8/layout/list1"/>
    <dgm:cxn modelId="{A9F0EF55-6C97-4AF0-9007-ED913DEFB46B}" type="presParOf" srcId="{B42BE119-7D2E-4260-832A-633885E09394}" destId="{F8BE088A-98A3-4A12-B3DA-726493DFD1C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2156E-53CC-47D8-AEFB-76B7D10A2818}">
      <dsp:nvSpPr>
        <dsp:cNvPr id="0" name=""/>
        <dsp:cNvSpPr/>
      </dsp:nvSpPr>
      <dsp:spPr>
        <a:xfrm>
          <a:off x="1453" y="477123"/>
          <a:ext cx="1926073" cy="192607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AHORRADORES</a:t>
          </a:r>
          <a:endParaRPr lang="es-ES" sz="1600" kern="1200" dirty="0">
            <a:latin typeface="Calibri" pitchFamily="34" charset="0"/>
          </a:endParaRPr>
        </a:p>
      </dsp:txBody>
      <dsp:txXfrm>
        <a:off x="283520" y="759190"/>
        <a:ext cx="1361939" cy="1361939"/>
      </dsp:txXfrm>
    </dsp:sp>
    <dsp:sp modelId="{BEAB4F56-5CA5-48FB-BC65-BA9FBFB2B341}">
      <dsp:nvSpPr>
        <dsp:cNvPr id="0" name=""/>
        <dsp:cNvSpPr/>
      </dsp:nvSpPr>
      <dsp:spPr>
        <a:xfrm>
          <a:off x="2083923" y="881598"/>
          <a:ext cx="1117122" cy="1117122"/>
        </a:xfrm>
        <a:prstGeom prst="right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>
            <a:latin typeface="Calibri" pitchFamily="34" charset="0"/>
          </a:endParaRPr>
        </a:p>
      </dsp:txBody>
      <dsp:txXfrm>
        <a:off x="2083923" y="1160879"/>
        <a:ext cx="837842" cy="558561"/>
      </dsp:txXfrm>
    </dsp:sp>
    <dsp:sp modelId="{0F57F55E-728A-4001-B9ED-9602BE6E77AB}">
      <dsp:nvSpPr>
        <dsp:cNvPr id="0" name=""/>
        <dsp:cNvSpPr/>
      </dsp:nvSpPr>
      <dsp:spPr>
        <a:xfrm>
          <a:off x="3357443" y="477123"/>
          <a:ext cx="1926073" cy="1926073"/>
        </a:xfrm>
        <a:prstGeom prst="ellipse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Calibri" pitchFamily="34" charset="0"/>
            </a:rPr>
            <a:t>INTERMEDIARIOS FINANCIEROS</a:t>
          </a:r>
          <a:endParaRPr lang="es-ES" sz="1600" kern="1200" dirty="0">
            <a:latin typeface="Calibri" pitchFamily="34" charset="0"/>
          </a:endParaRPr>
        </a:p>
      </dsp:txBody>
      <dsp:txXfrm>
        <a:off x="3639510" y="759190"/>
        <a:ext cx="1361939" cy="1361939"/>
      </dsp:txXfrm>
    </dsp:sp>
    <dsp:sp modelId="{2B1D28D1-AE1C-4C32-9CBC-3C50BA7E6838}">
      <dsp:nvSpPr>
        <dsp:cNvPr id="0" name=""/>
        <dsp:cNvSpPr/>
      </dsp:nvSpPr>
      <dsp:spPr>
        <a:xfrm>
          <a:off x="5435271" y="885676"/>
          <a:ext cx="1117122" cy="1117122"/>
        </a:xfrm>
        <a:prstGeom prst="rightArrow">
          <a:avLst/>
        </a:prstGeom>
        <a:solidFill>
          <a:schemeClr val="accent2">
            <a:hueOff val="1907790"/>
            <a:satOff val="-43528"/>
            <a:lumOff val="160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>
            <a:latin typeface="Calibri" pitchFamily="34" charset="0"/>
          </a:endParaRPr>
        </a:p>
      </dsp:txBody>
      <dsp:txXfrm>
        <a:off x="5435271" y="1164957"/>
        <a:ext cx="837842" cy="558561"/>
      </dsp:txXfrm>
    </dsp:sp>
    <dsp:sp modelId="{7A98AF9A-FFB5-4736-ACC7-FBAEABB81EF2}">
      <dsp:nvSpPr>
        <dsp:cNvPr id="0" name=""/>
        <dsp:cNvSpPr/>
      </dsp:nvSpPr>
      <dsp:spPr>
        <a:xfrm>
          <a:off x="6713433" y="477123"/>
          <a:ext cx="1926073" cy="1926073"/>
        </a:xfrm>
        <a:prstGeom prst="ellipse">
          <a:avLst/>
        </a:prstGeom>
        <a:solidFill>
          <a:schemeClr val="accent2">
            <a:hueOff val="1907790"/>
            <a:satOff val="-43528"/>
            <a:lumOff val="1607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DEUDORES</a:t>
          </a:r>
          <a:endParaRPr lang="es-ES" sz="1600" kern="1200" dirty="0">
            <a:latin typeface="Calibri" pitchFamily="34" charset="0"/>
          </a:endParaRPr>
        </a:p>
      </dsp:txBody>
      <dsp:txXfrm>
        <a:off x="6995500" y="759190"/>
        <a:ext cx="1361939" cy="13619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07B69-8876-4835-BE9E-8F04D2F9AD33}">
      <dsp:nvSpPr>
        <dsp:cNvPr id="0" name=""/>
        <dsp:cNvSpPr/>
      </dsp:nvSpPr>
      <dsp:spPr>
        <a:xfrm>
          <a:off x="23" y="64746"/>
          <a:ext cx="2255504" cy="345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Calibri" pitchFamily="34" charset="0"/>
            </a:rPr>
            <a:t>INTERMEDIARIOS BANCARIOS</a:t>
          </a:r>
          <a:endParaRPr lang="es-ES" sz="1200" kern="1200" dirty="0">
            <a:latin typeface="Calibri" pitchFamily="34" charset="0"/>
          </a:endParaRPr>
        </a:p>
      </dsp:txBody>
      <dsp:txXfrm>
        <a:off x="23" y="64746"/>
        <a:ext cx="2255504" cy="345600"/>
      </dsp:txXfrm>
    </dsp:sp>
    <dsp:sp modelId="{C8B1B5EE-96DD-4BA3-8E7F-4218BB08C15D}">
      <dsp:nvSpPr>
        <dsp:cNvPr id="0" name=""/>
        <dsp:cNvSpPr/>
      </dsp:nvSpPr>
      <dsp:spPr>
        <a:xfrm>
          <a:off x="23" y="410346"/>
          <a:ext cx="2255504" cy="149465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smtClean="0">
              <a:latin typeface="Calibri" pitchFamily="34" charset="0"/>
            </a:rPr>
            <a:t>Bancos</a:t>
          </a:r>
          <a:endParaRPr lang="es-E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smtClean="0">
              <a:latin typeface="Calibri" pitchFamily="34" charset="0"/>
            </a:rPr>
            <a:t>Cajas de ahorro</a:t>
          </a:r>
          <a:endParaRPr lang="es-E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smtClean="0">
              <a:latin typeface="Calibri" pitchFamily="34" charset="0"/>
            </a:rPr>
            <a:t>Cooperativas de crédito</a:t>
          </a:r>
          <a:endParaRPr lang="es-ES" sz="1200" kern="1200" dirty="0">
            <a:latin typeface="Calibri" pitchFamily="34" charset="0"/>
          </a:endParaRPr>
        </a:p>
      </dsp:txBody>
      <dsp:txXfrm>
        <a:off x="23" y="410346"/>
        <a:ext cx="2255504" cy="1494652"/>
      </dsp:txXfrm>
    </dsp:sp>
    <dsp:sp modelId="{24629088-3A02-4DC4-B511-A9CE4C07508E}">
      <dsp:nvSpPr>
        <dsp:cNvPr id="0" name=""/>
        <dsp:cNvSpPr/>
      </dsp:nvSpPr>
      <dsp:spPr>
        <a:xfrm>
          <a:off x="2571298" y="64746"/>
          <a:ext cx="2255504" cy="345600"/>
        </a:xfrm>
        <a:prstGeom prst="rect">
          <a:avLst/>
        </a:prstGeom>
        <a:solidFill>
          <a:schemeClr val="accent5">
            <a:hueOff val="-21323121"/>
            <a:satOff val="12119"/>
            <a:lumOff val="-1000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Calibri" pitchFamily="34" charset="0"/>
            </a:rPr>
            <a:t>INTERMEDIARIOS NO BANCARIOS</a:t>
          </a:r>
          <a:endParaRPr lang="es-ES" sz="1200" kern="1200" dirty="0">
            <a:latin typeface="Calibri" pitchFamily="34" charset="0"/>
          </a:endParaRPr>
        </a:p>
      </dsp:txBody>
      <dsp:txXfrm>
        <a:off x="2571298" y="64746"/>
        <a:ext cx="2255504" cy="345600"/>
      </dsp:txXfrm>
    </dsp:sp>
    <dsp:sp modelId="{0388AEE7-E3F2-4731-A729-284E15824868}">
      <dsp:nvSpPr>
        <dsp:cNvPr id="0" name=""/>
        <dsp:cNvSpPr/>
      </dsp:nvSpPr>
      <dsp:spPr>
        <a:xfrm>
          <a:off x="2571298" y="410346"/>
          <a:ext cx="2255504" cy="1494652"/>
        </a:xfrm>
        <a:prstGeom prst="rect">
          <a:avLst/>
        </a:prstGeom>
        <a:solidFill>
          <a:schemeClr val="accent5">
            <a:tint val="40000"/>
            <a:alpha val="90000"/>
            <a:hueOff val="-21336812"/>
            <a:satOff val="4612"/>
            <a:lumOff val="-187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smtClean="0">
              <a:latin typeface="Calibri" pitchFamily="34" charset="0"/>
            </a:rPr>
            <a:t>Sociedades y fondos de inversión</a:t>
          </a:r>
          <a:endParaRPr lang="es-E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smtClean="0">
              <a:latin typeface="Calibri" pitchFamily="34" charset="0"/>
            </a:rPr>
            <a:t>Fondos de pensiones</a:t>
          </a:r>
          <a:endParaRPr lang="es-E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smtClean="0">
              <a:latin typeface="Calibri" pitchFamily="34" charset="0"/>
            </a:rPr>
            <a:t>Compañías aseguradoras</a:t>
          </a:r>
          <a:endParaRPr lang="es-E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smtClean="0">
              <a:latin typeface="Calibri" pitchFamily="34" charset="0"/>
            </a:rPr>
            <a:t>Entidades leasing</a:t>
          </a:r>
          <a:endParaRPr lang="es-E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smtClean="0">
              <a:latin typeface="Calibri" pitchFamily="34" charset="0"/>
            </a:rPr>
            <a:t>Entidades </a:t>
          </a:r>
          <a:r>
            <a:rPr lang="es-ES" sz="1200" kern="1200" dirty="0" err="1" smtClean="0">
              <a:latin typeface="Calibri" pitchFamily="34" charset="0"/>
            </a:rPr>
            <a:t>factoring</a:t>
          </a:r>
          <a:endParaRPr lang="es-E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smtClean="0">
              <a:latin typeface="Calibri" pitchFamily="34" charset="0"/>
            </a:rPr>
            <a:t>Entidades de capital-riesgo</a:t>
          </a:r>
          <a:endParaRPr lang="es-ES" sz="1200" kern="1200" dirty="0">
            <a:latin typeface="Calibri" pitchFamily="34" charset="0"/>
          </a:endParaRPr>
        </a:p>
      </dsp:txBody>
      <dsp:txXfrm>
        <a:off x="2571298" y="410346"/>
        <a:ext cx="2255504" cy="14946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81293-E65C-479C-A5AF-7201824C13AF}">
      <dsp:nvSpPr>
        <dsp:cNvPr id="0" name=""/>
        <dsp:cNvSpPr/>
      </dsp:nvSpPr>
      <dsp:spPr>
        <a:xfrm>
          <a:off x="0" y="379091"/>
          <a:ext cx="7416824" cy="1767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5628" tIns="229108" rIns="57562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Adquieren una selección o cartera de acciones, obligaciones… que dividen en participaciones y venden al público. Es una forma de diversificar riesgo  para pequeños accionistas (compran una pequeña participación de diferentes títulos)</a:t>
          </a:r>
          <a:endParaRPr lang="es-ES" sz="2000" kern="1200" dirty="0">
            <a:latin typeface="Calibri" pitchFamily="34" charset="0"/>
          </a:endParaRPr>
        </a:p>
      </dsp:txBody>
      <dsp:txXfrm>
        <a:off x="0" y="379091"/>
        <a:ext cx="7416824" cy="1767150"/>
      </dsp:txXfrm>
    </dsp:sp>
    <dsp:sp modelId="{C247D98D-1018-4861-9188-FC80730D93A9}">
      <dsp:nvSpPr>
        <dsp:cNvPr id="0" name=""/>
        <dsp:cNvSpPr/>
      </dsp:nvSpPr>
      <dsp:spPr>
        <a:xfrm>
          <a:off x="370841" y="25945"/>
          <a:ext cx="5191776" cy="51550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2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Sociedades y fondos de inversión</a:t>
          </a:r>
        </a:p>
      </dsp:txBody>
      <dsp:txXfrm>
        <a:off x="396006" y="51110"/>
        <a:ext cx="5141446" cy="465175"/>
      </dsp:txXfrm>
    </dsp:sp>
    <dsp:sp modelId="{C7E34C46-93DD-4674-BCFD-B77788C2E841}">
      <dsp:nvSpPr>
        <dsp:cNvPr id="0" name=""/>
        <dsp:cNvSpPr/>
      </dsp:nvSpPr>
      <dsp:spPr>
        <a:xfrm>
          <a:off x="0" y="2490225"/>
          <a:ext cx="7416824" cy="1489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953895"/>
              <a:satOff val="-21764"/>
              <a:lumOff val="8039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5628" tIns="229108" rIns="57562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Reúnen dinero aportado por trabajadores durante su vida laboral y lo van invirtiendo. Al jubilarse, el beneficiario recibe la cantidad total o pensión periódica compuesta de los fondos ahorrados más los rendimientos obtenidos. </a:t>
          </a:r>
        </a:p>
      </dsp:txBody>
      <dsp:txXfrm>
        <a:off x="0" y="2490225"/>
        <a:ext cx="7416824" cy="1489950"/>
      </dsp:txXfrm>
    </dsp:sp>
    <dsp:sp modelId="{9F3C3DFB-3AC9-4246-9469-CCDE0EB461C3}">
      <dsp:nvSpPr>
        <dsp:cNvPr id="0" name=""/>
        <dsp:cNvSpPr/>
      </dsp:nvSpPr>
      <dsp:spPr>
        <a:xfrm>
          <a:off x="370841" y="2205641"/>
          <a:ext cx="5191776" cy="446944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953895"/>
                <a:satOff val="-21764"/>
                <a:lumOff val="8039"/>
                <a:alphaOff val="0"/>
                <a:shade val="22000"/>
                <a:satMod val="160000"/>
              </a:schemeClr>
              <a:schemeClr val="accent2">
                <a:hueOff val="953895"/>
                <a:satOff val="-21764"/>
                <a:lumOff val="803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Fondos de pensiones</a:t>
          </a:r>
        </a:p>
      </dsp:txBody>
      <dsp:txXfrm>
        <a:off x="392659" y="2227459"/>
        <a:ext cx="5148140" cy="403308"/>
      </dsp:txXfrm>
    </dsp:sp>
    <dsp:sp modelId="{EA8FA20B-3193-4276-B91F-F5754A60EF75}">
      <dsp:nvSpPr>
        <dsp:cNvPr id="0" name=""/>
        <dsp:cNvSpPr/>
      </dsp:nvSpPr>
      <dsp:spPr>
        <a:xfrm>
          <a:off x="0" y="4284810"/>
          <a:ext cx="7416824" cy="159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907790"/>
              <a:satOff val="-43528"/>
              <a:lumOff val="16079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5628" tIns="229108" rIns="57562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Reciben primas pagadas por los clientes que invierten para obtener </a:t>
          </a:r>
          <a:r>
            <a:rPr lang="es-ES" sz="2000" kern="1200" dirty="0" err="1" smtClean="0">
              <a:latin typeface="Calibri" pitchFamily="34" charset="0"/>
            </a:rPr>
            <a:t>bº</a:t>
          </a:r>
          <a:r>
            <a:rPr lang="es-ES" sz="2000" kern="1200" dirty="0" smtClean="0">
              <a:latin typeface="Calibri" pitchFamily="34" charset="0"/>
            </a:rPr>
            <a:t>. Cubren el riesgo contratado por el cliente (vida, vivienda, coche, robo, accidentes…).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400" kern="1200" dirty="0" smtClean="0">
            <a:latin typeface="Calibri" pitchFamily="34" charset="0"/>
          </a:endParaRPr>
        </a:p>
      </dsp:txBody>
      <dsp:txXfrm>
        <a:off x="0" y="4284810"/>
        <a:ext cx="7416824" cy="1593900"/>
      </dsp:txXfrm>
    </dsp:sp>
    <dsp:sp modelId="{A7524D4E-9916-467D-AB43-D04A68E5E372}">
      <dsp:nvSpPr>
        <dsp:cNvPr id="0" name=""/>
        <dsp:cNvSpPr/>
      </dsp:nvSpPr>
      <dsp:spPr>
        <a:xfrm>
          <a:off x="370841" y="4039575"/>
          <a:ext cx="5191776" cy="40759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1907790"/>
                <a:satOff val="-43528"/>
                <a:lumOff val="16079"/>
                <a:alphaOff val="0"/>
                <a:shade val="22000"/>
                <a:satMod val="160000"/>
              </a:schemeClr>
              <a:schemeClr val="accent2">
                <a:hueOff val="1907790"/>
                <a:satOff val="-43528"/>
                <a:lumOff val="1607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Compañías aseguradoras</a:t>
          </a:r>
        </a:p>
      </dsp:txBody>
      <dsp:txXfrm>
        <a:off x="390738" y="4059472"/>
        <a:ext cx="5151982" cy="3678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81293-E65C-479C-A5AF-7201824C13AF}">
      <dsp:nvSpPr>
        <dsp:cNvPr id="0" name=""/>
        <dsp:cNvSpPr/>
      </dsp:nvSpPr>
      <dsp:spPr>
        <a:xfrm>
          <a:off x="0" y="432173"/>
          <a:ext cx="7560840" cy="233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805" tIns="104140" rIns="58680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Alquiler con opción de compra.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La empresa leasing adquiere bienes de capital(maquinaria, vehículos, …) y los alquila a las empresas. Al finalizar el periodo, la empresa puede adquirir el bien por valor menor, renovar contrato (nuevo bien) o dar por concluido el contrato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Si no hay opción de compra: </a:t>
          </a:r>
          <a:r>
            <a:rPr lang="es-ES" sz="2000" kern="1200" dirty="0" err="1" smtClean="0">
              <a:latin typeface="Calibri" pitchFamily="34" charset="0"/>
            </a:rPr>
            <a:t>renting</a:t>
          </a:r>
          <a:endParaRPr lang="es-ES" sz="2000" kern="1200" dirty="0">
            <a:latin typeface="Calibri" pitchFamily="34" charset="0"/>
          </a:endParaRPr>
        </a:p>
      </dsp:txBody>
      <dsp:txXfrm>
        <a:off x="0" y="432173"/>
        <a:ext cx="7560840" cy="2331000"/>
      </dsp:txXfrm>
    </dsp:sp>
    <dsp:sp modelId="{C247D98D-1018-4861-9188-FC80730D93A9}">
      <dsp:nvSpPr>
        <dsp:cNvPr id="0" name=""/>
        <dsp:cNvSpPr/>
      </dsp:nvSpPr>
      <dsp:spPr>
        <a:xfrm>
          <a:off x="378042" y="105262"/>
          <a:ext cx="6760698" cy="40071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2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Entidades leasing (arrendamiento financiero)</a:t>
          </a:r>
        </a:p>
      </dsp:txBody>
      <dsp:txXfrm>
        <a:off x="397603" y="124823"/>
        <a:ext cx="6721576" cy="361588"/>
      </dsp:txXfrm>
    </dsp:sp>
    <dsp:sp modelId="{C7E34C46-93DD-4674-BCFD-B77788C2E841}">
      <dsp:nvSpPr>
        <dsp:cNvPr id="0" name=""/>
        <dsp:cNvSpPr/>
      </dsp:nvSpPr>
      <dsp:spPr>
        <a:xfrm>
          <a:off x="0" y="3061534"/>
          <a:ext cx="756084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953895"/>
              <a:satOff val="-21764"/>
              <a:lumOff val="8039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805" tIns="104140" rIns="58680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La empresa factor compra los derechos pendientes de cobro de otra empresa (previo estudio), adelantándoles el pago, siendo ellos quienes cobran al cliente pasado el tiempo establecido. Cobran unos altos intereses</a:t>
          </a:r>
        </a:p>
      </dsp:txBody>
      <dsp:txXfrm>
        <a:off x="0" y="3061534"/>
        <a:ext cx="7560840" cy="1386000"/>
      </dsp:txXfrm>
    </dsp:sp>
    <dsp:sp modelId="{9F3C3DFB-3AC9-4246-9469-CCDE0EB461C3}">
      <dsp:nvSpPr>
        <dsp:cNvPr id="0" name=""/>
        <dsp:cNvSpPr/>
      </dsp:nvSpPr>
      <dsp:spPr>
        <a:xfrm>
          <a:off x="378042" y="2790173"/>
          <a:ext cx="6858770" cy="345161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953895"/>
                <a:satOff val="-21764"/>
                <a:lumOff val="8039"/>
                <a:alphaOff val="0"/>
                <a:shade val="22000"/>
                <a:satMod val="160000"/>
              </a:schemeClr>
              <a:schemeClr val="accent2">
                <a:hueOff val="953895"/>
                <a:satOff val="-21764"/>
                <a:lumOff val="803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Entidades </a:t>
          </a:r>
          <a:r>
            <a:rPr lang="es-ES" sz="2400" kern="1200" dirty="0" err="1" smtClean="0">
              <a:latin typeface="Calibri" pitchFamily="34" charset="0"/>
            </a:rPr>
            <a:t>factoring</a:t>
          </a:r>
          <a:endParaRPr lang="es-ES" sz="2400" kern="1200" dirty="0" smtClean="0">
            <a:latin typeface="Calibri" pitchFamily="34" charset="0"/>
          </a:endParaRPr>
        </a:p>
      </dsp:txBody>
      <dsp:txXfrm>
        <a:off x="394891" y="2807022"/>
        <a:ext cx="6825072" cy="311463"/>
      </dsp:txXfrm>
    </dsp:sp>
    <dsp:sp modelId="{EA8FA20B-3193-4276-B91F-F5754A60EF75}">
      <dsp:nvSpPr>
        <dsp:cNvPr id="0" name=""/>
        <dsp:cNvSpPr/>
      </dsp:nvSpPr>
      <dsp:spPr>
        <a:xfrm>
          <a:off x="0" y="4701425"/>
          <a:ext cx="756084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907790"/>
              <a:satOff val="-43528"/>
              <a:lumOff val="16079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805" tIns="104140" rIns="58680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Aportan capital a empresas que necesitan financiación(sectores emergentes). Cuando la empresa obtiene valor, suelen retirarse con sus rendimientos correspondientes</a:t>
          </a:r>
        </a:p>
      </dsp:txBody>
      <dsp:txXfrm>
        <a:off x="0" y="4701425"/>
        <a:ext cx="7560840" cy="1386000"/>
      </dsp:txXfrm>
    </dsp:sp>
    <dsp:sp modelId="{A7524D4E-9916-467D-AB43-D04A68E5E372}">
      <dsp:nvSpPr>
        <dsp:cNvPr id="0" name=""/>
        <dsp:cNvSpPr/>
      </dsp:nvSpPr>
      <dsp:spPr>
        <a:xfrm>
          <a:off x="378042" y="4474534"/>
          <a:ext cx="6870784" cy="30069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1907790"/>
                <a:satOff val="-43528"/>
                <a:lumOff val="16079"/>
                <a:alphaOff val="0"/>
                <a:shade val="22000"/>
                <a:satMod val="160000"/>
              </a:schemeClr>
              <a:schemeClr val="accent2">
                <a:hueOff val="1907790"/>
                <a:satOff val="-43528"/>
                <a:lumOff val="16079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Entidades de capital riesgo </a:t>
          </a:r>
          <a:r>
            <a:rPr lang="es-ES" sz="2400" i="1" kern="1200" dirty="0" smtClean="0">
              <a:latin typeface="Calibri" pitchFamily="34" charset="0"/>
            </a:rPr>
            <a:t>(</a:t>
          </a:r>
          <a:r>
            <a:rPr lang="es-ES" sz="2400" i="1" kern="1200" dirty="0" err="1" smtClean="0">
              <a:latin typeface="Calibri" pitchFamily="34" charset="0"/>
            </a:rPr>
            <a:t>business</a:t>
          </a:r>
          <a:r>
            <a:rPr lang="es-ES" sz="2400" i="1" kern="1200" dirty="0" smtClean="0">
              <a:latin typeface="Calibri" pitchFamily="34" charset="0"/>
            </a:rPr>
            <a:t> </a:t>
          </a:r>
          <a:r>
            <a:rPr lang="es-ES" sz="2400" i="1" kern="1200" dirty="0" err="1" smtClean="0">
              <a:latin typeface="Calibri" pitchFamily="34" charset="0"/>
            </a:rPr>
            <a:t>angels</a:t>
          </a:r>
          <a:r>
            <a:rPr lang="es-ES" sz="2400" kern="1200" dirty="0" smtClean="0">
              <a:latin typeface="Calibri" pitchFamily="34" charset="0"/>
            </a:rPr>
            <a:t>)</a:t>
          </a:r>
        </a:p>
      </dsp:txBody>
      <dsp:txXfrm>
        <a:off x="392720" y="4489212"/>
        <a:ext cx="6841428" cy="2713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48F2D-3F5A-4D53-ADC7-4CC75FD375AF}">
      <dsp:nvSpPr>
        <dsp:cNvPr id="0" name=""/>
        <dsp:cNvSpPr/>
      </dsp:nvSpPr>
      <dsp:spPr>
        <a:xfrm>
          <a:off x="5020" y="913124"/>
          <a:ext cx="1773502" cy="8867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libri" pitchFamily="34" charset="0"/>
            </a:rPr>
            <a:t>Títulos públicos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(S. Público)</a:t>
          </a:r>
          <a:endParaRPr lang="es-ES" sz="1800" kern="1200" dirty="0">
            <a:latin typeface="Calibri" pitchFamily="34" charset="0"/>
          </a:endParaRPr>
        </a:p>
      </dsp:txBody>
      <dsp:txXfrm>
        <a:off x="30992" y="939096"/>
        <a:ext cx="1721558" cy="834807"/>
      </dsp:txXfrm>
    </dsp:sp>
    <dsp:sp modelId="{3A2F777A-6B1A-4D3E-AC50-33F6E1382680}">
      <dsp:nvSpPr>
        <dsp:cNvPr id="0" name=""/>
        <dsp:cNvSpPr/>
      </dsp:nvSpPr>
      <dsp:spPr>
        <a:xfrm>
          <a:off x="1778523" y="1339707"/>
          <a:ext cx="709401" cy="33585"/>
        </a:xfrm>
        <a:custGeom>
          <a:avLst/>
          <a:gdLst/>
          <a:ahLst/>
          <a:cxnLst/>
          <a:rect l="0" t="0" r="0" b="0"/>
          <a:pathLst>
            <a:path>
              <a:moveTo>
                <a:pt x="0" y="16792"/>
              </a:moveTo>
              <a:lnTo>
                <a:pt x="709401" y="1679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>
            <a:latin typeface="Calibri" pitchFamily="34" charset="0"/>
          </a:endParaRPr>
        </a:p>
      </dsp:txBody>
      <dsp:txXfrm>
        <a:off x="2115489" y="1338764"/>
        <a:ext cx="35470" cy="35470"/>
      </dsp:txXfrm>
    </dsp:sp>
    <dsp:sp modelId="{3623A9E3-B5E6-461D-BF71-5472AED4D9C4}">
      <dsp:nvSpPr>
        <dsp:cNvPr id="0" name=""/>
        <dsp:cNvSpPr/>
      </dsp:nvSpPr>
      <dsp:spPr>
        <a:xfrm>
          <a:off x="2487924" y="913124"/>
          <a:ext cx="1773502" cy="8867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libri" pitchFamily="34" charset="0"/>
            </a:rPr>
            <a:t>De Renta Fija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i="1" kern="1200" dirty="0" smtClean="0">
              <a:latin typeface="Calibri" pitchFamily="34" charset="0"/>
            </a:rPr>
            <a:t>(i fijado previamente)</a:t>
          </a:r>
          <a:endParaRPr lang="es-ES" sz="1400" b="1" i="1" kern="1200" dirty="0">
            <a:latin typeface="Calibri" pitchFamily="34" charset="0"/>
          </a:endParaRPr>
        </a:p>
      </dsp:txBody>
      <dsp:txXfrm>
        <a:off x="2513896" y="939096"/>
        <a:ext cx="1721558" cy="834807"/>
      </dsp:txXfrm>
    </dsp:sp>
    <dsp:sp modelId="{2A22159B-D459-44C0-921A-23D1A4ADDCDC}">
      <dsp:nvSpPr>
        <dsp:cNvPr id="0" name=""/>
        <dsp:cNvSpPr/>
      </dsp:nvSpPr>
      <dsp:spPr>
        <a:xfrm>
          <a:off x="4261427" y="1339707"/>
          <a:ext cx="709401" cy="33585"/>
        </a:xfrm>
        <a:custGeom>
          <a:avLst/>
          <a:gdLst/>
          <a:ahLst/>
          <a:cxnLst/>
          <a:rect l="0" t="0" r="0" b="0"/>
          <a:pathLst>
            <a:path>
              <a:moveTo>
                <a:pt x="0" y="16792"/>
              </a:moveTo>
              <a:lnTo>
                <a:pt x="709401" y="1679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>
            <a:latin typeface="Calibri" pitchFamily="34" charset="0"/>
          </a:endParaRPr>
        </a:p>
      </dsp:txBody>
      <dsp:txXfrm>
        <a:off x="4598392" y="1338764"/>
        <a:ext cx="35470" cy="35470"/>
      </dsp:txXfrm>
    </dsp:sp>
    <dsp:sp modelId="{0988073D-AC4E-4262-B3F4-A9FF3224F797}">
      <dsp:nvSpPr>
        <dsp:cNvPr id="0" name=""/>
        <dsp:cNvSpPr/>
      </dsp:nvSpPr>
      <dsp:spPr>
        <a:xfrm>
          <a:off x="4970828" y="913124"/>
          <a:ext cx="1773502" cy="8867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Títulos de Deuda Publica</a:t>
          </a:r>
          <a:endParaRPr lang="es-ES" sz="1800" kern="1200" dirty="0">
            <a:latin typeface="Calibri" pitchFamily="34" charset="0"/>
          </a:endParaRPr>
        </a:p>
      </dsp:txBody>
      <dsp:txXfrm>
        <a:off x="4996800" y="939096"/>
        <a:ext cx="1721558" cy="834807"/>
      </dsp:txXfrm>
    </dsp:sp>
    <dsp:sp modelId="{95C929F1-6B81-4462-9738-20BABE862518}">
      <dsp:nvSpPr>
        <dsp:cNvPr id="0" name=""/>
        <dsp:cNvSpPr/>
      </dsp:nvSpPr>
      <dsp:spPr>
        <a:xfrm>
          <a:off x="6744331" y="1339707"/>
          <a:ext cx="709401" cy="33585"/>
        </a:xfrm>
        <a:custGeom>
          <a:avLst/>
          <a:gdLst/>
          <a:ahLst/>
          <a:cxnLst/>
          <a:rect l="0" t="0" r="0" b="0"/>
          <a:pathLst>
            <a:path>
              <a:moveTo>
                <a:pt x="0" y="16792"/>
              </a:moveTo>
              <a:lnTo>
                <a:pt x="709401" y="1679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>
            <a:latin typeface="Calibri" pitchFamily="34" charset="0"/>
          </a:endParaRPr>
        </a:p>
      </dsp:txBody>
      <dsp:txXfrm>
        <a:off x="7081296" y="1338764"/>
        <a:ext cx="35470" cy="35470"/>
      </dsp:txXfrm>
    </dsp:sp>
    <dsp:sp modelId="{45304F31-917B-4E3F-BDAF-7BEEC950FD29}">
      <dsp:nvSpPr>
        <dsp:cNvPr id="0" name=""/>
        <dsp:cNvSpPr/>
      </dsp:nvSpPr>
      <dsp:spPr>
        <a:xfrm>
          <a:off x="7453732" y="913124"/>
          <a:ext cx="2046302" cy="8867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Letras de Tesoro 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Bonos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Obligaciones de Estado</a:t>
          </a:r>
          <a:endParaRPr lang="es-ES" sz="1600" kern="1200" dirty="0">
            <a:latin typeface="Calibri" pitchFamily="34" charset="0"/>
          </a:endParaRPr>
        </a:p>
      </dsp:txBody>
      <dsp:txXfrm>
        <a:off x="7479704" y="939096"/>
        <a:ext cx="1994358" cy="834807"/>
      </dsp:txXfrm>
    </dsp:sp>
    <dsp:sp modelId="{91F04B54-E7AD-4C69-A7EC-D60E64866838}">
      <dsp:nvSpPr>
        <dsp:cNvPr id="0" name=""/>
        <dsp:cNvSpPr/>
      </dsp:nvSpPr>
      <dsp:spPr>
        <a:xfrm>
          <a:off x="5020" y="2442770"/>
          <a:ext cx="1773502" cy="8867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libri" pitchFamily="34" charset="0"/>
            </a:rPr>
            <a:t>Títulos privados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(Empresas privadas)</a:t>
          </a:r>
          <a:endParaRPr lang="es-ES" sz="1800" kern="1200" dirty="0">
            <a:latin typeface="Calibri" pitchFamily="34" charset="0"/>
          </a:endParaRPr>
        </a:p>
      </dsp:txBody>
      <dsp:txXfrm>
        <a:off x="30992" y="2468742"/>
        <a:ext cx="1721558" cy="834807"/>
      </dsp:txXfrm>
    </dsp:sp>
    <dsp:sp modelId="{C920C3A1-930E-443C-B3CC-BFAF8425572D}">
      <dsp:nvSpPr>
        <dsp:cNvPr id="0" name=""/>
        <dsp:cNvSpPr/>
      </dsp:nvSpPr>
      <dsp:spPr>
        <a:xfrm rot="19457599">
          <a:off x="1696409" y="2614412"/>
          <a:ext cx="873630" cy="33585"/>
        </a:xfrm>
        <a:custGeom>
          <a:avLst/>
          <a:gdLst/>
          <a:ahLst/>
          <a:cxnLst/>
          <a:rect l="0" t="0" r="0" b="0"/>
          <a:pathLst>
            <a:path>
              <a:moveTo>
                <a:pt x="0" y="16792"/>
              </a:moveTo>
              <a:lnTo>
                <a:pt x="873630" y="1679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>
            <a:latin typeface="Calibri" pitchFamily="34" charset="0"/>
          </a:endParaRPr>
        </a:p>
      </dsp:txBody>
      <dsp:txXfrm>
        <a:off x="2111383" y="2609364"/>
        <a:ext cx="43681" cy="43681"/>
      </dsp:txXfrm>
    </dsp:sp>
    <dsp:sp modelId="{3741A630-9CF2-4B78-AEE0-CF0E16496BD8}">
      <dsp:nvSpPr>
        <dsp:cNvPr id="0" name=""/>
        <dsp:cNvSpPr/>
      </dsp:nvSpPr>
      <dsp:spPr>
        <a:xfrm>
          <a:off x="2487924" y="1932888"/>
          <a:ext cx="1773502" cy="8867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latin typeface="Calibri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libri" pitchFamily="34" charset="0"/>
            </a:rPr>
            <a:t>De renta fija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i="1" kern="1200" dirty="0" smtClean="0">
              <a:latin typeface="Calibri" pitchFamily="34" charset="0"/>
            </a:rPr>
            <a:t>((i fijado previamente)</a:t>
          </a:r>
          <a:endParaRPr lang="es-ES" sz="1800" b="1" i="1" kern="1200" dirty="0" smtClean="0">
            <a:latin typeface="Calibri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latin typeface="Calibri" pitchFamily="34" charset="0"/>
          </a:endParaRPr>
        </a:p>
      </dsp:txBody>
      <dsp:txXfrm>
        <a:off x="2513896" y="1958860"/>
        <a:ext cx="1721558" cy="834807"/>
      </dsp:txXfrm>
    </dsp:sp>
    <dsp:sp modelId="{ED74C903-818A-4041-B8D2-D6448C24E0BD}">
      <dsp:nvSpPr>
        <dsp:cNvPr id="0" name=""/>
        <dsp:cNvSpPr/>
      </dsp:nvSpPr>
      <dsp:spPr>
        <a:xfrm>
          <a:off x="4261427" y="2359471"/>
          <a:ext cx="709401" cy="33585"/>
        </a:xfrm>
        <a:custGeom>
          <a:avLst/>
          <a:gdLst/>
          <a:ahLst/>
          <a:cxnLst/>
          <a:rect l="0" t="0" r="0" b="0"/>
          <a:pathLst>
            <a:path>
              <a:moveTo>
                <a:pt x="0" y="16792"/>
              </a:moveTo>
              <a:lnTo>
                <a:pt x="709401" y="1679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>
            <a:latin typeface="Calibri" pitchFamily="34" charset="0"/>
          </a:endParaRPr>
        </a:p>
      </dsp:txBody>
      <dsp:txXfrm>
        <a:off x="4598392" y="2358528"/>
        <a:ext cx="35470" cy="35470"/>
      </dsp:txXfrm>
    </dsp:sp>
    <dsp:sp modelId="{DAB4E270-CC2E-4E90-B619-92DB2C6E0A54}">
      <dsp:nvSpPr>
        <dsp:cNvPr id="0" name=""/>
        <dsp:cNvSpPr/>
      </dsp:nvSpPr>
      <dsp:spPr>
        <a:xfrm>
          <a:off x="4970828" y="1932888"/>
          <a:ext cx="1773502" cy="8867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Bonos, obligaciones, pagarés</a:t>
          </a:r>
          <a:endParaRPr lang="es-ES" sz="1800" kern="1200" dirty="0">
            <a:latin typeface="Calibri" pitchFamily="34" charset="0"/>
          </a:endParaRPr>
        </a:p>
      </dsp:txBody>
      <dsp:txXfrm>
        <a:off x="4996800" y="1958860"/>
        <a:ext cx="1721558" cy="834807"/>
      </dsp:txXfrm>
    </dsp:sp>
    <dsp:sp modelId="{FD6BE522-052A-4A25-8582-1FF9473A77D4}">
      <dsp:nvSpPr>
        <dsp:cNvPr id="0" name=""/>
        <dsp:cNvSpPr/>
      </dsp:nvSpPr>
      <dsp:spPr>
        <a:xfrm rot="2142401">
          <a:off x="1696409" y="3124294"/>
          <a:ext cx="873630" cy="33585"/>
        </a:xfrm>
        <a:custGeom>
          <a:avLst/>
          <a:gdLst/>
          <a:ahLst/>
          <a:cxnLst/>
          <a:rect l="0" t="0" r="0" b="0"/>
          <a:pathLst>
            <a:path>
              <a:moveTo>
                <a:pt x="0" y="16792"/>
              </a:moveTo>
              <a:lnTo>
                <a:pt x="873630" y="1679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>
            <a:latin typeface="Calibri" pitchFamily="34" charset="0"/>
          </a:endParaRPr>
        </a:p>
      </dsp:txBody>
      <dsp:txXfrm>
        <a:off x="2111383" y="3119246"/>
        <a:ext cx="43681" cy="43681"/>
      </dsp:txXfrm>
    </dsp:sp>
    <dsp:sp modelId="{DE248D53-FCE9-46AF-A7BA-985FA823AB03}">
      <dsp:nvSpPr>
        <dsp:cNvPr id="0" name=""/>
        <dsp:cNvSpPr/>
      </dsp:nvSpPr>
      <dsp:spPr>
        <a:xfrm>
          <a:off x="2487924" y="2952652"/>
          <a:ext cx="1773502" cy="8867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libri" pitchFamily="34" charset="0"/>
            </a:rPr>
            <a:t>De renta variable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i="1" kern="1200" dirty="0" smtClean="0">
              <a:latin typeface="Calibri" pitchFamily="34" charset="0"/>
            </a:rPr>
            <a:t>(Bº variable)</a:t>
          </a:r>
          <a:endParaRPr lang="es-ES" sz="1400" b="1" i="1" kern="1200" dirty="0">
            <a:latin typeface="Calibri" pitchFamily="34" charset="0"/>
          </a:endParaRPr>
        </a:p>
      </dsp:txBody>
      <dsp:txXfrm>
        <a:off x="2513896" y="2978624"/>
        <a:ext cx="1721558" cy="834807"/>
      </dsp:txXfrm>
    </dsp:sp>
    <dsp:sp modelId="{E197E320-46DA-438E-B926-EC752D3298AC}">
      <dsp:nvSpPr>
        <dsp:cNvPr id="0" name=""/>
        <dsp:cNvSpPr/>
      </dsp:nvSpPr>
      <dsp:spPr>
        <a:xfrm>
          <a:off x="4261427" y="3379235"/>
          <a:ext cx="709401" cy="33585"/>
        </a:xfrm>
        <a:custGeom>
          <a:avLst/>
          <a:gdLst/>
          <a:ahLst/>
          <a:cxnLst/>
          <a:rect l="0" t="0" r="0" b="0"/>
          <a:pathLst>
            <a:path>
              <a:moveTo>
                <a:pt x="0" y="16792"/>
              </a:moveTo>
              <a:lnTo>
                <a:pt x="709401" y="1679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>
            <a:latin typeface="Calibri" pitchFamily="34" charset="0"/>
          </a:endParaRPr>
        </a:p>
      </dsp:txBody>
      <dsp:txXfrm>
        <a:off x="4598392" y="3378293"/>
        <a:ext cx="35470" cy="35470"/>
      </dsp:txXfrm>
    </dsp:sp>
    <dsp:sp modelId="{82F702D1-100A-489D-87FE-75AE833AA813}">
      <dsp:nvSpPr>
        <dsp:cNvPr id="0" name=""/>
        <dsp:cNvSpPr/>
      </dsp:nvSpPr>
      <dsp:spPr>
        <a:xfrm>
          <a:off x="4970828" y="2952652"/>
          <a:ext cx="1773502" cy="8867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Acciones</a:t>
          </a:r>
          <a:endParaRPr lang="es-ES" sz="1800" kern="1200" dirty="0">
            <a:latin typeface="Calibri" pitchFamily="34" charset="0"/>
          </a:endParaRPr>
        </a:p>
      </dsp:txBody>
      <dsp:txXfrm>
        <a:off x="4996800" y="2978624"/>
        <a:ext cx="1721558" cy="8348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0A2F6C-D515-4D09-8B92-211EAD7509DD}">
      <dsp:nvSpPr>
        <dsp:cNvPr id="0" name=""/>
        <dsp:cNvSpPr/>
      </dsp:nvSpPr>
      <dsp:spPr>
        <a:xfrm>
          <a:off x="7341" y="0"/>
          <a:ext cx="2194275" cy="8640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Ahorradores</a:t>
          </a:r>
          <a:endParaRPr lang="es-ES" sz="2000" b="1" kern="1200" dirty="0"/>
        </a:p>
      </dsp:txBody>
      <dsp:txXfrm>
        <a:off x="32650" y="25309"/>
        <a:ext cx="2143657" cy="813478"/>
      </dsp:txXfrm>
    </dsp:sp>
    <dsp:sp modelId="{2594A93E-DD8E-49A1-A2A5-5CE77DCCDD20}">
      <dsp:nvSpPr>
        <dsp:cNvPr id="0" name=""/>
        <dsp:cNvSpPr/>
      </dsp:nvSpPr>
      <dsp:spPr>
        <a:xfrm>
          <a:off x="2421043" y="159957"/>
          <a:ext cx="465186" cy="5441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/>
        </a:p>
      </dsp:txBody>
      <dsp:txXfrm>
        <a:off x="2421043" y="268793"/>
        <a:ext cx="325630" cy="326508"/>
      </dsp:txXfrm>
    </dsp:sp>
    <dsp:sp modelId="{CF210308-CE06-425C-8C1C-E409AF3D1B9F}">
      <dsp:nvSpPr>
        <dsp:cNvPr id="0" name=""/>
        <dsp:cNvSpPr/>
      </dsp:nvSpPr>
      <dsp:spPr>
        <a:xfrm>
          <a:off x="3079326" y="0"/>
          <a:ext cx="2194275" cy="864096"/>
        </a:xfrm>
        <a:prstGeom prst="roundRect">
          <a:avLst>
            <a:gd name="adj" fmla="val 10000"/>
          </a:avLst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MERCADO DE VALORES</a:t>
          </a:r>
          <a:endParaRPr lang="es-ES" sz="2000" b="1" kern="1200" dirty="0"/>
        </a:p>
      </dsp:txBody>
      <dsp:txXfrm>
        <a:off x="3104635" y="25309"/>
        <a:ext cx="2143657" cy="813478"/>
      </dsp:txXfrm>
    </dsp:sp>
    <dsp:sp modelId="{0211F6FA-68F2-463B-AB37-B678D359E8E6}">
      <dsp:nvSpPr>
        <dsp:cNvPr id="0" name=""/>
        <dsp:cNvSpPr/>
      </dsp:nvSpPr>
      <dsp:spPr>
        <a:xfrm>
          <a:off x="5493029" y="159957"/>
          <a:ext cx="465186" cy="5441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907790"/>
            <a:satOff val="-43528"/>
            <a:lumOff val="160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/>
        </a:p>
      </dsp:txBody>
      <dsp:txXfrm>
        <a:off x="5493029" y="268793"/>
        <a:ext cx="325630" cy="326508"/>
      </dsp:txXfrm>
    </dsp:sp>
    <dsp:sp modelId="{B7C4510A-8E94-42DD-9475-F9E3273E8C00}">
      <dsp:nvSpPr>
        <dsp:cNvPr id="0" name=""/>
        <dsp:cNvSpPr/>
      </dsp:nvSpPr>
      <dsp:spPr>
        <a:xfrm>
          <a:off x="6151311" y="0"/>
          <a:ext cx="2194275" cy="864096"/>
        </a:xfrm>
        <a:prstGeom prst="roundRect">
          <a:avLst>
            <a:gd name="adj" fmla="val 10000"/>
          </a:avLst>
        </a:prstGeom>
        <a:solidFill>
          <a:schemeClr val="accent2">
            <a:hueOff val="1907790"/>
            <a:satOff val="-43528"/>
            <a:lumOff val="1607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Empresas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Sector Público</a:t>
          </a:r>
          <a:endParaRPr lang="es-ES" sz="2000" b="1" kern="1200" dirty="0"/>
        </a:p>
      </dsp:txBody>
      <dsp:txXfrm>
        <a:off x="6176620" y="25309"/>
        <a:ext cx="2143657" cy="8134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B2CFD5-C35B-4F8B-AB00-B80849DC8F4D}">
      <dsp:nvSpPr>
        <dsp:cNvPr id="0" name=""/>
        <dsp:cNvSpPr/>
      </dsp:nvSpPr>
      <dsp:spPr>
        <a:xfrm rot="5400000">
          <a:off x="4287622" y="-1815024"/>
          <a:ext cx="1261992" cy="5207618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Se venden por 1ª vez los títulos (cuando las empresas se crean, se amplía capital o salen por primera vez a Bolsa)</a:t>
          </a:r>
          <a:endParaRPr lang="es-ES" sz="1800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Precio: VALOR DE EMISIÓN (VE)</a:t>
          </a:r>
          <a:endParaRPr lang="es-ES" sz="1800" kern="1200" dirty="0">
            <a:latin typeface="Calibri" pitchFamily="34" charset="0"/>
          </a:endParaRPr>
        </a:p>
      </dsp:txBody>
      <dsp:txXfrm rot="-5400000">
        <a:off x="2314810" y="219393"/>
        <a:ext cx="5146013" cy="1138782"/>
      </dsp:txXfrm>
    </dsp:sp>
    <dsp:sp modelId="{FF764446-F8D2-48F6-877D-EF47B153BEC5}">
      <dsp:nvSpPr>
        <dsp:cNvPr id="0" name=""/>
        <dsp:cNvSpPr/>
      </dsp:nvSpPr>
      <dsp:spPr>
        <a:xfrm>
          <a:off x="614476" y="39"/>
          <a:ext cx="1700333" cy="1577491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4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PRIMARIO</a:t>
          </a:r>
          <a:endParaRPr lang="es-ES" sz="2000" kern="1200" dirty="0">
            <a:latin typeface="Calibri" pitchFamily="34" charset="0"/>
          </a:endParaRPr>
        </a:p>
      </dsp:txBody>
      <dsp:txXfrm>
        <a:off x="691483" y="77046"/>
        <a:ext cx="1546319" cy="1423477"/>
      </dsp:txXfrm>
    </dsp:sp>
    <dsp:sp modelId="{B0CD112D-0963-4938-AD70-D0F007ADA5BD}">
      <dsp:nvSpPr>
        <dsp:cNvPr id="0" name=""/>
        <dsp:cNvSpPr/>
      </dsp:nvSpPr>
      <dsp:spPr>
        <a:xfrm rot="5400000">
          <a:off x="4228447" y="-158658"/>
          <a:ext cx="1380342" cy="5207618"/>
        </a:xfrm>
        <a:prstGeom prst="round2SameRect">
          <a:avLst/>
        </a:prstGeom>
        <a:solidFill>
          <a:schemeClr val="accent4">
            <a:tint val="40000"/>
            <a:alpha val="90000"/>
            <a:hueOff val="20658461"/>
            <a:satOff val="-11248"/>
            <a:lumOff val="147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20658461"/>
              <a:satOff val="-11248"/>
              <a:lumOff val="1474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Se compra y vende los títulos ya existentes cuantas veces se quiera</a:t>
          </a:r>
          <a:endParaRPr lang="es-ES" sz="1800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Precio: VALOR DE COTIZACIÓN (VC) según O y D</a:t>
          </a:r>
          <a:endParaRPr lang="es-ES" sz="1800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Principal: </a:t>
          </a:r>
          <a:r>
            <a:rPr lang="es-ES" sz="1800" b="1" kern="1200" dirty="0" smtClean="0">
              <a:latin typeface="Calibri" pitchFamily="34" charset="0"/>
            </a:rPr>
            <a:t>Bolsa</a:t>
          </a:r>
          <a:endParaRPr lang="es-ES" sz="1800" b="1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0" kern="1200" dirty="0" smtClean="0">
              <a:latin typeface="Calibri" pitchFamily="34" charset="0"/>
            </a:rPr>
            <a:t>Dan liquidez al sistema</a:t>
          </a:r>
          <a:endParaRPr lang="es-ES" sz="1800" b="0" kern="1200" dirty="0">
            <a:latin typeface="Calibri" pitchFamily="34" charset="0"/>
          </a:endParaRPr>
        </a:p>
      </dsp:txBody>
      <dsp:txXfrm rot="-5400000">
        <a:off x="2314810" y="1822362"/>
        <a:ext cx="5140235" cy="1245576"/>
      </dsp:txXfrm>
    </dsp:sp>
    <dsp:sp modelId="{7ED4AEA4-BDBB-4D91-9D42-CD7170B354B2}">
      <dsp:nvSpPr>
        <dsp:cNvPr id="0" name=""/>
        <dsp:cNvSpPr/>
      </dsp:nvSpPr>
      <dsp:spPr>
        <a:xfrm>
          <a:off x="614476" y="1656405"/>
          <a:ext cx="1700333" cy="1577491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20423033"/>
                <a:satOff val="-23986"/>
                <a:lumOff val="9216"/>
                <a:alphaOff val="0"/>
                <a:shade val="22000"/>
                <a:satMod val="160000"/>
              </a:schemeClr>
              <a:schemeClr val="accent4">
                <a:hueOff val="20423033"/>
                <a:satOff val="-23986"/>
                <a:lumOff val="9216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SECUNDARIO</a:t>
          </a:r>
          <a:endParaRPr lang="es-ES" sz="2000" kern="1200" dirty="0">
            <a:latin typeface="Calibri" pitchFamily="34" charset="0"/>
          </a:endParaRPr>
        </a:p>
      </dsp:txBody>
      <dsp:txXfrm>
        <a:off x="691483" y="1733412"/>
        <a:ext cx="1546319" cy="142347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B71DA8-74C6-43B3-A14C-97BD949441C0}">
      <dsp:nvSpPr>
        <dsp:cNvPr id="0" name=""/>
        <dsp:cNvSpPr/>
      </dsp:nvSpPr>
      <dsp:spPr>
        <a:xfrm>
          <a:off x="0" y="185973"/>
          <a:ext cx="4536504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083" tIns="229108" rIns="35208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Parte del capital de la empresa que refleja cada acción</a:t>
          </a:r>
          <a:endParaRPr lang="es-ES" sz="1800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VN = Capital/ nº acciones</a:t>
          </a:r>
          <a:endParaRPr lang="es-ES" sz="1800" kern="1200" dirty="0">
            <a:latin typeface="Calibri" pitchFamily="34" charset="0"/>
          </a:endParaRPr>
        </a:p>
      </dsp:txBody>
      <dsp:txXfrm>
        <a:off x="0" y="185973"/>
        <a:ext cx="4536504" cy="1178100"/>
      </dsp:txXfrm>
    </dsp:sp>
    <dsp:sp modelId="{C719DD88-B562-472C-99DA-F15016C1B086}">
      <dsp:nvSpPr>
        <dsp:cNvPr id="0" name=""/>
        <dsp:cNvSpPr/>
      </dsp:nvSpPr>
      <dsp:spPr>
        <a:xfrm>
          <a:off x="226825" y="23613"/>
          <a:ext cx="3175552" cy="3247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028" tIns="0" rIns="12002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VALOR NOMINAL (VN)</a:t>
          </a:r>
          <a:endParaRPr lang="es-ES" sz="1800" kern="1200" dirty="0">
            <a:latin typeface="Calibri" pitchFamily="34" charset="0"/>
          </a:endParaRPr>
        </a:p>
      </dsp:txBody>
      <dsp:txXfrm>
        <a:off x="242677" y="39465"/>
        <a:ext cx="3143848" cy="293016"/>
      </dsp:txXfrm>
    </dsp:sp>
    <dsp:sp modelId="{6D131752-F2DC-4FB2-9CE8-30FD69918331}">
      <dsp:nvSpPr>
        <dsp:cNvPr id="0" name=""/>
        <dsp:cNvSpPr/>
      </dsp:nvSpPr>
      <dsp:spPr>
        <a:xfrm>
          <a:off x="0" y="1585833"/>
          <a:ext cx="4536504" cy="866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083" tIns="229108" rIns="35208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Precio de venta de las acciones cuando se venden (emiten) por 1ª vez</a:t>
          </a:r>
          <a:endParaRPr lang="es-ES" sz="1800" kern="1200" dirty="0">
            <a:latin typeface="Calibri" pitchFamily="34" charset="0"/>
          </a:endParaRPr>
        </a:p>
      </dsp:txBody>
      <dsp:txXfrm>
        <a:off x="0" y="1585833"/>
        <a:ext cx="4536504" cy="866250"/>
      </dsp:txXfrm>
    </dsp:sp>
    <dsp:sp modelId="{05B05DA7-B2EB-4CE8-9D6B-129E261FF59A}">
      <dsp:nvSpPr>
        <dsp:cNvPr id="0" name=""/>
        <dsp:cNvSpPr/>
      </dsp:nvSpPr>
      <dsp:spPr>
        <a:xfrm>
          <a:off x="226825" y="1423473"/>
          <a:ext cx="3175552" cy="324720"/>
        </a:xfrm>
        <a:prstGeom prst="roundRect">
          <a:avLst/>
        </a:prstGeom>
        <a:solidFill>
          <a:schemeClr val="accent4">
            <a:hueOff val="10211516"/>
            <a:satOff val="-11993"/>
            <a:lumOff val="4608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028" tIns="0" rIns="12002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VALOR DE EMISIÓN (VE)</a:t>
          </a:r>
        </a:p>
      </dsp:txBody>
      <dsp:txXfrm>
        <a:off x="242677" y="1439325"/>
        <a:ext cx="3143848" cy="293016"/>
      </dsp:txXfrm>
    </dsp:sp>
    <dsp:sp modelId="{3FCF7F37-C8AE-43A7-89C0-169B9D84A80D}">
      <dsp:nvSpPr>
        <dsp:cNvPr id="0" name=""/>
        <dsp:cNvSpPr/>
      </dsp:nvSpPr>
      <dsp:spPr>
        <a:xfrm>
          <a:off x="0" y="2673843"/>
          <a:ext cx="4536504" cy="388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083" tIns="229108" rIns="35208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Valor por el que se compran y venden las acciones en el mercado secundario. Varía en función de la O y D</a:t>
          </a:r>
          <a:endParaRPr lang="es-ES" sz="1800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Puede depender de:</a:t>
          </a:r>
          <a:endParaRPr lang="es-ES" sz="1800" kern="1200" dirty="0">
            <a:latin typeface="Calibri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smtClean="0">
              <a:latin typeface="Calibri" pitchFamily="34" charset="0"/>
            </a:rPr>
            <a:t>Expectativas sobre empresa (</a:t>
          </a:r>
          <a:r>
            <a:rPr lang="es-ES" sz="1600" kern="1200" dirty="0" err="1" smtClean="0">
              <a:latin typeface="Calibri" pitchFamily="34" charset="0"/>
            </a:rPr>
            <a:t>bº</a:t>
          </a:r>
          <a:r>
            <a:rPr lang="es-ES" sz="1600" kern="1200" dirty="0" smtClean="0">
              <a:latin typeface="Calibri" pitchFamily="34" charset="0"/>
            </a:rPr>
            <a:t>…)</a:t>
          </a:r>
          <a:endParaRPr lang="es-ES" sz="1600" kern="1200" dirty="0">
            <a:latin typeface="Calibri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smtClean="0">
              <a:latin typeface="Calibri" pitchFamily="34" charset="0"/>
            </a:rPr>
            <a:t>Medidas del Gobierno</a:t>
          </a:r>
          <a:endParaRPr lang="es-ES" sz="1600" kern="1200" dirty="0">
            <a:latin typeface="Calibri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smtClean="0">
              <a:latin typeface="Calibri" pitchFamily="34" charset="0"/>
            </a:rPr>
            <a:t>Evolución economía nacional e internacional</a:t>
          </a:r>
          <a:endParaRPr lang="es-ES" sz="1600" kern="1200" dirty="0">
            <a:latin typeface="Calibri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smtClean="0">
              <a:latin typeface="Calibri" pitchFamily="34" charset="0"/>
            </a:rPr>
            <a:t>Conflictos internacionales</a:t>
          </a:r>
          <a:endParaRPr lang="es-ES" sz="1600" kern="1200" dirty="0">
            <a:latin typeface="Calibri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smtClean="0">
              <a:latin typeface="Calibri" pitchFamily="34" charset="0"/>
            </a:rPr>
            <a:t>Precio del petróleo</a:t>
          </a:r>
          <a:endParaRPr lang="es-ES" sz="1600" kern="1200" dirty="0">
            <a:latin typeface="Calibri" pitchFamily="34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smtClean="0">
              <a:latin typeface="Calibri" pitchFamily="34" charset="0"/>
            </a:rPr>
            <a:t>Evolución de los tipos de interés: Si éstos bajan, aumenta la compra de acciones porque baja la rentabilidad de los depósitos</a:t>
          </a:r>
          <a:endParaRPr lang="es-ES" sz="1600" kern="1200" dirty="0">
            <a:latin typeface="Calibri" pitchFamily="34" charset="0"/>
          </a:endParaRPr>
        </a:p>
      </dsp:txBody>
      <dsp:txXfrm>
        <a:off x="0" y="2673843"/>
        <a:ext cx="4536504" cy="3880800"/>
      </dsp:txXfrm>
    </dsp:sp>
    <dsp:sp modelId="{B0A1762B-019B-45B9-9AA1-2F2B37405CD7}">
      <dsp:nvSpPr>
        <dsp:cNvPr id="0" name=""/>
        <dsp:cNvSpPr/>
      </dsp:nvSpPr>
      <dsp:spPr>
        <a:xfrm>
          <a:off x="226825" y="2511484"/>
          <a:ext cx="3175552" cy="324720"/>
        </a:xfrm>
        <a:prstGeom prst="roundRect">
          <a:avLst/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028" tIns="0" rIns="12002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Calibri" pitchFamily="34" charset="0"/>
            </a:rPr>
            <a:t>VALOR DE COTIZACIÓN (VC)</a:t>
          </a:r>
          <a:endParaRPr lang="es-ES" sz="1800" kern="1200" dirty="0">
            <a:latin typeface="Calibri" pitchFamily="34" charset="0"/>
          </a:endParaRPr>
        </a:p>
      </dsp:txBody>
      <dsp:txXfrm>
        <a:off x="242677" y="2527336"/>
        <a:ext cx="3143848" cy="2930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41443-6319-4F85-A9A0-83519D080502}">
      <dsp:nvSpPr>
        <dsp:cNvPr id="0" name=""/>
        <dsp:cNvSpPr/>
      </dsp:nvSpPr>
      <dsp:spPr>
        <a:xfrm>
          <a:off x="1368154" y="1030804"/>
          <a:ext cx="1660060" cy="98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Calibri" pitchFamily="34" charset="0"/>
            </a:rPr>
            <a:t>SEBC</a:t>
          </a:r>
          <a:endParaRPr lang="es-ES" sz="1600" b="1" kern="1200" dirty="0" smtClean="0">
            <a:latin typeface="Calibri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Calibri" pitchFamily="34" charset="0"/>
            </a:rPr>
            <a:t>(Sistema Europeo de Bancos Centrales )</a:t>
          </a:r>
          <a:endParaRPr lang="es-ES" sz="1400" b="1" kern="1200" dirty="0">
            <a:latin typeface="Calibri" pitchFamily="34" charset="0"/>
          </a:endParaRPr>
        </a:p>
      </dsp:txBody>
      <dsp:txXfrm>
        <a:off x="1397016" y="1059666"/>
        <a:ext cx="1602336" cy="927695"/>
      </dsp:txXfrm>
    </dsp:sp>
    <dsp:sp modelId="{D15F238B-8B42-49EF-9C29-9EC5544AE3EE}">
      <dsp:nvSpPr>
        <dsp:cNvPr id="0" name=""/>
        <dsp:cNvSpPr/>
      </dsp:nvSpPr>
      <dsp:spPr>
        <a:xfrm rot="19457599">
          <a:off x="2960364" y="1286690"/>
          <a:ext cx="721882" cy="52331"/>
        </a:xfrm>
        <a:custGeom>
          <a:avLst/>
          <a:gdLst/>
          <a:ahLst/>
          <a:cxnLst/>
          <a:rect l="0" t="0" r="0" b="0"/>
          <a:pathLst>
            <a:path>
              <a:moveTo>
                <a:pt x="0" y="26165"/>
              </a:moveTo>
              <a:lnTo>
                <a:pt x="721882" y="2616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b="1" kern="1200">
            <a:latin typeface="Calibri" pitchFamily="34" charset="0"/>
          </a:endParaRPr>
        </a:p>
      </dsp:txBody>
      <dsp:txXfrm>
        <a:off x="3303258" y="1294808"/>
        <a:ext cx="36094" cy="36094"/>
      </dsp:txXfrm>
    </dsp:sp>
    <dsp:sp modelId="{E073CCF9-A4AF-4197-AFA9-866C5D1B4E86}">
      <dsp:nvSpPr>
        <dsp:cNvPr id="0" name=""/>
        <dsp:cNvSpPr/>
      </dsp:nvSpPr>
      <dsp:spPr>
        <a:xfrm>
          <a:off x="3614395" y="528855"/>
          <a:ext cx="1960375" cy="11466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Calibri" pitchFamily="34" charset="0"/>
            </a:rPr>
            <a:t>EUROSISTEMA</a:t>
          </a:r>
          <a:endParaRPr lang="es-ES" sz="2400" b="1" kern="1200" dirty="0">
            <a:latin typeface="Calibri" pitchFamily="34" charset="0"/>
          </a:endParaRPr>
        </a:p>
      </dsp:txBody>
      <dsp:txXfrm>
        <a:off x="3647980" y="562440"/>
        <a:ext cx="1893205" cy="1079514"/>
      </dsp:txXfrm>
    </dsp:sp>
    <dsp:sp modelId="{855D385C-C189-4878-BF09-4331FCC91FFA}">
      <dsp:nvSpPr>
        <dsp:cNvPr id="0" name=""/>
        <dsp:cNvSpPr/>
      </dsp:nvSpPr>
      <dsp:spPr>
        <a:xfrm rot="18933584">
          <a:off x="5457359" y="788613"/>
          <a:ext cx="821002" cy="52331"/>
        </a:xfrm>
        <a:custGeom>
          <a:avLst/>
          <a:gdLst/>
          <a:ahLst/>
          <a:cxnLst/>
          <a:rect l="0" t="0" r="0" b="0"/>
          <a:pathLst>
            <a:path>
              <a:moveTo>
                <a:pt x="0" y="26165"/>
              </a:moveTo>
              <a:lnTo>
                <a:pt x="821002" y="2616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b="1" kern="1200">
            <a:latin typeface="Calibri" pitchFamily="34" charset="0"/>
          </a:endParaRPr>
        </a:p>
      </dsp:txBody>
      <dsp:txXfrm>
        <a:off x="5847335" y="794253"/>
        <a:ext cx="41050" cy="41050"/>
      </dsp:txXfrm>
    </dsp:sp>
    <dsp:sp modelId="{1E5BC53A-B41E-4937-8F7B-DD6E42D65571}">
      <dsp:nvSpPr>
        <dsp:cNvPr id="0" name=""/>
        <dsp:cNvSpPr/>
      </dsp:nvSpPr>
      <dsp:spPr>
        <a:xfrm>
          <a:off x="6160950" y="2106"/>
          <a:ext cx="1687919" cy="105050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Calibri" pitchFamily="34" charset="0"/>
            </a:rPr>
            <a:t>BCE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Calibri" pitchFamily="34" charset="0"/>
            </a:rPr>
            <a:t>(Banco Central Europeo)</a:t>
          </a:r>
          <a:endParaRPr lang="es-ES" sz="1400" b="1" kern="1200" dirty="0">
            <a:latin typeface="Calibri" pitchFamily="34" charset="0"/>
          </a:endParaRPr>
        </a:p>
      </dsp:txBody>
      <dsp:txXfrm>
        <a:off x="6191718" y="32874"/>
        <a:ext cx="1626383" cy="988971"/>
      </dsp:txXfrm>
    </dsp:sp>
    <dsp:sp modelId="{7580B889-6F6E-4C7D-9254-59798B7FEBB2}">
      <dsp:nvSpPr>
        <dsp:cNvPr id="0" name=""/>
        <dsp:cNvSpPr/>
      </dsp:nvSpPr>
      <dsp:spPr>
        <a:xfrm rot="2682399">
          <a:off x="5455474" y="1366135"/>
          <a:ext cx="824771" cy="52331"/>
        </a:xfrm>
        <a:custGeom>
          <a:avLst/>
          <a:gdLst/>
          <a:ahLst/>
          <a:cxnLst/>
          <a:rect l="0" t="0" r="0" b="0"/>
          <a:pathLst>
            <a:path>
              <a:moveTo>
                <a:pt x="0" y="26165"/>
              </a:moveTo>
              <a:lnTo>
                <a:pt x="824771" y="2616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b="1" kern="1200">
            <a:latin typeface="Calibri" pitchFamily="34" charset="0"/>
          </a:endParaRPr>
        </a:p>
      </dsp:txBody>
      <dsp:txXfrm>
        <a:off x="5847241" y="1371682"/>
        <a:ext cx="41238" cy="41238"/>
      </dsp:txXfrm>
    </dsp:sp>
    <dsp:sp modelId="{33724C21-2A62-43F1-B5F7-095568F3E96A}">
      <dsp:nvSpPr>
        <dsp:cNvPr id="0" name=""/>
        <dsp:cNvSpPr/>
      </dsp:nvSpPr>
      <dsp:spPr>
        <a:xfrm>
          <a:off x="6160950" y="1162522"/>
          <a:ext cx="1682482" cy="10397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Calibri" pitchFamily="34" charset="0"/>
            </a:rPr>
            <a:t>Bancos Centrales Nacionales de países con €</a:t>
          </a:r>
          <a:endParaRPr lang="es-ES" sz="1400" b="1" kern="1200" dirty="0">
            <a:latin typeface="Calibri" pitchFamily="34" charset="0"/>
          </a:endParaRPr>
        </a:p>
      </dsp:txBody>
      <dsp:txXfrm>
        <a:off x="6191404" y="1192976"/>
        <a:ext cx="1621574" cy="978857"/>
      </dsp:txXfrm>
    </dsp:sp>
    <dsp:sp modelId="{54635513-D768-45F9-ADA4-A0ECEB03C3EA}">
      <dsp:nvSpPr>
        <dsp:cNvPr id="0" name=""/>
        <dsp:cNvSpPr/>
      </dsp:nvSpPr>
      <dsp:spPr>
        <a:xfrm rot="2819170">
          <a:off x="2891665" y="1811496"/>
          <a:ext cx="859280" cy="52331"/>
        </a:xfrm>
        <a:custGeom>
          <a:avLst/>
          <a:gdLst/>
          <a:ahLst/>
          <a:cxnLst/>
          <a:rect l="0" t="0" r="0" b="0"/>
          <a:pathLst>
            <a:path>
              <a:moveTo>
                <a:pt x="0" y="26165"/>
              </a:moveTo>
              <a:lnTo>
                <a:pt x="859280" y="2616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b="1" kern="1200">
            <a:latin typeface="Calibri" pitchFamily="34" charset="0"/>
          </a:endParaRPr>
        </a:p>
      </dsp:txBody>
      <dsp:txXfrm>
        <a:off x="3299823" y="1816180"/>
        <a:ext cx="42964" cy="42964"/>
      </dsp:txXfrm>
    </dsp:sp>
    <dsp:sp modelId="{491E4942-8664-43FC-ADEE-F10A78C6EC29}">
      <dsp:nvSpPr>
        <dsp:cNvPr id="0" name=""/>
        <dsp:cNvSpPr/>
      </dsp:nvSpPr>
      <dsp:spPr>
        <a:xfrm>
          <a:off x="3614395" y="1785448"/>
          <a:ext cx="1465449" cy="7327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Calibri" pitchFamily="34" charset="0"/>
            </a:rPr>
            <a:t>Bancos Centrales Nacionales de países sin €</a:t>
          </a:r>
          <a:endParaRPr lang="es-ES" sz="1400" b="1" kern="1200" dirty="0">
            <a:latin typeface="Calibri" pitchFamily="34" charset="0"/>
          </a:endParaRPr>
        </a:p>
      </dsp:txBody>
      <dsp:txXfrm>
        <a:off x="3635856" y="1806909"/>
        <a:ext cx="1422527" cy="68980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6C38B-E846-4317-850A-0E4DC5ADF953}">
      <dsp:nvSpPr>
        <dsp:cNvPr id="0" name=""/>
        <dsp:cNvSpPr/>
      </dsp:nvSpPr>
      <dsp:spPr>
        <a:xfrm>
          <a:off x="0" y="197749"/>
          <a:ext cx="5832648" cy="173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2678" tIns="208280" rIns="45267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 smtClean="0">
              <a:latin typeface="Calibri" pitchFamily="34" charset="0"/>
            </a:rPr>
            <a:t>Estabilidad de precios: inflación &lt;2%. Se controla la oferta monetaria para que no haya excesivo dinero en circulación</a:t>
          </a:r>
          <a:endParaRPr lang="es-ES" sz="2400" kern="1200" dirty="0">
            <a:latin typeface="Calibri" pitchFamily="34" charset="0"/>
          </a:endParaRPr>
        </a:p>
      </dsp:txBody>
      <dsp:txXfrm>
        <a:off x="0" y="197749"/>
        <a:ext cx="5832648" cy="1732500"/>
      </dsp:txXfrm>
    </dsp:sp>
    <dsp:sp modelId="{232323DA-7E7B-4E02-B3DB-E23801C583C4}">
      <dsp:nvSpPr>
        <dsp:cNvPr id="0" name=""/>
        <dsp:cNvSpPr/>
      </dsp:nvSpPr>
      <dsp:spPr>
        <a:xfrm>
          <a:off x="291632" y="50149"/>
          <a:ext cx="4082853" cy="29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PRINCIPAL OBJETIVO</a:t>
          </a:r>
          <a:endParaRPr lang="es-ES" sz="2400" kern="1200" dirty="0">
            <a:latin typeface="Calibri" pitchFamily="34" charset="0"/>
          </a:endParaRPr>
        </a:p>
      </dsp:txBody>
      <dsp:txXfrm>
        <a:off x="306042" y="64559"/>
        <a:ext cx="4054033" cy="266380"/>
      </dsp:txXfrm>
    </dsp:sp>
    <dsp:sp modelId="{F8BE088A-98A3-4A12-B3DA-726493DFD1CC}">
      <dsp:nvSpPr>
        <dsp:cNvPr id="0" name=""/>
        <dsp:cNvSpPr/>
      </dsp:nvSpPr>
      <dsp:spPr>
        <a:xfrm>
          <a:off x="0" y="2131850"/>
          <a:ext cx="5832648" cy="289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2678" tIns="208280" rIns="45267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 smtClean="0">
              <a:latin typeface="Calibri" pitchFamily="34" charset="0"/>
            </a:rPr>
            <a:t>Establecer política monetaria para zona euro</a:t>
          </a:r>
          <a:endParaRPr lang="es-ES" sz="2400" kern="1200" dirty="0">
            <a:latin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 smtClean="0">
              <a:latin typeface="Calibri" pitchFamily="34" charset="0"/>
            </a:rPr>
            <a:t>Gestionar reservas de divisas de la UEM</a:t>
          </a:r>
          <a:endParaRPr lang="es-ES" sz="2400" kern="1200" dirty="0">
            <a:latin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 smtClean="0">
              <a:latin typeface="Calibri" pitchFamily="34" charset="0"/>
            </a:rPr>
            <a:t>Emisión de billetes</a:t>
          </a:r>
          <a:endParaRPr lang="es-ES" sz="2400" kern="1200" dirty="0">
            <a:latin typeface="Calibri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 smtClean="0">
              <a:latin typeface="Calibri" pitchFamily="34" charset="0"/>
            </a:rPr>
            <a:t>Garantizar estabilidad de sistema financiero</a:t>
          </a:r>
          <a:endParaRPr lang="es-ES" sz="2400" kern="1200" dirty="0">
            <a:latin typeface="Calibri" pitchFamily="34" charset="0"/>
          </a:endParaRPr>
        </a:p>
      </dsp:txBody>
      <dsp:txXfrm>
        <a:off x="0" y="2131850"/>
        <a:ext cx="5832648" cy="2898000"/>
      </dsp:txXfrm>
    </dsp:sp>
    <dsp:sp modelId="{174C80BC-5CCB-4AFB-B43D-9945104DD2BE}">
      <dsp:nvSpPr>
        <dsp:cNvPr id="0" name=""/>
        <dsp:cNvSpPr/>
      </dsp:nvSpPr>
      <dsp:spPr>
        <a:xfrm>
          <a:off x="291632" y="1984250"/>
          <a:ext cx="4082853" cy="295200"/>
        </a:xfrm>
        <a:prstGeom prst="roundRect">
          <a:avLst/>
        </a:prstGeom>
        <a:solidFill>
          <a:schemeClr val="accent2">
            <a:hueOff val="1907790"/>
            <a:satOff val="-43528"/>
            <a:lumOff val="16079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FUNCIONES</a:t>
          </a:r>
          <a:endParaRPr lang="es-ES" sz="2400" kern="1200" dirty="0">
            <a:latin typeface="Calibri" pitchFamily="34" charset="0"/>
          </a:endParaRPr>
        </a:p>
      </dsp:txBody>
      <dsp:txXfrm>
        <a:off x="306042" y="1998660"/>
        <a:ext cx="4054033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8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394588-E79F-4DEE-90BD-80D96E8892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5406BB-77B3-4825-8D9D-878073F62388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394588-E79F-4DEE-90BD-80D96E8892C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3025" y="77788"/>
            <a:ext cx="10013950" cy="74358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69850" y="1609725"/>
            <a:ext cx="10023475" cy="16970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69850" y="1552575"/>
            <a:ext cx="10023475" cy="1333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69850" y="3306763"/>
            <a:ext cx="10023475" cy="1238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439333" y="3556000"/>
            <a:ext cx="7112000" cy="1778000"/>
          </a:xfrm>
        </p:spPr>
        <p:txBody>
          <a:bodyPr/>
          <a:lstStyle>
            <a:lvl1pPr marL="0" indent="0" algn="ctr">
              <a:buNone/>
              <a:defRPr sz="2900">
                <a:solidFill>
                  <a:schemeClr val="tx2"/>
                </a:solidFill>
              </a:defRPr>
            </a:lvl1pPr>
            <a:lvl2pPr marL="507995" indent="0" algn="ctr">
              <a:buNone/>
            </a:lvl2pPr>
            <a:lvl3pPr marL="1015990" indent="0" algn="ctr">
              <a:buNone/>
            </a:lvl3pPr>
            <a:lvl4pPr marL="1523985" indent="0" algn="ctr">
              <a:buNone/>
            </a:lvl4pPr>
            <a:lvl5pPr marL="2031980" indent="0" algn="ctr">
              <a:buNone/>
            </a:lvl5pPr>
            <a:lvl6pPr marL="2539975" indent="0" algn="ctr">
              <a:buNone/>
            </a:lvl6pPr>
            <a:lvl7pPr marL="3047970" indent="0" algn="ctr">
              <a:buNone/>
            </a:lvl7pPr>
            <a:lvl8pPr marL="3555964" indent="0" algn="ctr">
              <a:buNone/>
            </a:lvl8pPr>
            <a:lvl9pPr marL="4063959" indent="0" algn="ctr">
              <a:buNone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08000" y="1673256"/>
            <a:ext cx="9144000" cy="1633361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2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92213" y="7112000"/>
            <a:ext cx="2457450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/>
          </a:prstGeom>
          <a:solidFill>
            <a:srgbClr val="CC3300"/>
          </a:solidFill>
        </p:spPr>
        <p:txBody>
          <a:bodyPr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1016000" y="1608667"/>
            <a:ext cx="8636000" cy="5080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263650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2570" y="77506"/>
            <a:ext cx="10014858" cy="7435779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 flipV="1">
            <a:off x="77788" y="2641600"/>
            <a:ext cx="10013950" cy="101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76200" y="2601913"/>
            <a:ext cx="10015538" cy="5080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76200" y="2743200"/>
            <a:ext cx="10015538" cy="508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2570" y="1058334"/>
            <a:ext cx="8636000" cy="1513417"/>
          </a:xfrm>
        </p:spPr>
        <p:txBody>
          <a:bodyPr/>
          <a:lstStyle>
            <a:lvl1pPr algn="l">
              <a:buNone/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02570" y="2831042"/>
            <a:ext cx="8636000" cy="1486958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71488" y="6978650"/>
            <a:ext cx="4402137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Marta Montero; Economía 1º Bachillerato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192213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71438" y="77788"/>
            <a:ext cx="10013950" cy="74374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1016000" y="304800"/>
            <a:ext cx="86360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10159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1016000" y="1608138"/>
            <a:ext cx="8636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858000" y="6878638"/>
            <a:ext cx="2751138" cy="530225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algn="r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016000" y="6858000"/>
            <a:ext cx="4402138" cy="508000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61925" y="6900863"/>
            <a:ext cx="508000" cy="5080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6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6ABC5BA0-1B0D-47F7-AAA9-ACD8A830E22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9pPr>
    </p:titleStyle>
    <p:bodyStyle>
      <a:lvl1pPr marL="303213" indent="-303213" algn="l" rtl="0" eaLnBrk="0" fontAlgn="base" hangingPunct="0">
        <a:spcBef>
          <a:spcPts val="65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52413" algn="l" rtl="0" eaLnBrk="0" fontAlgn="base" hangingPunct="0">
        <a:spcBef>
          <a:spcPts val="413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912813" indent="-252413" algn="l" rtl="0" eaLnBrk="0" fontAlgn="base" hangingPunct="0">
        <a:spcBef>
          <a:spcPts val="413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176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224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782" indent="-253997" algn="l" rtl="0" eaLnBrk="1" latinLnBrk="0" hangingPunct="1">
        <a:spcBef>
          <a:spcPts val="411"/>
        </a:spcBef>
        <a:buClr>
          <a:schemeClr val="accent3"/>
        </a:buClr>
        <a:buChar char="•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3579" indent="-253997" algn="l" rtl="0" eaLnBrk="1" latinLnBrk="0" hangingPunct="1">
        <a:spcBef>
          <a:spcPts val="411"/>
        </a:spcBef>
        <a:buClr>
          <a:schemeClr val="accent2"/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76" indent="-253997" algn="l" rtl="0" eaLnBrk="1" latinLnBrk="0" hangingPunct="1">
        <a:spcBef>
          <a:spcPts val="411"/>
        </a:spcBef>
        <a:buClr>
          <a:schemeClr val="accent1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3" indent="-253997" algn="l" rtl="0" eaLnBrk="1" latinLnBrk="0" hangingPunct="1">
        <a:spcBef>
          <a:spcPts val="411"/>
        </a:spcBef>
        <a:buClr>
          <a:schemeClr val="accent2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diagramData" Target="../diagrams/data2.xml"/><Relationship Id="rId9" Type="http://schemas.openxmlformats.org/officeDocument/2006/relationships/diagramLayout" Target="../diagrams/layout2.xml"/><Relationship Id="rId10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11.jpeg"/><Relationship Id="rId8" Type="http://schemas.openxmlformats.org/officeDocument/2006/relationships/image" Target="../media/image12.jpeg"/><Relationship Id="rId9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14.jpeg"/><Relationship Id="rId8" Type="http://schemas.openxmlformats.org/officeDocument/2006/relationships/image" Target="../media/image15.jpeg"/><Relationship Id="rId9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inanzasparatodos.es/es/consejos/introduccion/conceptoriesgorentabilidad.html" TargetMode="External"/><Relationship Id="rId3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diagramData" Target="../diagrams/data7.xml"/><Relationship Id="rId8" Type="http://schemas.openxmlformats.org/officeDocument/2006/relationships/diagramLayout" Target="../diagrams/layout7.xml"/><Relationship Id="rId9" Type="http://schemas.openxmlformats.org/officeDocument/2006/relationships/diagramQuickStyle" Target="../diagrams/quickStyle7.xml"/><Relationship Id="rId10" Type="http://schemas.openxmlformats.org/officeDocument/2006/relationships/diagramColors" Target="../diagrams/colors7.xml"/><Relationship Id="rId11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7" Type="http://schemas.openxmlformats.org/officeDocument/2006/relationships/hyperlink" Target="http://www.bolsamadrid.es/esp/aspx/Comun/Graficos.aspx?tipo=IBEX" TargetMode="External"/><Relationship Id="rId8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hyperlink" Target="http://www.eleconomista.es/indice/IBEX-35" TargetMode="External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lbursatil.com/2011/01/los-principales-indices-bursatiles-del.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7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160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76200"/>
            <a:ext cx="10017125" cy="743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50" y="1609725"/>
            <a:ext cx="10025063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850" y="1550988"/>
            <a:ext cx="10025063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50" y="3306763"/>
            <a:ext cx="10025063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38275" y="3556000"/>
            <a:ext cx="7113588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81125" y="3556000"/>
            <a:ext cx="7227888" cy="1778000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600" dirty="0" smtClean="0">
              <a:solidFill>
                <a:srgbClr val="696464"/>
              </a:solidFill>
              <a:latin typeface="Arial" charset="0"/>
            </a:endParaRPr>
          </a:p>
        </p:txBody>
      </p:sp>
      <p:pic>
        <p:nvPicPr>
          <p:cNvPr id="6153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8000" y="1673225"/>
            <a:ext cx="9144000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450850" y="1905218"/>
            <a:ext cx="92583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000" dirty="0">
                <a:solidFill>
                  <a:srgbClr val="FFFFFF"/>
                </a:solidFill>
                <a:latin typeface="Arial" charset="0"/>
              </a:rPr>
              <a:t>TEMA 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13.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Sistema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financiero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y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política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monetaria</a:t>
            </a:r>
            <a:endParaRPr lang="en-US" sz="40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Sistema financiero e intermediarios</a:t>
            </a:r>
            <a:endParaRPr lang="es-ES" dirty="0"/>
          </a:p>
        </p:txBody>
      </p:sp>
      <p:pic>
        <p:nvPicPr>
          <p:cNvPr id="10242" name="Picture 2" descr="http://juanst.com/wp-content/uploads/2011/04/nuevo-sistema-financiero.jpg"/>
          <p:cNvPicPr>
            <a:picLocks noChangeAspect="1" noChangeArrowheads="1"/>
          </p:cNvPicPr>
          <p:nvPr/>
        </p:nvPicPr>
        <p:blipFill>
          <a:blip r:embed="rId2" cstate="print"/>
          <a:srcRect l="6116" r="4584"/>
          <a:stretch>
            <a:fillRect/>
          </a:stretch>
        </p:blipFill>
        <p:spPr bwMode="auto">
          <a:xfrm>
            <a:off x="3855864" y="3161928"/>
            <a:ext cx="5256584" cy="4010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Sistema financiero e intermediarios</a:t>
            </a:r>
            <a:endParaRPr lang="es-ES" dirty="0"/>
          </a:p>
        </p:txBody>
      </p:sp>
      <p:grpSp>
        <p:nvGrpSpPr>
          <p:cNvPr id="5" name="4 Grupo"/>
          <p:cNvGrpSpPr/>
          <p:nvPr/>
        </p:nvGrpSpPr>
        <p:grpSpPr>
          <a:xfrm>
            <a:off x="399480" y="785664"/>
            <a:ext cx="4104456" cy="648071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dirty="0" smtClean="0">
                  <a:latin typeface="Calibri" pitchFamily="34" charset="0"/>
                </a:rPr>
                <a:t>SISTEMA </a:t>
              </a:r>
              <a:r>
                <a:rPr lang="es-ES" sz="2000" b="1" kern="1200" dirty="0" smtClean="0">
                  <a:latin typeface="Calibri" pitchFamily="34" charset="0"/>
                </a:rPr>
                <a:t>FINANCIERO</a:t>
              </a:r>
              <a:endParaRPr lang="es-ES" sz="2000" b="1" kern="1200" dirty="0">
                <a:latin typeface="Calibri" pitchFamily="34" charset="0"/>
              </a:endParaRPr>
            </a:p>
          </p:txBody>
        </p:sp>
      </p:grpSp>
      <p:grpSp>
        <p:nvGrpSpPr>
          <p:cNvPr id="8" name="6 Grupo"/>
          <p:cNvGrpSpPr/>
          <p:nvPr/>
        </p:nvGrpSpPr>
        <p:grpSpPr>
          <a:xfrm>
            <a:off x="687512" y="1505744"/>
            <a:ext cx="8496944" cy="1152128"/>
            <a:chOff x="0" y="414080"/>
            <a:chExt cx="8636000" cy="70581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9" name="8 Rectángulo redondeado"/>
            <p:cNvSpPr/>
            <p:nvPr/>
          </p:nvSpPr>
          <p:spPr>
            <a:xfrm>
              <a:off x="0" y="414080"/>
              <a:ext cx="8636000" cy="66035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000" dirty="0" smtClean="0">
                  <a:latin typeface="Calibri" pitchFamily="34" charset="0"/>
                </a:rPr>
                <a:t>Está formado por el conjunto de </a:t>
              </a:r>
              <a:r>
                <a:rPr lang="es-ES" sz="2000" b="1" dirty="0" smtClean="0">
                  <a:latin typeface="Calibri" pitchFamily="34" charset="0"/>
                </a:rPr>
                <a:t>intermediarios</a:t>
              </a:r>
              <a:r>
                <a:rPr lang="es-ES" sz="2000" dirty="0" smtClean="0">
                  <a:latin typeface="Calibri" pitchFamily="34" charset="0"/>
                </a:rPr>
                <a:t> financieros y los </a:t>
              </a:r>
              <a:r>
                <a:rPr lang="es-ES" sz="2000" b="1" dirty="0" smtClean="0">
                  <a:latin typeface="Calibri" pitchFamily="34" charset="0"/>
                </a:rPr>
                <a:t>mercados</a:t>
              </a:r>
              <a:r>
                <a:rPr lang="es-ES" sz="2000" dirty="0" smtClean="0">
                  <a:latin typeface="Calibri" pitchFamily="34" charset="0"/>
                </a:rPr>
                <a:t> donde actúan. Ponen en contacto y coordinan a quienes ofrecen financiación con quienes la demandan</a:t>
              </a:r>
              <a:endParaRPr lang="es-ES" sz="2000" dirty="0">
                <a:latin typeface="Calibri" pitchFamily="34" charset="0"/>
              </a:endParaRPr>
            </a:p>
          </p:txBody>
        </p:sp>
      </p:grpSp>
      <p:graphicFrame>
        <p:nvGraphicFramePr>
          <p:cNvPr id="11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15504" y="2369840"/>
          <a:ext cx="8640960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11 Flecha curvada hacia arriba"/>
          <p:cNvSpPr/>
          <p:nvPr/>
        </p:nvSpPr>
        <p:spPr>
          <a:xfrm flipH="1">
            <a:off x="2703736" y="4386064"/>
            <a:ext cx="792088" cy="360040"/>
          </a:xfrm>
          <a:prstGeom prst="curvedUp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991768" y="48181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  <a:endParaRPr lang="es-ES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13 Flecha curvada hacia arriba"/>
          <p:cNvSpPr/>
          <p:nvPr/>
        </p:nvSpPr>
        <p:spPr>
          <a:xfrm flipH="1">
            <a:off x="6088112" y="4386064"/>
            <a:ext cx="792088" cy="360040"/>
          </a:xfrm>
          <a:prstGeom prst="curvedUp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376144" y="4674096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  <a:endParaRPr lang="es-E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847752" y="3521968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$</a:t>
            </a:r>
            <a:endParaRPr lang="es-E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160120" y="3521968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$</a:t>
            </a:r>
            <a:endParaRPr lang="es-E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8" name="17 Diagrama"/>
          <p:cNvGraphicFramePr/>
          <p:nvPr/>
        </p:nvGraphicFramePr>
        <p:xfrm>
          <a:off x="2631728" y="5466184"/>
          <a:ext cx="4826827" cy="1969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22" name="21 Conector curvado"/>
          <p:cNvCxnSpPr/>
          <p:nvPr/>
        </p:nvCxnSpPr>
        <p:spPr>
          <a:xfrm rot="16200000" flipH="1">
            <a:off x="5007992" y="4818112"/>
            <a:ext cx="432048" cy="432048"/>
          </a:xfrm>
          <a:prstGeom prst="curvedConnector3">
            <a:avLst>
              <a:gd name="adj1" fmla="val 99798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curvado"/>
          <p:cNvCxnSpPr/>
          <p:nvPr/>
        </p:nvCxnSpPr>
        <p:spPr>
          <a:xfrm rot="10800000" flipV="1">
            <a:off x="4503936" y="4818112"/>
            <a:ext cx="504056" cy="432048"/>
          </a:xfrm>
          <a:prstGeom prst="curvedConnector3">
            <a:avLst>
              <a:gd name="adj1" fmla="val 12651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399480" y="1001688"/>
          <a:ext cx="7416824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Sistema financiero e intermediarios</a:t>
            </a:r>
            <a:endParaRPr lang="es-ES" dirty="0"/>
          </a:p>
        </p:txBody>
      </p:sp>
      <p:pic>
        <p:nvPicPr>
          <p:cNvPr id="1026" name="Picture 2" descr="http://www.comfiacontigo.es/esc3/blog/wp-content/uploads/2013/04/Fondo-de-inversi%C3%B3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12248" y="1145704"/>
            <a:ext cx="2687934" cy="1607874"/>
          </a:xfrm>
          <a:prstGeom prst="rect">
            <a:avLst/>
          </a:prstGeom>
          <a:noFill/>
        </p:spPr>
      </p:pic>
      <p:pic>
        <p:nvPicPr>
          <p:cNvPr id="1028" name="Picture 4" descr="http://img01.lavanguardia.com/2012/12/13/Planes-de-pensiones_54357929206_53389389549_600_39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07672" y="3161928"/>
            <a:ext cx="2952328" cy="1948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www.asesoriacantarero.es/casa%20paraguas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12248" y="5250160"/>
            <a:ext cx="2520280" cy="2117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399480" y="857672"/>
          <a:ext cx="756084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Sistema financiero e intermediarios</a:t>
            </a:r>
            <a:endParaRPr lang="es-ES" dirty="0"/>
          </a:p>
        </p:txBody>
      </p:sp>
      <p:pic>
        <p:nvPicPr>
          <p:cNvPr id="19458" name="Picture 2" descr="http://www.bankimia.com/blog/wp-content/uploads/2012/12/leasing-y-rentin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12248" y="1649760"/>
            <a:ext cx="2481806" cy="1902718"/>
          </a:xfrm>
          <a:prstGeom prst="rect">
            <a:avLst/>
          </a:prstGeom>
          <a:noFill/>
        </p:spPr>
      </p:pic>
      <p:pic>
        <p:nvPicPr>
          <p:cNvPr id="19460" name="Picture 4" descr="http://financiacionaempresas.com/wp-content/uploads/2011/06/cash_flow_landing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67724" y="3593975"/>
            <a:ext cx="2336812" cy="158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2" name="Picture 6" descr="http://gpabogadosevilla.com/wp-content/uploads/2012/03/foto-crecimiento-I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64176" y="6042248"/>
            <a:ext cx="3495824" cy="1418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Activos financieros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 descr="http://www.iahorro.com/wp/wp-content/uploads/2012/03/dreamstime_m_13698790-300x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5864" y="3233936"/>
            <a:ext cx="5322328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Activos financieros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75544" y="2585864"/>
            <a:ext cx="8636000" cy="432049"/>
          </a:xfrm>
        </p:spPr>
        <p:txBody>
          <a:bodyPr/>
          <a:lstStyle/>
          <a:p>
            <a:pPr algn="ctr">
              <a:buNone/>
            </a:pPr>
            <a:r>
              <a:rPr lang="es-ES" sz="2000" dirty="0" smtClean="0"/>
              <a:t>Quienes necesitan financiación (Sector público o empresas)</a:t>
            </a:r>
            <a:endParaRPr lang="es-ES" sz="2000" dirty="0"/>
          </a:p>
        </p:txBody>
      </p:sp>
      <p:grpSp>
        <p:nvGrpSpPr>
          <p:cNvPr id="4" name="6 Grupo"/>
          <p:cNvGrpSpPr/>
          <p:nvPr/>
        </p:nvGrpSpPr>
        <p:grpSpPr>
          <a:xfrm>
            <a:off x="687512" y="713656"/>
            <a:ext cx="8496944" cy="1152128"/>
            <a:chOff x="0" y="414080"/>
            <a:chExt cx="8636000" cy="70581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414080"/>
              <a:ext cx="8636000" cy="66035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000" dirty="0" smtClean="0">
                  <a:latin typeface="Calibri" pitchFamily="34" charset="0"/>
                </a:rPr>
                <a:t>Son títulos que representan  el reconocimiento de una parte del capital o deuda por parte de quien los emite y ofrecen a su poseedor el derecho a cobrarlos u obtener beneficios</a:t>
              </a:r>
              <a:endParaRPr lang="es-ES" sz="2000" dirty="0">
                <a:latin typeface="Calibri" pitchFamily="34" charset="0"/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687512" y="2009800"/>
            <a:ext cx="3744416" cy="504056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7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dirty="0" smtClean="0">
                  <a:latin typeface="Calibri" pitchFamily="34" charset="0"/>
                </a:rPr>
                <a:t>¿QUIÉNES LOS EMITEN?</a:t>
              </a:r>
              <a:endParaRPr lang="es-ES" b="1" kern="1200" dirty="0">
                <a:latin typeface="Calibri" pitchFamily="34" charset="0"/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687512" y="3161928"/>
            <a:ext cx="3744416" cy="504056"/>
            <a:chOff x="390420" y="2294"/>
            <a:chExt cx="4110568" cy="746741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1" name="10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dirty="0" smtClean="0">
                  <a:latin typeface="Calibri" pitchFamily="34" charset="0"/>
                </a:rPr>
                <a:t>¿QUÉ TIPOS HAY?</a:t>
              </a:r>
              <a:endParaRPr lang="es-ES" b="1" kern="1200" dirty="0">
                <a:latin typeface="Calibri" pitchFamily="34" charset="0"/>
              </a:endParaRPr>
            </a:p>
          </p:txBody>
        </p:sp>
      </p:grpSp>
      <p:graphicFrame>
        <p:nvGraphicFramePr>
          <p:cNvPr id="13" name="12 Diagrama"/>
          <p:cNvGraphicFramePr/>
          <p:nvPr/>
        </p:nvGraphicFramePr>
        <p:xfrm>
          <a:off x="399480" y="3377952"/>
          <a:ext cx="950505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71488" y="1577752"/>
            <a:ext cx="5832648" cy="5080000"/>
          </a:xfrm>
        </p:spPr>
        <p:txBody>
          <a:bodyPr/>
          <a:lstStyle/>
          <a:p>
            <a:r>
              <a:rPr lang="es-ES" sz="2800" b="1" u="sng" dirty="0" smtClean="0">
                <a:solidFill>
                  <a:schemeClr val="accent2"/>
                </a:solidFill>
              </a:rPr>
              <a:t>RENTA FIJA: </a:t>
            </a:r>
          </a:p>
          <a:p>
            <a:pPr lvl="1">
              <a:buNone/>
            </a:pPr>
            <a:r>
              <a:rPr lang="es-ES" sz="2400" dirty="0" smtClean="0"/>
              <a:t>Cuando los rendimientos obtenidos (intereses) son conocidos previamente .</a:t>
            </a:r>
          </a:p>
          <a:p>
            <a:pPr lvl="1">
              <a:buNone/>
            </a:pPr>
            <a:r>
              <a:rPr lang="es-ES" sz="2400" dirty="0" smtClean="0"/>
              <a:t>Ej. Letras del Tesoro u obligaciones de una empresa</a:t>
            </a:r>
          </a:p>
          <a:p>
            <a:pPr lvl="1">
              <a:buNone/>
            </a:pPr>
            <a:endParaRPr lang="es-ES" sz="2400" dirty="0" smtClean="0"/>
          </a:p>
          <a:p>
            <a:r>
              <a:rPr lang="es-ES" sz="2800" b="1" u="sng" dirty="0" smtClean="0">
                <a:solidFill>
                  <a:schemeClr val="accent2"/>
                </a:solidFill>
              </a:rPr>
              <a:t>RENTA VARIABLE:</a:t>
            </a:r>
          </a:p>
          <a:p>
            <a:pPr>
              <a:buNone/>
            </a:pPr>
            <a:r>
              <a:rPr lang="es-ES" sz="2800" dirty="0" smtClean="0"/>
              <a:t>	</a:t>
            </a:r>
            <a:r>
              <a:rPr lang="es-ES" sz="2400" dirty="0" smtClean="0"/>
              <a:t>Cuando los rendimientos que se van a obtener no se saben con anterioridad ya que depende de los beneficios obtenidos por la empresa </a:t>
            </a:r>
          </a:p>
          <a:p>
            <a:pPr>
              <a:buNone/>
            </a:pPr>
            <a:r>
              <a:rPr lang="es-ES" sz="2400" dirty="0" smtClean="0"/>
              <a:t>	Ej. Dividendos de acciones</a:t>
            </a:r>
            <a:endParaRPr lang="es-ES" sz="2400" dirty="0"/>
          </a:p>
        </p:txBody>
      </p:sp>
      <p:grpSp>
        <p:nvGrpSpPr>
          <p:cNvPr id="4" name="3 Grupo"/>
          <p:cNvGrpSpPr/>
          <p:nvPr/>
        </p:nvGrpSpPr>
        <p:grpSpPr>
          <a:xfrm>
            <a:off x="759520" y="929680"/>
            <a:ext cx="6408712" cy="504056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dirty="0" smtClean="0">
                  <a:latin typeface="Calibri" pitchFamily="34" charset="0"/>
                </a:rPr>
                <a:t>DIFERENCIA ENTRE RENTA FIJA Y VARIABLE</a:t>
              </a:r>
              <a:endParaRPr lang="es-ES" b="1" kern="1200" dirty="0">
                <a:latin typeface="Calibri" pitchFamily="34" charset="0"/>
              </a:endParaRPr>
            </a:p>
          </p:txBody>
        </p:sp>
      </p:grpSp>
      <p:sp>
        <p:nvSpPr>
          <p:cNvPr id="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Activos financieros</a:t>
            </a:r>
            <a:endParaRPr lang="es-ES" dirty="0"/>
          </a:p>
        </p:txBody>
      </p:sp>
      <p:pic>
        <p:nvPicPr>
          <p:cNvPr id="20482" name="Picture 2" descr="http://4.bp.blogspot.com/_KlMBl_T8rNY/TRuxUmUWKLI/AAAAAAAAAAY/fww89NJqt2w/s1600/renta+fija+renta+varia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152" y="2009800"/>
            <a:ext cx="3063776" cy="3919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7 Llamada rectangular redondeada"/>
          <p:cNvSpPr/>
          <p:nvPr/>
        </p:nvSpPr>
        <p:spPr>
          <a:xfrm>
            <a:off x="5152008" y="6114256"/>
            <a:ext cx="3744416" cy="1217712"/>
          </a:xfrm>
          <a:prstGeom prst="wedgeRoundRectCallout">
            <a:avLst>
              <a:gd name="adj1" fmla="val -63318"/>
              <a:gd name="adj2" fmla="val -4962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1" u="sng" dirty="0" smtClean="0">
                <a:latin typeface="Calibri" pitchFamily="34" charset="0"/>
              </a:rPr>
              <a:t>ERROR COMÚN!!!</a:t>
            </a:r>
          </a:p>
          <a:p>
            <a:pPr algn="ctr"/>
            <a:r>
              <a:rPr lang="es-ES" sz="1800" dirty="0" smtClean="0">
                <a:latin typeface="Calibri" pitchFamily="34" charset="0"/>
              </a:rPr>
              <a:t>No es de renta variable porque pueda variar su valor de cotización en la Bolsa!!!!!</a:t>
            </a:r>
            <a:endParaRPr lang="es-ES" sz="1800" dirty="0">
              <a:latin typeface="Calibri" pitchFamily="34" charset="0"/>
            </a:endParaRPr>
          </a:p>
        </p:txBody>
      </p:sp>
      <p:pic>
        <p:nvPicPr>
          <p:cNvPr id="8194" name="Picture 2" descr="https://encrypted-tbn3.gstatic.com/images?q=tbn:ANd9GcR62tOXnWZrd39eP16cGnoyItxwN4Zp2AXnRtg54Cde5UwthCUPS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4016" y="5970240"/>
            <a:ext cx="864096" cy="560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99880" y="2081808"/>
            <a:ext cx="5724128" cy="4865629"/>
          </a:xfrm>
        </p:spPr>
        <p:txBody>
          <a:bodyPr/>
          <a:lstStyle/>
          <a:p>
            <a:r>
              <a:rPr lang="es-ES" sz="2400" b="1" u="sng" dirty="0" smtClean="0">
                <a:solidFill>
                  <a:schemeClr val="accent2"/>
                </a:solidFill>
              </a:rPr>
              <a:t>RENTABILIDAD</a:t>
            </a:r>
            <a:r>
              <a:rPr lang="es-ES" sz="2400" dirty="0" smtClean="0"/>
              <a:t>: </a:t>
            </a:r>
          </a:p>
          <a:p>
            <a:pPr>
              <a:buNone/>
            </a:pPr>
            <a:r>
              <a:rPr lang="es-ES" sz="2400" dirty="0" smtClean="0"/>
              <a:t>	Rendimiento o </a:t>
            </a:r>
            <a:r>
              <a:rPr lang="es-ES" sz="2400" dirty="0" err="1" smtClean="0"/>
              <a:t>bº</a:t>
            </a:r>
            <a:r>
              <a:rPr lang="es-ES" sz="2400" dirty="0" smtClean="0"/>
              <a:t> que se espera obtener (fijo o variable)</a:t>
            </a:r>
          </a:p>
          <a:p>
            <a:r>
              <a:rPr lang="es-ES" sz="2400" b="1" u="sng" dirty="0" smtClean="0">
                <a:solidFill>
                  <a:schemeClr val="accent2"/>
                </a:solidFill>
              </a:rPr>
              <a:t>RIESGO</a:t>
            </a:r>
            <a:r>
              <a:rPr lang="es-ES" sz="2400" dirty="0" smtClean="0"/>
              <a:t>: </a:t>
            </a:r>
          </a:p>
          <a:p>
            <a:pPr>
              <a:buNone/>
            </a:pPr>
            <a:r>
              <a:rPr lang="es-ES" sz="2400" dirty="0" smtClean="0"/>
              <a:t>	Mayor o menor seguridad en recuperar la cantidad aportada y rendimiento (depende de la garantía de quien lo emite y el plazo)</a:t>
            </a:r>
          </a:p>
          <a:p>
            <a:r>
              <a:rPr lang="es-ES" sz="2400" b="1" u="sng" dirty="0" smtClean="0">
                <a:solidFill>
                  <a:schemeClr val="accent2"/>
                </a:solidFill>
              </a:rPr>
              <a:t>LIQUIDEZ</a:t>
            </a:r>
            <a:r>
              <a:rPr lang="es-ES" sz="2400" dirty="0" smtClean="0"/>
              <a:t>:</a:t>
            </a:r>
          </a:p>
          <a:p>
            <a:pPr>
              <a:buNone/>
            </a:pPr>
            <a:r>
              <a:rPr lang="es-ES" sz="2400" dirty="0" smtClean="0"/>
              <a:t>	 Capacidad de convertirse en dinero efectivo</a:t>
            </a: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Activos financieros</a:t>
            </a:r>
            <a:endParaRPr lang="es-ES" dirty="0"/>
          </a:p>
        </p:txBody>
      </p:sp>
      <p:grpSp>
        <p:nvGrpSpPr>
          <p:cNvPr id="5" name="4 Grupo"/>
          <p:cNvGrpSpPr/>
          <p:nvPr/>
        </p:nvGrpSpPr>
        <p:grpSpPr>
          <a:xfrm>
            <a:off x="831528" y="1001688"/>
            <a:ext cx="3528392" cy="504056"/>
            <a:chOff x="390420" y="2294"/>
            <a:chExt cx="4110568" cy="746741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dirty="0" smtClean="0">
                  <a:latin typeface="Calibri" pitchFamily="34" charset="0"/>
                </a:rPr>
                <a:t>CARACTERÍSTICAS </a:t>
              </a:r>
              <a:endParaRPr lang="es-ES" sz="2000" b="1" kern="1200" dirty="0">
                <a:latin typeface="Calibri" pitchFamily="34" charset="0"/>
              </a:endParaRPr>
            </a:p>
          </p:txBody>
        </p:sp>
      </p:grpSp>
      <p:pic>
        <p:nvPicPr>
          <p:cNvPr id="22530" name="Picture 2" descr="http://www.redkid.net/generator/iphone/newsign.php?line1=++++++++++++++++A++mayor+riesgo&amp;line2=++++++++++++++++y+menor+liquidez%2C&amp;line3=++++++++++++++mayor+rentabilidad&amp;line4=++++++++++++++++Y+VICEVERSA%21%21%21%21&amp;line5=&amp;line6=&amp;line7=&amp;line8=&amp;line9=&amp;line10=&amp;line11=&amp;line12=&amp;Apple=Ap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3536" y="1649760"/>
            <a:ext cx="3257550" cy="5715000"/>
          </a:xfrm>
          <a:prstGeom prst="rect">
            <a:avLst/>
          </a:prstGeom>
          <a:noFill/>
        </p:spPr>
      </p:pic>
      <p:sp>
        <p:nvSpPr>
          <p:cNvPr id="10" name="9 Elipse"/>
          <p:cNvSpPr/>
          <p:nvPr/>
        </p:nvSpPr>
        <p:spPr>
          <a:xfrm>
            <a:off x="975544" y="3737992"/>
            <a:ext cx="3312368" cy="122413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Activos financieros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524000" y="1001688"/>
            <a:ext cx="8636000" cy="833181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FINANZAS PARA TODOS!!!! </a:t>
            </a:r>
            <a:r>
              <a:rPr lang="es-ES" sz="2000" i="1" dirty="0" smtClean="0"/>
              <a:t>Haz clic en la imagen</a:t>
            </a:r>
            <a:endParaRPr lang="es-ES" i="1" dirty="0"/>
          </a:p>
        </p:txBody>
      </p:sp>
      <p:pic>
        <p:nvPicPr>
          <p:cNvPr id="2150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688" y="2009800"/>
            <a:ext cx="5570706" cy="460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456" y="2153816"/>
            <a:ext cx="9630327" cy="3429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Activos financieros</a:t>
            </a: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903536" y="1433736"/>
          <a:ext cx="8352928" cy="5578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3372041"/>
                <a:gridCol w="3828759"/>
              </a:tblGrid>
              <a:tr h="525908">
                <a:tc>
                  <a:txBody>
                    <a:bodyPr/>
                    <a:lstStyle/>
                    <a:p>
                      <a:pPr algn="ctr"/>
                      <a:endParaRPr lang="es-ES" sz="28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Calibri" pitchFamily="34" charset="0"/>
                        </a:rPr>
                        <a:t>ACCIONES</a:t>
                      </a:r>
                      <a:endParaRPr lang="es-ES" sz="28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>
                          <a:latin typeface="Calibri" pitchFamily="34" charset="0"/>
                        </a:rPr>
                        <a:t>OBLIGACIONES</a:t>
                      </a:r>
                      <a:endParaRPr lang="es-ES" sz="28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649650"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s-ES" b="1" dirty="0" smtClean="0">
                          <a:latin typeface="Calibri" pitchFamily="34" charset="0"/>
                        </a:rPr>
                        <a:t>QUIEN LO EMITE</a:t>
                      </a:r>
                      <a:endParaRPr lang="es-ES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dirty="0" smtClean="0">
                          <a:latin typeface="Calibri" pitchFamily="34" charset="0"/>
                        </a:rPr>
                        <a:t> Empresas (SA)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dirty="0" smtClean="0">
                          <a:latin typeface="Calibri" pitchFamily="34" charset="0"/>
                        </a:rPr>
                        <a:t> Suponen aportación</a:t>
                      </a:r>
                      <a:r>
                        <a:rPr lang="es-ES" baseline="0" dirty="0" smtClean="0">
                          <a:latin typeface="Calibri" pitchFamily="34" charset="0"/>
                        </a:rPr>
                        <a:t> de </a:t>
                      </a:r>
                      <a:r>
                        <a:rPr lang="es-ES" b="1" u="sng" baseline="0" dirty="0" smtClean="0">
                          <a:latin typeface="Calibri" pitchFamily="34" charset="0"/>
                        </a:rPr>
                        <a:t>FONDOS PROPIOS </a:t>
                      </a:r>
                      <a:r>
                        <a:rPr lang="es-ES" baseline="0" dirty="0" smtClean="0">
                          <a:latin typeface="Calibri" pitchFamily="34" charset="0"/>
                        </a:rPr>
                        <a:t>para la empresa (pasan a ser de su propiedad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dirty="0" smtClean="0">
                          <a:latin typeface="Calibri" pitchFamily="34" charset="0"/>
                        </a:rPr>
                        <a:t> Empresas o S.</a:t>
                      </a:r>
                      <a:r>
                        <a:rPr lang="es-ES" baseline="0" dirty="0" smtClean="0">
                          <a:latin typeface="Calibri" pitchFamily="34" charset="0"/>
                        </a:rPr>
                        <a:t> Público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baseline="0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dirty="0" smtClean="0">
                          <a:latin typeface="Calibri" pitchFamily="34" charset="0"/>
                        </a:rPr>
                        <a:t> Suponen aportación de </a:t>
                      </a:r>
                      <a:r>
                        <a:rPr lang="es-ES" b="1" u="sng" dirty="0" smtClean="0">
                          <a:latin typeface="Calibri" pitchFamily="34" charset="0"/>
                        </a:rPr>
                        <a:t>FONDOS AJENOS </a:t>
                      </a:r>
                      <a:r>
                        <a:rPr lang="es-ES" dirty="0" smtClean="0">
                          <a:latin typeface="Calibri" pitchFamily="34" charset="0"/>
                        </a:rPr>
                        <a:t>para la empresa, es decir, deuda que deberá devolver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649650"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s-ES" b="1" dirty="0" smtClean="0">
                          <a:latin typeface="Calibri" pitchFamily="34" charset="0"/>
                        </a:rPr>
                        <a:t>SON</a:t>
                      </a:r>
                      <a:endParaRPr lang="es-ES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b="1" u="sng" dirty="0" smtClean="0">
                          <a:latin typeface="Calibri" pitchFamily="34" charset="0"/>
                        </a:rPr>
                        <a:t>SON</a:t>
                      </a:r>
                      <a:r>
                        <a:rPr lang="es-ES" dirty="0" smtClean="0">
                          <a:latin typeface="Calibri" pitchFamily="34" charset="0"/>
                        </a:rPr>
                        <a:t> fracciones</a:t>
                      </a:r>
                      <a:r>
                        <a:rPr lang="es-ES" baseline="0" dirty="0" smtClean="0">
                          <a:latin typeface="Calibri" pitchFamily="34" charset="0"/>
                        </a:rPr>
                        <a:t> del </a:t>
                      </a:r>
                      <a:r>
                        <a:rPr lang="es-ES" b="1" baseline="0" dirty="0" smtClean="0">
                          <a:latin typeface="Calibri" pitchFamily="34" charset="0"/>
                        </a:rPr>
                        <a:t>CAPITAL</a:t>
                      </a:r>
                      <a:r>
                        <a:rPr lang="es-ES" baseline="0" dirty="0" smtClean="0">
                          <a:latin typeface="Calibri" pitchFamily="34" charset="0"/>
                        </a:rPr>
                        <a:t> de una empresa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b="1" u="sng" dirty="0" smtClean="0">
                          <a:latin typeface="Calibri" pitchFamily="34" charset="0"/>
                        </a:rPr>
                        <a:t>SON</a:t>
                      </a:r>
                      <a:r>
                        <a:rPr lang="es-ES" dirty="0" smtClean="0">
                          <a:latin typeface="Calibri" pitchFamily="34" charset="0"/>
                        </a:rPr>
                        <a:t> fracciones de un </a:t>
                      </a:r>
                      <a:r>
                        <a:rPr lang="es-ES" b="1" dirty="0" smtClean="0">
                          <a:latin typeface="Calibri" pitchFamily="34" charset="0"/>
                        </a:rPr>
                        <a:t>EMPRÉSTITO</a:t>
                      </a:r>
                      <a:r>
                        <a:rPr lang="es-ES" baseline="0" dirty="0" smtClean="0">
                          <a:latin typeface="Calibri" pitchFamily="34" charset="0"/>
                        </a:rPr>
                        <a:t> (gran préstamo)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928072"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s-ES" b="1" dirty="0" smtClean="0">
                          <a:latin typeface="Calibri" pitchFamily="34" charset="0"/>
                        </a:rPr>
                        <a:t>QUIEN LO COMPRA</a:t>
                      </a:r>
                      <a:endParaRPr lang="es-ES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b="1" u="sng" dirty="0" smtClean="0">
                          <a:latin typeface="Calibri" pitchFamily="34" charset="0"/>
                        </a:rPr>
                        <a:t>ACCIONISTA</a:t>
                      </a:r>
                      <a:r>
                        <a:rPr lang="es-ES" dirty="0" smtClean="0">
                          <a:latin typeface="Calibri" pitchFamily="34" charset="0"/>
                        </a:rPr>
                        <a:t> (propietario)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b="1" u="sng" dirty="0" smtClean="0">
                          <a:latin typeface="Calibri" pitchFamily="34" charset="0"/>
                        </a:rPr>
                        <a:t>OBLIGACIONISTA</a:t>
                      </a:r>
                      <a:r>
                        <a:rPr lang="es-ES" dirty="0" smtClean="0">
                          <a:latin typeface="Calibri" pitchFamily="34" charset="0"/>
                        </a:rPr>
                        <a:t>  (acreedor)</a:t>
                      </a: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928072"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s-ES" b="1" dirty="0" smtClean="0">
                          <a:latin typeface="Calibri" pitchFamily="34" charset="0"/>
                        </a:rPr>
                        <a:t>RECIBE</a:t>
                      </a:r>
                      <a:endParaRPr lang="es-ES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b="1" u="sng" dirty="0" smtClean="0">
                          <a:latin typeface="Calibri" pitchFamily="34" charset="0"/>
                        </a:rPr>
                        <a:t>DIVIDENDOS</a:t>
                      </a:r>
                      <a:r>
                        <a:rPr lang="es-ES" b="0" u="none" dirty="0" smtClean="0">
                          <a:latin typeface="Calibri" pitchFamily="34" charset="0"/>
                        </a:rPr>
                        <a:t>: ( Renta variable) D</a:t>
                      </a:r>
                      <a:r>
                        <a:rPr lang="es-ES" baseline="0" dirty="0" smtClean="0">
                          <a:latin typeface="Calibri" pitchFamily="34" charset="0"/>
                        </a:rPr>
                        <a:t>ependerán del beneficio obtenido por la empresa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baseline="0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b="1" u="sng" baseline="0" dirty="0" smtClean="0">
                          <a:latin typeface="Calibri" pitchFamily="34" charset="0"/>
                        </a:rPr>
                        <a:t>NO HAY DEVOLUCIÓN </a:t>
                      </a:r>
                      <a:r>
                        <a:rPr lang="es-ES" baseline="0" dirty="0" smtClean="0">
                          <a:latin typeface="Calibri" pitchFamily="34" charset="0"/>
                        </a:rPr>
                        <a:t>de la aportación (Sólo podría recuperarse mediante la venta de acciones en Bolsa…)</a:t>
                      </a:r>
                      <a:endParaRPr lang="es-ES" dirty="0" smtClean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b="1" u="sng" baseline="0" dirty="0" smtClean="0">
                          <a:latin typeface="Calibri" pitchFamily="34" charset="0"/>
                        </a:rPr>
                        <a:t>INTERESES</a:t>
                      </a:r>
                      <a:r>
                        <a:rPr lang="es-ES" b="0" u="none" baseline="0" dirty="0" smtClean="0">
                          <a:latin typeface="Calibri" pitchFamily="34" charset="0"/>
                        </a:rPr>
                        <a:t>: (</a:t>
                      </a:r>
                      <a:r>
                        <a:rPr lang="es-ES" b="0" u="none" dirty="0" smtClean="0">
                          <a:latin typeface="Calibri" pitchFamily="34" charset="0"/>
                        </a:rPr>
                        <a:t>Renta</a:t>
                      </a:r>
                      <a:r>
                        <a:rPr lang="es-ES" b="0" u="none" baseline="0" dirty="0" smtClean="0">
                          <a:latin typeface="Calibri" pitchFamily="34" charset="0"/>
                        </a:rPr>
                        <a:t> fija) </a:t>
                      </a:r>
                      <a:r>
                        <a:rPr lang="es-ES" baseline="0" dirty="0" smtClean="0">
                          <a:latin typeface="Calibri" pitchFamily="34" charset="0"/>
                        </a:rPr>
                        <a:t>Se obtienen unos intereses fijos conocidos previamente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baseline="0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b="1" u="sng" dirty="0" smtClean="0">
                          <a:latin typeface="Calibri" pitchFamily="34" charset="0"/>
                        </a:rPr>
                        <a:t>SÍ SE DEVUELVE LA APORTACIÓN </a:t>
                      </a:r>
                      <a:r>
                        <a:rPr lang="es-ES" dirty="0" smtClean="0">
                          <a:latin typeface="Calibri" pitchFamily="34" charset="0"/>
                        </a:rPr>
                        <a:t>transcurrido el tiempo pactado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s-ES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Activos financieros</a:t>
            </a:r>
            <a:endParaRPr lang="es-ES" dirty="0"/>
          </a:p>
        </p:txBody>
      </p:sp>
      <p:grpSp>
        <p:nvGrpSpPr>
          <p:cNvPr id="6" name="5 Grupo"/>
          <p:cNvGrpSpPr/>
          <p:nvPr/>
        </p:nvGrpSpPr>
        <p:grpSpPr>
          <a:xfrm>
            <a:off x="2415704" y="929680"/>
            <a:ext cx="4824536" cy="360040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6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dirty="0" smtClean="0">
                  <a:latin typeface="Calibri" pitchFamily="34" charset="0"/>
                </a:rPr>
                <a:t>ACCIONES vs OBLIGACIONES</a:t>
              </a:r>
              <a:endParaRPr lang="es-ES" b="1" kern="12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Valores. La Bolsa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valores y Bolsa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87512" y="2081808"/>
          <a:ext cx="8352928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6 Grupo"/>
          <p:cNvGrpSpPr/>
          <p:nvPr/>
        </p:nvGrpSpPr>
        <p:grpSpPr>
          <a:xfrm>
            <a:off x="543496" y="929680"/>
            <a:ext cx="8784976" cy="864096"/>
            <a:chOff x="0" y="374868"/>
            <a:chExt cx="8636000" cy="74502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374868"/>
              <a:ext cx="8636000" cy="699568"/>
            </a:xfrm>
            <a:prstGeom prst="roundRect">
              <a:avLst>
                <a:gd name="adj" fmla="val 17894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492504"/>
              <a:ext cx="8571528" cy="6273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000" dirty="0" smtClean="0">
                  <a:latin typeface="Calibri" pitchFamily="34" charset="0"/>
                </a:rPr>
                <a:t>Es un mercado especializado en la compraventa de todo tipo de títulos o activos financieros y tiene la función de canalizar el ahorro hacia la inversión de las empresas</a:t>
              </a:r>
              <a:endParaRPr lang="es-ES" sz="2000" dirty="0">
                <a:latin typeface="Calibri" pitchFamily="34" charset="0"/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543496" y="3377952"/>
            <a:ext cx="5688632" cy="504056"/>
            <a:chOff x="390420" y="2294"/>
            <a:chExt cx="4110568" cy="746741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9" name="8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dirty="0" smtClean="0">
                  <a:latin typeface="Calibri" pitchFamily="34" charset="0"/>
                </a:rPr>
                <a:t>TIPOS DE MERCADO DE VALORES</a:t>
              </a:r>
              <a:endParaRPr lang="es-ES" sz="2000" b="1" kern="1200" dirty="0">
                <a:latin typeface="Calibri" pitchFamily="34" charset="0"/>
              </a:endParaRPr>
            </a:p>
          </p:txBody>
        </p:sp>
      </p:grpSp>
      <p:graphicFrame>
        <p:nvGraphicFramePr>
          <p:cNvPr id="12" name="11 Diagrama"/>
          <p:cNvGraphicFramePr/>
          <p:nvPr/>
        </p:nvGraphicFramePr>
        <p:xfrm>
          <a:off x="975544" y="4098032"/>
          <a:ext cx="8136904" cy="3233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7512" y="2009800"/>
            <a:ext cx="8064896" cy="5080000"/>
          </a:xfrm>
        </p:spPr>
        <p:txBody>
          <a:bodyPr/>
          <a:lstStyle/>
          <a:p>
            <a:r>
              <a:rPr lang="es-ES" sz="2400" dirty="0" smtClean="0"/>
              <a:t>Es el mercado secundario de valores</a:t>
            </a:r>
          </a:p>
          <a:p>
            <a:pPr>
              <a:buNone/>
            </a:pPr>
            <a:r>
              <a:rPr lang="es-ES" sz="2400" dirty="0" smtClean="0"/>
              <a:t>	 más importante</a:t>
            </a:r>
          </a:p>
          <a:p>
            <a:r>
              <a:rPr lang="es-ES" sz="2400" dirty="0" smtClean="0"/>
              <a:t>En ella se venden y compran</a:t>
            </a:r>
          </a:p>
          <a:p>
            <a:pPr lvl="2"/>
            <a:r>
              <a:rPr lang="es-ES" sz="1800" dirty="0" smtClean="0"/>
              <a:t>Acciones</a:t>
            </a:r>
          </a:p>
          <a:p>
            <a:pPr lvl="2"/>
            <a:r>
              <a:rPr lang="es-ES" sz="1800" dirty="0" smtClean="0"/>
              <a:t>Obligaciones</a:t>
            </a:r>
          </a:p>
          <a:p>
            <a:pPr lvl="2"/>
            <a:r>
              <a:rPr lang="es-ES" sz="1800" dirty="0" err="1" smtClean="0"/>
              <a:t>Otrods</a:t>
            </a:r>
            <a:r>
              <a:rPr lang="es-ES" sz="1800" dirty="0" smtClean="0"/>
              <a:t> (opciones, futuros, fondos de inversión…)</a:t>
            </a:r>
          </a:p>
          <a:p>
            <a:r>
              <a:rPr lang="es-ES" sz="2400" b="1" u="sng" dirty="0" smtClean="0">
                <a:solidFill>
                  <a:schemeClr val="accent2"/>
                </a:solidFill>
              </a:rPr>
              <a:t>FUNCIÓN</a:t>
            </a:r>
            <a:r>
              <a:rPr lang="es-ES" sz="2400" dirty="0" smtClean="0"/>
              <a:t>: Facilitar la compraventa e títulos públicamente garantizando un funcionamiento justo, competitivo, ordenado, continuo y transparente. Para ello las empresas que cotizan deben cumplir condiciones declaradas en</a:t>
            </a:r>
          </a:p>
          <a:p>
            <a:pPr lvl="2"/>
            <a:r>
              <a:rPr lang="es-ES" sz="1800" dirty="0" smtClean="0"/>
              <a:t>Ley de Mercado de Valores</a:t>
            </a:r>
          </a:p>
          <a:p>
            <a:pPr lvl="2"/>
            <a:r>
              <a:rPr lang="es-ES" sz="1800" dirty="0" smtClean="0"/>
              <a:t>CNMV</a:t>
            </a:r>
          </a:p>
          <a:p>
            <a:pPr>
              <a:buNone/>
            </a:pPr>
            <a:endParaRPr lang="es-ES" sz="2400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valores y Bolsa</a:t>
            </a:r>
            <a:endParaRPr lang="es-ES" dirty="0"/>
          </a:p>
        </p:txBody>
      </p:sp>
      <p:grpSp>
        <p:nvGrpSpPr>
          <p:cNvPr id="5" name="4 Grupo"/>
          <p:cNvGrpSpPr/>
          <p:nvPr/>
        </p:nvGrpSpPr>
        <p:grpSpPr>
          <a:xfrm>
            <a:off x="759520" y="929680"/>
            <a:ext cx="2664296" cy="504056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 smtClean="0">
                  <a:latin typeface="Calibri" pitchFamily="34" charset="0"/>
                </a:rPr>
                <a:t>LA BOLSA</a:t>
              </a:r>
              <a:endParaRPr lang="es-ES" sz="2800" b="1" kern="1200" dirty="0">
                <a:latin typeface="Calibri" pitchFamily="34" charset="0"/>
              </a:endParaRPr>
            </a:p>
          </p:txBody>
        </p:sp>
      </p:grpSp>
      <p:pic>
        <p:nvPicPr>
          <p:cNvPr id="1026" name="Picture 2" descr="http://espeinvercapital.com/wp-content/uploads/2013/02/120906Bol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4096" y="857672"/>
            <a:ext cx="3991018" cy="26175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valores y Bolsa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9520" y="1001688"/>
            <a:ext cx="8636000" cy="3096344"/>
          </a:xfrm>
        </p:spPr>
        <p:txBody>
          <a:bodyPr/>
          <a:lstStyle/>
          <a:p>
            <a:r>
              <a:rPr lang="es-ES" dirty="0" smtClean="0"/>
              <a:t>2 SISTEMAS</a:t>
            </a:r>
          </a:p>
          <a:p>
            <a:pPr lvl="2"/>
            <a:r>
              <a:rPr lang="es-ES" b="1" u="sng" dirty="0" smtClean="0"/>
              <a:t>Tradicional de corros</a:t>
            </a:r>
            <a:r>
              <a:rPr lang="es-ES" dirty="0" smtClean="0"/>
              <a:t>: Se negociaban los títulos de viva voz y forma presencial. No existe desde 2009</a:t>
            </a:r>
          </a:p>
          <a:p>
            <a:pPr lvl="2"/>
            <a:r>
              <a:rPr lang="es-ES" b="1" u="sng" dirty="0" smtClean="0"/>
              <a:t>Sistema electrónico: MERCADO CONTINUO</a:t>
            </a:r>
            <a:r>
              <a:rPr lang="es-ES" dirty="0" smtClean="0"/>
              <a:t>: Funciona ininterrumpidamente mediante complejos sistemas informáticos mediante los que se conectan las 4 bolsas</a:t>
            </a:r>
          </a:p>
          <a:p>
            <a:pPr lvl="2">
              <a:buNone/>
            </a:pPr>
            <a:endParaRPr lang="es-ES" dirty="0" smtClean="0"/>
          </a:p>
        </p:txBody>
      </p:sp>
      <p:pic>
        <p:nvPicPr>
          <p:cNvPr id="24586" name="Picture 10" descr="http://soydelaroja.com/wp-content/uploads/mapa_espana_portugal_andorra_gibralta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3656" y="3449960"/>
            <a:ext cx="5328592" cy="3764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8 Elipse"/>
          <p:cNvSpPr/>
          <p:nvPr/>
        </p:nvSpPr>
        <p:spPr>
          <a:xfrm>
            <a:off x="4431928" y="3737992"/>
            <a:ext cx="432048" cy="14401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5368032" y="5394176"/>
            <a:ext cx="504056" cy="2160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3927872" y="4890120"/>
            <a:ext cx="432048" cy="2160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6232128" y="4530080"/>
            <a:ext cx="576064" cy="2160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valores y Bolsa</a:t>
            </a:r>
            <a:endParaRPr lang="es-ES" dirty="0"/>
          </a:p>
        </p:txBody>
      </p:sp>
      <p:graphicFrame>
        <p:nvGraphicFramePr>
          <p:cNvPr id="8" name="7 Diagrama"/>
          <p:cNvGraphicFramePr/>
          <p:nvPr/>
        </p:nvGraphicFramePr>
        <p:xfrm>
          <a:off x="471488" y="713656"/>
          <a:ext cx="4536504" cy="6578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8 Grupo"/>
          <p:cNvGrpSpPr/>
          <p:nvPr/>
        </p:nvGrpSpPr>
        <p:grpSpPr>
          <a:xfrm>
            <a:off x="5512048" y="1073696"/>
            <a:ext cx="4032448" cy="360040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9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10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dirty="0" smtClean="0">
                  <a:latin typeface="Calibri" pitchFamily="34" charset="0"/>
                </a:rPr>
                <a:t>VALORES DE UNA ACCIÓN</a:t>
              </a:r>
              <a:endParaRPr lang="es-ES" sz="2000" b="1" kern="1200" dirty="0">
                <a:latin typeface="Calibri" pitchFamily="34" charset="0"/>
              </a:endParaRPr>
            </a:p>
          </p:txBody>
        </p:sp>
      </p:grpSp>
      <p:pic>
        <p:nvPicPr>
          <p:cNvPr id="25602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43376" y="3233936"/>
            <a:ext cx="5616624" cy="291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6376144" y="640228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Calibri" pitchFamily="34" charset="0"/>
              </a:rPr>
              <a:t>Fuente: Bolsa de Madrid</a:t>
            </a:r>
            <a:endParaRPr lang="es-ES" sz="1400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Mercado de valores y Bolsa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43496" y="1649760"/>
            <a:ext cx="5256584" cy="2417357"/>
          </a:xfrm>
        </p:spPr>
        <p:txBody>
          <a:bodyPr/>
          <a:lstStyle/>
          <a:p>
            <a:r>
              <a:rPr lang="es-ES" sz="1800" dirty="0" smtClean="0"/>
              <a:t>Reflejan la evolución en el tiempo de los precios de los títulos que cotizan en Bolsa</a:t>
            </a:r>
          </a:p>
          <a:p>
            <a:r>
              <a:rPr lang="es-ES" sz="1800" dirty="0" smtClean="0"/>
              <a:t>Si aumenta, significa que hay más peticiones de compra que de venta y viceversa</a:t>
            </a:r>
          </a:p>
          <a:p>
            <a:r>
              <a:rPr lang="es-ES" sz="2000" b="1" u="sng" dirty="0" smtClean="0">
                <a:solidFill>
                  <a:schemeClr val="accent2"/>
                </a:solidFill>
              </a:rPr>
              <a:t>IBEX 35</a:t>
            </a:r>
            <a:r>
              <a:rPr lang="es-ES" sz="1800" dirty="0" smtClean="0"/>
              <a:t>: Evolución diaria de las 35 empresas españolas que más dinero mueven en el mercado</a:t>
            </a:r>
            <a:endParaRPr lang="es-ES" sz="1800" dirty="0"/>
          </a:p>
        </p:txBody>
      </p:sp>
      <p:grpSp>
        <p:nvGrpSpPr>
          <p:cNvPr id="4" name="3 Grupo"/>
          <p:cNvGrpSpPr/>
          <p:nvPr/>
        </p:nvGrpSpPr>
        <p:grpSpPr>
          <a:xfrm>
            <a:off x="759520" y="929680"/>
            <a:ext cx="3744416" cy="504056"/>
            <a:chOff x="390420" y="2294"/>
            <a:chExt cx="4110568" cy="746741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dirty="0" smtClean="0">
                  <a:latin typeface="Calibri" pitchFamily="34" charset="0"/>
                </a:rPr>
                <a:t>INDICES BURSÁLITES</a:t>
              </a:r>
              <a:endParaRPr lang="es-ES" b="1" kern="1200" dirty="0">
                <a:latin typeface="Calibri" pitchFamily="34" charset="0"/>
              </a:endParaRPr>
            </a:p>
          </p:txBody>
        </p:sp>
      </p:grpSp>
      <p:pic>
        <p:nvPicPr>
          <p:cNvPr id="266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0120" y="857672"/>
            <a:ext cx="3400425" cy="5772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7 CuadroTexto"/>
          <p:cNvSpPr txBox="1"/>
          <p:nvPr/>
        </p:nvSpPr>
        <p:spPr>
          <a:xfrm>
            <a:off x="6376144" y="6906344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Calibri" pitchFamily="34" charset="0"/>
              </a:rPr>
              <a:t>Fuente: Elbursatil.com</a:t>
            </a:r>
            <a:endParaRPr lang="es-ES" sz="1400" i="1" dirty="0">
              <a:latin typeface="Calibri" pitchFamily="34" charset="0"/>
            </a:endParaRPr>
          </a:p>
        </p:txBody>
      </p:sp>
      <p:pic>
        <p:nvPicPr>
          <p:cNvPr id="26627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7552" y="3665984"/>
            <a:ext cx="4320480" cy="3644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Política monetaria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https://encrypted-tbn1.gstatic.com/images?q=tbn:ANd9GcTlA69Omvp_uAPeQWWrvB5avkR444dyvAY-p028darIcgEu3fKoH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888" y="3089920"/>
            <a:ext cx="5081036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Política monetaria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759520" y="1001688"/>
            <a:ext cx="8636000" cy="977197"/>
          </a:xfrm>
          <a:prstGeom prst="roundRect">
            <a:avLst/>
          </a:prstGeom>
          <a:ln cmpd="thickThin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s-ES" sz="1800" dirty="0" smtClean="0"/>
              <a:t>Está formada por las decisiones que toman las autoridades monetarias (Bancos centrales) sobre el </a:t>
            </a:r>
            <a:r>
              <a:rPr lang="es-ES" sz="1800" b="1" dirty="0" smtClean="0"/>
              <a:t>tipo de interés </a:t>
            </a:r>
            <a:r>
              <a:rPr lang="es-ES" sz="1800" dirty="0" smtClean="0"/>
              <a:t>y la </a:t>
            </a:r>
            <a:r>
              <a:rPr lang="es-ES" sz="1800" b="1" dirty="0" smtClean="0"/>
              <a:t>oferta monetaria </a:t>
            </a:r>
            <a:r>
              <a:rPr lang="es-ES" sz="1800" dirty="0" smtClean="0"/>
              <a:t>(dinero en circulación) para conseguir la </a:t>
            </a:r>
            <a:r>
              <a:rPr lang="es-ES" sz="1800" b="1" dirty="0" smtClean="0"/>
              <a:t>estabilidad de precios </a:t>
            </a:r>
            <a:r>
              <a:rPr lang="es-ES" sz="1800" dirty="0" smtClean="0"/>
              <a:t>y también el crecimiento económico y el empleo</a:t>
            </a:r>
            <a:endParaRPr lang="es-ES" sz="1800" dirty="0"/>
          </a:p>
        </p:txBody>
      </p:sp>
      <p:grpSp>
        <p:nvGrpSpPr>
          <p:cNvPr id="6" name="5 Grupo"/>
          <p:cNvGrpSpPr/>
          <p:nvPr/>
        </p:nvGrpSpPr>
        <p:grpSpPr>
          <a:xfrm>
            <a:off x="759520" y="2225824"/>
            <a:ext cx="3744416" cy="504056"/>
            <a:chOff x="390420" y="2294"/>
            <a:chExt cx="4110568" cy="746741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6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dirty="0" smtClean="0">
                  <a:latin typeface="Calibri" pitchFamily="34" charset="0"/>
                </a:rPr>
                <a:t>EN LA ZONA EURO</a:t>
              </a:r>
              <a:endParaRPr lang="es-ES" b="1" kern="1200" dirty="0">
                <a:latin typeface="Calibri" pitchFamily="34" charset="0"/>
              </a:endParaRPr>
            </a:p>
          </p:txBody>
        </p:sp>
      </p:grpSp>
      <p:graphicFrame>
        <p:nvGraphicFramePr>
          <p:cNvPr id="9" name="8 Diagrama"/>
          <p:cNvGraphicFramePr/>
          <p:nvPr/>
        </p:nvGraphicFramePr>
        <p:xfrm>
          <a:off x="255464" y="3161928"/>
          <a:ext cx="9217024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9 Elipse"/>
          <p:cNvSpPr/>
          <p:nvPr/>
        </p:nvSpPr>
        <p:spPr>
          <a:xfrm>
            <a:off x="3711848" y="2945904"/>
            <a:ext cx="5328592" cy="244827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 de flecha"/>
          <p:cNvCxnSpPr>
            <a:stCxn id="10" idx="4"/>
            <a:endCxn id="13" idx="0"/>
          </p:cNvCxnSpPr>
          <p:nvPr/>
        </p:nvCxnSpPr>
        <p:spPr>
          <a:xfrm>
            <a:off x="6376144" y="5394176"/>
            <a:ext cx="126014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6232128" y="6186264"/>
            <a:ext cx="2808312" cy="70788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Responsable de política monetaria</a:t>
            </a:r>
            <a:endParaRPr lang="es-E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759520" y="1608138"/>
          <a:ext cx="5832648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Política monetaria</a:t>
            </a:r>
            <a:endParaRPr lang="es-ES" dirty="0"/>
          </a:p>
        </p:txBody>
      </p:sp>
      <p:grpSp>
        <p:nvGrpSpPr>
          <p:cNvPr id="5" name="4 Grupo"/>
          <p:cNvGrpSpPr/>
          <p:nvPr/>
        </p:nvGrpSpPr>
        <p:grpSpPr>
          <a:xfrm>
            <a:off x="759520" y="929680"/>
            <a:ext cx="2664296" cy="504056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 smtClean="0">
                  <a:latin typeface="Calibri" pitchFamily="34" charset="0"/>
                </a:rPr>
                <a:t>EUROSISTEMA</a:t>
              </a:r>
              <a:endParaRPr lang="es-ES" sz="2800" b="1" kern="1200" dirty="0">
                <a:latin typeface="Calibri" pitchFamily="34" charset="0"/>
              </a:endParaRPr>
            </a:p>
          </p:txBody>
        </p:sp>
      </p:grpSp>
      <p:pic>
        <p:nvPicPr>
          <p:cNvPr id="1026" name="Picture 2" descr="http://images.lainformacion.com/cms/el-bce-inyecta-al-eurosistema-78-840-millones-de-euros/2010_2_9_KzfiAK6vNoAQGQyygIb9t5.jpg?width=642&amp;height=482&amp;type=height&amp;id=GDHAucQegfJv4endvimss4&amp;time=1316001981&amp;project=lainformac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8152" y="1793776"/>
            <a:ext cx="3382516" cy="4795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1528" y="1793776"/>
            <a:ext cx="8636000" cy="148125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s-ES" sz="2000" dirty="0" smtClean="0"/>
              <a:t>Se da en situaciones de crisis económica. El </a:t>
            </a:r>
            <a:r>
              <a:rPr lang="es-ES" sz="2000" b="1" dirty="0" smtClean="0"/>
              <a:t>objetivo es ↑PIB </a:t>
            </a:r>
            <a:r>
              <a:rPr lang="es-ES" sz="2000" dirty="0" smtClean="0"/>
              <a:t>(crecimiento económico) y </a:t>
            </a:r>
            <a:r>
              <a:rPr lang="es-ES" sz="2000" b="1" dirty="0" smtClean="0"/>
              <a:t>empleo</a:t>
            </a:r>
            <a:r>
              <a:rPr lang="es-ES" sz="2000" dirty="0" smtClean="0"/>
              <a:t>. Para ello utiliza como instrumentos:</a:t>
            </a:r>
            <a:r>
              <a:rPr lang="es-ES" sz="2000" b="1" dirty="0" smtClean="0"/>
              <a:t>↑oferta monetaria </a:t>
            </a:r>
            <a:r>
              <a:rPr lang="es-ES" sz="2000" dirty="0" smtClean="0"/>
              <a:t>(M) (dinero en circulación), y/o </a:t>
            </a:r>
            <a:r>
              <a:rPr lang="es-ES" sz="2000" b="1" dirty="0" smtClean="0"/>
              <a:t>↓tipos de interés (i)</a:t>
            </a:r>
            <a:r>
              <a:rPr lang="es-ES" sz="2000" dirty="0" smtClean="0"/>
              <a:t>. La consecuencia negativa es que normalmente ↑inflación</a:t>
            </a:r>
            <a:endParaRPr lang="es-ES" sz="2000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Política monetaria</a:t>
            </a:r>
            <a:endParaRPr lang="es-E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456" y="3665984"/>
            <a:ext cx="9832528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4 Grupo"/>
          <p:cNvGrpSpPr/>
          <p:nvPr/>
        </p:nvGrpSpPr>
        <p:grpSpPr>
          <a:xfrm>
            <a:off x="759520" y="929680"/>
            <a:ext cx="4392488" cy="504056"/>
            <a:chOff x="390420" y="2294"/>
            <a:chExt cx="4110568" cy="746741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dirty="0" smtClean="0">
                  <a:latin typeface="Calibri" pitchFamily="34" charset="0"/>
                </a:rPr>
                <a:t>POLÍTICA MONETARIA EXPANSIVA</a:t>
              </a:r>
              <a:endParaRPr lang="es-ES" sz="2000" b="1" kern="12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1528" y="1793776"/>
            <a:ext cx="8636000" cy="148125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s-ES" sz="2000" dirty="0" smtClean="0"/>
              <a:t>Se da en situaciones de elevada inflación. El </a:t>
            </a:r>
            <a:r>
              <a:rPr lang="es-ES" sz="2000" b="1" dirty="0" smtClean="0"/>
              <a:t>objetivo es ↓inflación </a:t>
            </a:r>
            <a:r>
              <a:rPr lang="es-ES" sz="2000" dirty="0" smtClean="0"/>
              <a:t>(nivel de precios). Para ello utiliza como instrumentos:</a:t>
            </a:r>
            <a:r>
              <a:rPr lang="es-ES" sz="2000" b="1" dirty="0" smtClean="0"/>
              <a:t>↓oferta monetaria </a:t>
            </a:r>
            <a:r>
              <a:rPr lang="es-ES" sz="2000" dirty="0" smtClean="0"/>
              <a:t>(M) (dinero en circulación), y/o </a:t>
            </a:r>
            <a:r>
              <a:rPr lang="es-ES" sz="2000" b="1" dirty="0" smtClean="0"/>
              <a:t>↑tipos de interés (i)</a:t>
            </a:r>
            <a:r>
              <a:rPr lang="es-ES" sz="2000" dirty="0" smtClean="0"/>
              <a:t>. La consecuencia negativa es que normalmente suele ↓PIB y empleo.</a:t>
            </a:r>
            <a:endParaRPr lang="es-ES" sz="2000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Política monetaria</a:t>
            </a:r>
            <a:endParaRPr lang="es-ES" dirty="0"/>
          </a:p>
        </p:txBody>
      </p:sp>
      <p:grpSp>
        <p:nvGrpSpPr>
          <p:cNvPr id="2" name="4 Grupo"/>
          <p:cNvGrpSpPr/>
          <p:nvPr/>
        </p:nvGrpSpPr>
        <p:grpSpPr>
          <a:xfrm>
            <a:off x="759520" y="929680"/>
            <a:ext cx="4392488" cy="504056"/>
            <a:chOff x="390420" y="2294"/>
            <a:chExt cx="4110568" cy="746741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grpFill/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dirty="0" smtClean="0">
                  <a:latin typeface="Calibri" pitchFamily="34" charset="0"/>
                </a:rPr>
                <a:t>POLÍTICA MONETARIA RESTRICTIVA</a:t>
              </a:r>
              <a:endParaRPr lang="es-ES" sz="2000" b="1" kern="1200" dirty="0">
                <a:latin typeface="Calibri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480" y="3954016"/>
            <a:ext cx="904044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rta Economía 1º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6165</TotalTime>
  <Words>1273</Words>
  <Application>Microsoft Macintosh PowerPoint</Application>
  <PresentationFormat>Personalizado</PresentationFormat>
  <Paragraphs>187</Paragraphs>
  <Slides>23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Calibri</vt:lpstr>
      <vt:lpstr>Franklin Gothic Book</vt:lpstr>
      <vt:lpstr>Perpetua</vt:lpstr>
      <vt:lpstr>Times New Roman</vt:lpstr>
      <vt:lpstr>Wingdings 2</vt:lpstr>
      <vt:lpstr>Arial</vt:lpstr>
      <vt:lpstr>Marta Economía 1º</vt:lpstr>
      <vt:lpstr>Presentación de PowerPoint</vt:lpstr>
      <vt:lpstr>Sistema financiero e intermediarios</vt:lpstr>
      <vt:lpstr>Sistema financiero e intermediarios</vt:lpstr>
      <vt:lpstr>Sistema financiero e intermediarios</vt:lpstr>
      <vt:lpstr>Sistema financiero e intermediarios</vt:lpstr>
      <vt:lpstr>Activos financieros</vt:lpstr>
      <vt:lpstr>Activos financieros</vt:lpstr>
      <vt:lpstr>Activos financieros</vt:lpstr>
      <vt:lpstr>Activos financieros</vt:lpstr>
      <vt:lpstr>Activos financieros</vt:lpstr>
      <vt:lpstr>Activos financieros</vt:lpstr>
      <vt:lpstr>Activos financieros</vt:lpstr>
      <vt:lpstr>Mercado de Valores. La Bolsa</vt:lpstr>
      <vt:lpstr>Mercado de valores y Bolsa</vt:lpstr>
      <vt:lpstr>Mercado de valores y Bolsa</vt:lpstr>
      <vt:lpstr>Mercado de valores y Bolsa</vt:lpstr>
      <vt:lpstr>Mercado de valores y Bolsa</vt:lpstr>
      <vt:lpstr>Mercado de valores y Bolsa</vt:lpstr>
      <vt:lpstr>Política monetaria</vt:lpstr>
      <vt:lpstr>Política monetaria</vt:lpstr>
      <vt:lpstr>Política monetaria</vt:lpstr>
      <vt:lpstr>Política monetaria</vt:lpstr>
      <vt:lpstr>Política monetaria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RAQUEL MARTIN BUENADICHA</cp:lastModifiedBy>
  <cp:revision>525</cp:revision>
  <dcterms:created xsi:type="dcterms:W3CDTF">2004-05-06T09:28:21Z</dcterms:created>
  <dcterms:modified xsi:type="dcterms:W3CDTF">2018-04-14T17:29:00Z</dcterms:modified>
</cp:coreProperties>
</file>