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344" r:id="rId3"/>
    <p:sldId id="346" r:id="rId4"/>
    <p:sldId id="345" r:id="rId5"/>
    <p:sldId id="347" r:id="rId6"/>
    <p:sldId id="343" r:id="rId7"/>
    <p:sldId id="348" r:id="rId8"/>
    <p:sldId id="350" r:id="rId9"/>
    <p:sldId id="349" r:id="rId10"/>
    <p:sldId id="355" r:id="rId11"/>
    <p:sldId id="351" r:id="rId12"/>
    <p:sldId id="333" r:id="rId13"/>
    <p:sldId id="352" r:id="rId14"/>
    <p:sldId id="366" r:id="rId15"/>
    <p:sldId id="354" r:id="rId16"/>
    <p:sldId id="336" r:id="rId17"/>
    <p:sldId id="337" r:id="rId18"/>
    <p:sldId id="338" r:id="rId19"/>
    <p:sldId id="339" r:id="rId20"/>
    <p:sldId id="356" r:id="rId21"/>
    <p:sldId id="357" r:id="rId22"/>
    <p:sldId id="358" r:id="rId23"/>
    <p:sldId id="359" r:id="rId24"/>
    <p:sldId id="334" r:id="rId25"/>
    <p:sldId id="342" r:id="rId26"/>
    <p:sldId id="360" r:id="rId27"/>
    <p:sldId id="353" r:id="rId28"/>
    <p:sldId id="361" r:id="rId29"/>
    <p:sldId id="362" r:id="rId30"/>
    <p:sldId id="363" r:id="rId31"/>
    <p:sldId id="364" r:id="rId32"/>
    <p:sldId id="365" r:id="rId33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 autoAdjust="0"/>
    <p:restoredTop sz="91012" autoAdjust="0"/>
  </p:normalViewPr>
  <p:slideViewPr>
    <p:cSldViewPr>
      <p:cViewPr varScale="1">
        <p:scale>
          <a:sx n="94" d="100"/>
          <a:sy n="94" d="100"/>
        </p:scale>
        <p:origin x="200" y="4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E6893E-543B-4391-88AE-3A097E55ACCA}" type="doc">
      <dgm:prSet loTypeId="urn:microsoft.com/office/officeart/2005/8/layout/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1B9DF5F-968A-4FE4-A9B6-0B33F6956914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dirty="0" smtClean="0">
              <a:latin typeface="Calibri" pitchFamily="34" charset="0"/>
            </a:rPr>
            <a:t>CÍCLICO</a:t>
          </a:r>
          <a:endParaRPr lang="es-ES" sz="2400" b="1" dirty="0">
            <a:latin typeface="Calibri" pitchFamily="34" charset="0"/>
          </a:endParaRPr>
        </a:p>
      </dgm:t>
    </dgm:pt>
    <dgm:pt modelId="{71B8C552-4114-4A22-89B9-83236835CC19}" type="parTrans" cxnId="{4FFB6FB6-F1E2-40F1-B1B4-0E60799E3F5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7BBB353-FA38-4393-B7CA-AADFCCE44B7B}" type="sibTrans" cxnId="{4FFB6FB6-F1E2-40F1-B1B4-0E60799E3F5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04390C6D-8729-49E9-A438-6ABCD9C2276A}">
      <dgm:prSet phldrT="[Texto]" custT="1"/>
      <dgm:spPr/>
      <dgm:t>
        <a:bodyPr/>
        <a:lstStyle/>
        <a:p>
          <a:r>
            <a:rPr lang="es-ES" sz="2400" b="1" dirty="0" smtClean="0">
              <a:latin typeface="Calibri" pitchFamily="34" charset="0"/>
            </a:rPr>
            <a:t>ESTRUCTURAL</a:t>
          </a:r>
          <a:endParaRPr lang="es-ES" sz="2000" b="1" dirty="0">
            <a:latin typeface="Calibri" pitchFamily="34" charset="0"/>
          </a:endParaRPr>
        </a:p>
      </dgm:t>
    </dgm:pt>
    <dgm:pt modelId="{235E8F70-03F1-4CE5-A525-5C9FE1674317}" type="parTrans" cxnId="{B422A7D5-C7AC-492B-B427-ADFDCA7791AF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75F7E245-E452-48E5-B2A9-8FE685231B85}" type="sibTrans" cxnId="{B422A7D5-C7AC-492B-B427-ADFDCA7791AF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8C552291-B3C9-44CE-A807-A00AD82053B9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En épocas de crisis</a:t>
          </a:r>
          <a:endParaRPr lang="es-ES" dirty="0">
            <a:latin typeface="Calibri" pitchFamily="34" charset="0"/>
          </a:endParaRPr>
        </a:p>
      </dgm:t>
    </dgm:pt>
    <dgm:pt modelId="{890C9312-DA78-43D7-AD0A-ABB5D2E49572}" type="parTrans" cxnId="{8558A7D9-F009-4963-BAF1-1A6AA76C26A5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B6024A2-B80B-4304-80D6-43136773AF1C}" type="sibTrans" cxnId="{8558A7D9-F009-4963-BAF1-1A6AA76C26A5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EA7F6C5-6973-4CD9-A069-DE7B15DFA6A5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Temporal: Caída de actividad económica supone </a:t>
          </a:r>
          <a:r>
            <a:rPr lang="es-ES" dirty="0" smtClean="0">
              <a:latin typeface="Calibri"/>
            </a:rPr>
            <a:t>↓ recaudación impuestos y ↑G por mayores subsidios de desempleo</a:t>
          </a:r>
          <a:endParaRPr lang="es-ES" dirty="0">
            <a:latin typeface="Calibri" pitchFamily="34" charset="0"/>
          </a:endParaRPr>
        </a:p>
      </dgm:t>
    </dgm:pt>
    <dgm:pt modelId="{18BF0897-76E1-4899-956C-A9E2A237E5A0}" type="parTrans" cxnId="{CBAB3E73-FB57-40E5-8015-D5447A825D74}">
      <dgm:prSet/>
      <dgm:spPr/>
      <dgm:t>
        <a:bodyPr/>
        <a:lstStyle/>
        <a:p>
          <a:endParaRPr lang="es-ES"/>
        </a:p>
      </dgm:t>
    </dgm:pt>
    <dgm:pt modelId="{AB749298-E4FB-489B-8A9B-998F2B09474F}" type="sibTrans" cxnId="{CBAB3E73-FB57-40E5-8015-D5447A825D74}">
      <dgm:prSet/>
      <dgm:spPr/>
      <dgm:t>
        <a:bodyPr/>
        <a:lstStyle/>
        <a:p>
          <a:endParaRPr lang="es-ES"/>
        </a:p>
      </dgm:t>
    </dgm:pt>
    <dgm:pt modelId="{EB706ADF-737A-438E-8315-BA9D492E04C5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Tiende a mejorar cuando mejora la situación</a:t>
          </a:r>
          <a:endParaRPr lang="es-ES" dirty="0">
            <a:latin typeface="Calibri" pitchFamily="34" charset="0"/>
          </a:endParaRPr>
        </a:p>
      </dgm:t>
    </dgm:pt>
    <dgm:pt modelId="{049C1343-1D2A-4DA6-A294-C79275F11F1C}" type="parTrans" cxnId="{779EDE44-E725-4C10-81F8-1B4BD3E3AA25}">
      <dgm:prSet/>
      <dgm:spPr/>
      <dgm:t>
        <a:bodyPr/>
        <a:lstStyle/>
        <a:p>
          <a:endParaRPr lang="es-ES"/>
        </a:p>
      </dgm:t>
    </dgm:pt>
    <dgm:pt modelId="{E494BBDD-64F1-4AE5-A947-315DB73E1118}" type="sibTrans" cxnId="{779EDE44-E725-4C10-81F8-1B4BD3E3AA25}">
      <dgm:prSet/>
      <dgm:spPr/>
      <dgm:t>
        <a:bodyPr/>
        <a:lstStyle/>
        <a:p>
          <a:endParaRPr lang="es-ES"/>
        </a:p>
      </dgm:t>
    </dgm:pt>
    <dgm:pt modelId="{5A53C9AC-71BA-4914-89AB-59E6E5EE95E1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Se mantiene aunque vaya bien la economía</a:t>
          </a:r>
          <a:endParaRPr lang="es-ES" dirty="0">
            <a:latin typeface="Calibri" pitchFamily="34" charset="0"/>
          </a:endParaRPr>
        </a:p>
      </dgm:t>
    </dgm:pt>
    <dgm:pt modelId="{E3B67360-AA71-436B-80CB-EC295062604B}" type="parTrans" cxnId="{CC11CC99-5B2A-4E31-B216-F64F10E9D5FE}">
      <dgm:prSet/>
      <dgm:spPr/>
      <dgm:t>
        <a:bodyPr/>
        <a:lstStyle/>
        <a:p>
          <a:endParaRPr lang="es-ES"/>
        </a:p>
      </dgm:t>
    </dgm:pt>
    <dgm:pt modelId="{F4F09D90-C7C9-40A1-940E-54C3A93990FF}" type="sibTrans" cxnId="{CC11CC99-5B2A-4E31-B216-F64F10E9D5FE}">
      <dgm:prSet/>
      <dgm:spPr/>
      <dgm:t>
        <a:bodyPr/>
        <a:lstStyle/>
        <a:p>
          <a:endParaRPr lang="es-ES"/>
        </a:p>
      </dgm:t>
    </dgm:pt>
    <dgm:pt modelId="{A1E008C5-3BD3-4301-914A-15BE3E83C32B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Es más preocupante porque se debe a causas estructurales </a:t>
          </a:r>
          <a:endParaRPr lang="es-ES" dirty="0">
            <a:latin typeface="Calibri" pitchFamily="34" charset="0"/>
          </a:endParaRPr>
        </a:p>
      </dgm:t>
    </dgm:pt>
    <dgm:pt modelId="{9D6ABC22-4C5F-4923-923F-64C010DB2F79}" type="parTrans" cxnId="{32AEE34B-9898-467C-8B74-F04601F72DB6}">
      <dgm:prSet/>
      <dgm:spPr/>
      <dgm:t>
        <a:bodyPr/>
        <a:lstStyle/>
        <a:p>
          <a:endParaRPr lang="es-ES"/>
        </a:p>
      </dgm:t>
    </dgm:pt>
    <dgm:pt modelId="{66959555-CE99-4C62-8199-14E4B8F4733A}" type="sibTrans" cxnId="{32AEE34B-9898-467C-8B74-F04601F72DB6}">
      <dgm:prSet/>
      <dgm:spPr/>
      <dgm:t>
        <a:bodyPr/>
        <a:lstStyle/>
        <a:p>
          <a:endParaRPr lang="es-ES"/>
        </a:p>
      </dgm:t>
    </dgm:pt>
    <dgm:pt modelId="{BE29BE5E-DD49-461D-8F7E-36CDE12C2D2C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Conlleva normalmente agravamiento en años posteriores (deuda e intereses)</a:t>
          </a:r>
          <a:endParaRPr lang="es-ES" dirty="0">
            <a:latin typeface="Calibri" pitchFamily="34" charset="0"/>
          </a:endParaRPr>
        </a:p>
      </dgm:t>
    </dgm:pt>
    <dgm:pt modelId="{D9419B7E-4F44-4EB0-9BD6-196784A0EA62}" type="parTrans" cxnId="{C5EB4B13-F668-4612-A66C-D9BE2FB94B92}">
      <dgm:prSet/>
      <dgm:spPr/>
      <dgm:t>
        <a:bodyPr/>
        <a:lstStyle/>
        <a:p>
          <a:endParaRPr lang="es-ES"/>
        </a:p>
      </dgm:t>
    </dgm:pt>
    <dgm:pt modelId="{8482BD7E-4CC3-4D41-BBA9-81F02484FD9D}" type="sibTrans" cxnId="{C5EB4B13-F668-4612-A66C-D9BE2FB94B92}">
      <dgm:prSet/>
      <dgm:spPr/>
      <dgm:t>
        <a:bodyPr/>
        <a:lstStyle/>
        <a:p>
          <a:endParaRPr lang="es-ES"/>
        </a:p>
      </dgm:t>
    </dgm:pt>
    <dgm:pt modelId="{77EFB89F-CD00-4691-BCDC-212F5705C2AB}" type="pres">
      <dgm:prSet presAssocID="{BEE6893E-543B-4391-88AE-3A097E55ACC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9D52A0-22D4-4728-8E37-80C78BF35FD7}" type="pres">
      <dgm:prSet presAssocID="{E1B9DF5F-968A-4FE4-A9B6-0B33F6956914}" presName="parentLin" presStyleCnt="0"/>
      <dgm:spPr/>
    </dgm:pt>
    <dgm:pt modelId="{55065726-8B89-4567-8AB0-1F6BF6B9734E}" type="pres">
      <dgm:prSet presAssocID="{E1B9DF5F-968A-4FE4-A9B6-0B33F6956914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35FB5948-C70B-4984-B48E-070982F41496}" type="pres">
      <dgm:prSet presAssocID="{E1B9DF5F-968A-4FE4-A9B6-0B33F695691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1356C0-A799-4E45-BAF9-27E33D001753}" type="pres">
      <dgm:prSet presAssocID="{E1B9DF5F-968A-4FE4-A9B6-0B33F6956914}" presName="negativeSpace" presStyleCnt="0"/>
      <dgm:spPr/>
    </dgm:pt>
    <dgm:pt modelId="{1CCD82A7-81BC-4C34-8EF7-F9E8C9D252C5}" type="pres">
      <dgm:prSet presAssocID="{E1B9DF5F-968A-4FE4-A9B6-0B33F6956914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6FAFD7-3696-4071-BAAD-B81F0C012CB0}" type="pres">
      <dgm:prSet presAssocID="{E7BBB353-FA38-4393-B7CA-AADFCCE44B7B}" presName="spaceBetweenRectangles" presStyleCnt="0"/>
      <dgm:spPr/>
    </dgm:pt>
    <dgm:pt modelId="{CDEB1B94-BE3E-4E89-9DA5-F744F6AEB90A}" type="pres">
      <dgm:prSet presAssocID="{04390C6D-8729-49E9-A438-6ABCD9C2276A}" presName="parentLin" presStyleCnt="0"/>
      <dgm:spPr/>
    </dgm:pt>
    <dgm:pt modelId="{916BAC42-ABEC-4A34-B751-1963BF8CDDDA}" type="pres">
      <dgm:prSet presAssocID="{04390C6D-8729-49E9-A438-6ABCD9C2276A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F0BB9020-7C35-4F33-9443-4A212D1B520B}" type="pres">
      <dgm:prSet presAssocID="{04390C6D-8729-49E9-A438-6ABCD9C2276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B0BEF0-1BB4-4822-BA03-798CE3814805}" type="pres">
      <dgm:prSet presAssocID="{04390C6D-8729-49E9-A438-6ABCD9C2276A}" presName="negativeSpace" presStyleCnt="0"/>
      <dgm:spPr/>
    </dgm:pt>
    <dgm:pt modelId="{1269BC59-BE40-4FAC-8DFF-BE5E49A48B8F}" type="pres">
      <dgm:prSet presAssocID="{04390C6D-8729-49E9-A438-6ABCD9C2276A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932B0D8-85D9-4A75-AA95-70CEAEAC57D4}" type="presOf" srcId="{5A53C9AC-71BA-4914-89AB-59E6E5EE95E1}" destId="{1269BC59-BE40-4FAC-8DFF-BE5E49A48B8F}" srcOrd="0" destOrd="0" presId="urn:microsoft.com/office/officeart/2005/8/layout/list1"/>
    <dgm:cxn modelId="{5C537984-FB93-47F1-8276-B9E4E91ECB1F}" type="presOf" srcId="{BEE6893E-543B-4391-88AE-3A097E55ACCA}" destId="{77EFB89F-CD00-4691-BCDC-212F5705C2AB}" srcOrd="0" destOrd="0" presId="urn:microsoft.com/office/officeart/2005/8/layout/list1"/>
    <dgm:cxn modelId="{32AEE34B-9898-467C-8B74-F04601F72DB6}" srcId="{04390C6D-8729-49E9-A438-6ABCD9C2276A}" destId="{A1E008C5-3BD3-4301-914A-15BE3E83C32B}" srcOrd="1" destOrd="0" parTransId="{9D6ABC22-4C5F-4923-923F-64C010DB2F79}" sibTransId="{66959555-CE99-4C62-8199-14E4B8F4733A}"/>
    <dgm:cxn modelId="{4D91A79F-3A3B-4051-BD08-81BFA5BCE692}" type="presOf" srcId="{04390C6D-8729-49E9-A438-6ABCD9C2276A}" destId="{916BAC42-ABEC-4A34-B751-1963BF8CDDDA}" srcOrd="0" destOrd="0" presId="urn:microsoft.com/office/officeart/2005/8/layout/list1"/>
    <dgm:cxn modelId="{C5EB4B13-F668-4612-A66C-D9BE2FB94B92}" srcId="{04390C6D-8729-49E9-A438-6ABCD9C2276A}" destId="{BE29BE5E-DD49-461D-8F7E-36CDE12C2D2C}" srcOrd="2" destOrd="0" parTransId="{D9419B7E-4F44-4EB0-9BD6-196784A0EA62}" sibTransId="{8482BD7E-4CC3-4D41-BBA9-81F02484FD9D}"/>
    <dgm:cxn modelId="{13F600FB-F5DB-4C06-B572-9201496B7D59}" type="presOf" srcId="{BE29BE5E-DD49-461D-8F7E-36CDE12C2D2C}" destId="{1269BC59-BE40-4FAC-8DFF-BE5E49A48B8F}" srcOrd="0" destOrd="2" presId="urn:microsoft.com/office/officeart/2005/8/layout/list1"/>
    <dgm:cxn modelId="{D2EFFD26-2A93-463F-AB2D-4F7169CF8B12}" type="presOf" srcId="{04390C6D-8729-49E9-A438-6ABCD9C2276A}" destId="{F0BB9020-7C35-4F33-9443-4A212D1B520B}" srcOrd="1" destOrd="0" presId="urn:microsoft.com/office/officeart/2005/8/layout/list1"/>
    <dgm:cxn modelId="{949061D5-9DF1-4712-927E-BA9B066CEAF7}" type="presOf" srcId="{A1E008C5-3BD3-4301-914A-15BE3E83C32B}" destId="{1269BC59-BE40-4FAC-8DFF-BE5E49A48B8F}" srcOrd="0" destOrd="1" presId="urn:microsoft.com/office/officeart/2005/8/layout/list1"/>
    <dgm:cxn modelId="{C62B176B-41E8-4057-A9F4-3C4C3471F348}" type="presOf" srcId="{4EA7F6C5-6973-4CD9-A069-DE7B15DFA6A5}" destId="{1CCD82A7-81BC-4C34-8EF7-F9E8C9D252C5}" srcOrd="0" destOrd="1" presId="urn:microsoft.com/office/officeart/2005/8/layout/list1"/>
    <dgm:cxn modelId="{20ABDE81-383D-465A-BF9C-C1BD20D25EC5}" type="presOf" srcId="{8C552291-B3C9-44CE-A807-A00AD82053B9}" destId="{1CCD82A7-81BC-4C34-8EF7-F9E8C9D252C5}" srcOrd="0" destOrd="0" presId="urn:microsoft.com/office/officeart/2005/8/layout/list1"/>
    <dgm:cxn modelId="{CC11CC99-5B2A-4E31-B216-F64F10E9D5FE}" srcId="{04390C6D-8729-49E9-A438-6ABCD9C2276A}" destId="{5A53C9AC-71BA-4914-89AB-59E6E5EE95E1}" srcOrd="0" destOrd="0" parTransId="{E3B67360-AA71-436B-80CB-EC295062604B}" sibTransId="{F4F09D90-C7C9-40A1-940E-54C3A93990FF}"/>
    <dgm:cxn modelId="{4FFB6FB6-F1E2-40F1-B1B4-0E60799E3F5A}" srcId="{BEE6893E-543B-4391-88AE-3A097E55ACCA}" destId="{E1B9DF5F-968A-4FE4-A9B6-0B33F6956914}" srcOrd="0" destOrd="0" parTransId="{71B8C552-4114-4A22-89B9-83236835CC19}" sibTransId="{E7BBB353-FA38-4393-B7CA-AADFCCE44B7B}"/>
    <dgm:cxn modelId="{8558A7D9-F009-4963-BAF1-1A6AA76C26A5}" srcId="{E1B9DF5F-968A-4FE4-A9B6-0B33F6956914}" destId="{8C552291-B3C9-44CE-A807-A00AD82053B9}" srcOrd="0" destOrd="0" parTransId="{890C9312-DA78-43D7-AD0A-ABB5D2E49572}" sibTransId="{CB6024A2-B80B-4304-80D6-43136773AF1C}"/>
    <dgm:cxn modelId="{779EDE44-E725-4C10-81F8-1B4BD3E3AA25}" srcId="{E1B9DF5F-968A-4FE4-A9B6-0B33F6956914}" destId="{EB706ADF-737A-438E-8315-BA9D492E04C5}" srcOrd="2" destOrd="0" parTransId="{049C1343-1D2A-4DA6-A294-C79275F11F1C}" sibTransId="{E494BBDD-64F1-4AE5-A947-315DB73E1118}"/>
    <dgm:cxn modelId="{B422A7D5-C7AC-492B-B427-ADFDCA7791AF}" srcId="{BEE6893E-543B-4391-88AE-3A097E55ACCA}" destId="{04390C6D-8729-49E9-A438-6ABCD9C2276A}" srcOrd="1" destOrd="0" parTransId="{235E8F70-03F1-4CE5-A525-5C9FE1674317}" sibTransId="{75F7E245-E452-48E5-B2A9-8FE685231B85}"/>
    <dgm:cxn modelId="{328AFE87-FF64-48F1-ADCE-9B266E041E21}" type="presOf" srcId="{E1B9DF5F-968A-4FE4-A9B6-0B33F6956914}" destId="{55065726-8B89-4567-8AB0-1F6BF6B9734E}" srcOrd="0" destOrd="0" presId="urn:microsoft.com/office/officeart/2005/8/layout/list1"/>
    <dgm:cxn modelId="{C895FBA8-6DB6-4F8B-923F-58A8C117C135}" type="presOf" srcId="{E1B9DF5F-968A-4FE4-A9B6-0B33F6956914}" destId="{35FB5948-C70B-4984-B48E-070982F41496}" srcOrd="1" destOrd="0" presId="urn:microsoft.com/office/officeart/2005/8/layout/list1"/>
    <dgm:cxn modelId="{CBAB3E73-FB57-40E5-8015-D5447A825D74}" srcId="{E1B9DF5F-968A-4FE4-A9B6-0B33F6956914}" destId="{4EA7F6C5-6973-4CD9-A069-DE7B15DFA6A5}" srcOrd="1" destOrd="0" parTransId="{18BF0897-76E1-4899-956C-A9E2A237E5A0}" sibTransId="{AB749298-E4FB-489B-8A9B-998F2B09474F}"/>
    <dgm:cxn modelId="{F40E9500-3DF1-4815-B9B7-428D50A43D1C}" type="presOf" srcId="{EB706ADF-737A-438E-8315-BA9D492E04C5}" destId="{1CCD82A7-81BC-4C34-8EF7-F9E8C9D252C5}" srcOrd="0" destOrd="2" presId="urn:microsoft.com/office/officeart/2005/8/layout/list1"/>
    <dgm:cxn modelId="{B14661A0-0681-44F5-AAAA-C865B78D9357}" type="presParOf" srcId="{77EFB89F-CD00-4691-BCDC-212F5705C2AB}" destId="{1E9D52A0-22D4-4728-8E37-80C78BF35FD7}" srcOrd="0" destOrd="0" presId="urn:microsoft.com/office/officeart/2005/8/layout/list1"/>
    <dgm:cxn modelId="{40857846-9D7F-42C3-8E72-B8B429ED58A1}" type="presParOf" srcId="{1E9D52A0-22D4-4728-8E37-80C78BF35FD7}" destId="{55065726-8B89-4567-8AB0-1F6BF6B9734E}" srcOrd="0" destOrd="0" presId="urn:microsoft.com/office/officeart/2005/8/layout/list1"/>
    <dgm:cxn modelId="{0772755F-ACCE-4C1D-84E3-002B619DFACB}" type="presParOf" srcId="{1E9D52A0-22D4-4728-8E37-80C78BF35FD7}" destId="{35FB5948-C70B-4984-B48E-070982F41496}" srcOrd="1" destOrd="0" presId="urn:microsoft.com/office/officeart/2005/8/layout/list1"/>
    <dgm:cxn modelId="{79E671D8-C094-4404-B56C-E6F6C59DFB8E}" type="presParOf" srcId="{77EFB89F-CD00-4691-BCDC-212F5705C2AB}" destId="{5E1356C0-A799-4E45-BAF9-27E33D001753}" srcOrd="1" destOrd="0" presId="urn:microsoft.com/office/officeart/2005/8/layout/list1"/>
    <dgm:cxn modelId="{B681F123-FE93-4D1D-9B38-FDE8AC3D3487}" type="presParOf" srcId="{77EFB89F-CD00-4691-BCDC-212F5705C2AB}" destId="{1CCD82A7-81BC-4C34-8EF7-F9E8C9D252C5}" srcOrd="2" destOrd="0" presId="urn:microsoft.com/office/officeart/2005/8/layout/list1"/>
    <dgm:cxn modelId="{A51E662C-1293-4EBB-96F6-67C676CCA0EA}" type="presParOf" srcId="{77EFB89F-CD00-4691-BCDC-212F5705C2AB}" destId="{356FAFD7-3696-4071-BAAD-B81F0C012CB0}" srcOrd="3" destOrd="0" presId="urn:microsoft.com/office/officeart/2005/8/layout/list1"/>
    <dgm:cxn modelId="{2BB6321A-3289-4226-9239-898F8AE3FA30}" type="presParOf" srcId="{77EFB89F-CD00-4691-BCDC-212F5705C2AB}" destId="{CDEB1B94-BE3E-4E89-9DA5-F744F6AEB90A}" srcOrd="4" destOrd="0" presId="urn:microsoft.com/office/officeart/2005/8/layout/list1"/>
    <dgm:cxn modelId="{E5556E35-5678-4449-A0A8-0E558F476696}" type="presParOf" srcId="{CDEB1B94-BE3E-4E89-9DA5-F744F6AEB90A}" destId="{916BAC42-ABEC-4A34-B751-1963BF8CDDDA}" srcOrd="0" destOrd="0" presId="urn:microsoft.com/office/officeart/2005/8/layout/list1"/>
    <dgm:cxn modelId="{0CCBC713-0AAB-4430-8F50-272A540DFDD4}" type="presParOf" srcId="{CDEB1B94-BE3E-4E89-9DA5-F744F6AEB90A}" destId="{F0BB9020-7C35-4F33-9443-4A212D1B520B}" srcOrd="1" destOrd="0" presId="urn:microsoft.com/office/officeart/2005/8/layout/list1"/>
    <dgm:cxn modelId="{EC6A2F5A-4709-4952-B56C-FE3A939E1592}" type="presParOf" srcId="{77EFB89F-CD00-4691-BCDC-212F5705C2AB}" destId="{72B0BEF0-1BB4-4822-BA03-798CE3814805}" srcOrd="5" destOrd="0" presId="urn:microsoft.com/office/officeart/2005/8/layout/list1"/>
    <dgm:cxn modelId="{012007BF-4E7D-4F4C-8AF3-17AFDB758A10}" type="presParOf" srcId="{77EFB89F-CD00-4691-BCDC-212F5705C2AB}" destId="{1269BC59-BE40-4FAC-8DFF-BE5E49A48B8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E6893E-543B-4391-88AE-3A097E55ACCA}" type="doc">
      <dgm:prSet loTypeId="urn:microsoft.com/office/officeart/2005/8/layout/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1B9DF5F-968A-4FE4-A9B6-0B33F6956914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dirty="0" smtClean="0">
              <a:latin typeface="Calibri" pitchFamily="34" charset="0"/>
            </a:rPr>
            <a:t>Aumentar impuestos</a:t>
          </a:r>
          <a:endParaRPr lang="es-ES" sz="2400" b="1" dirty="0">
            <a:latin typeface="Calibri" pitchFamily="34" charset="0"/>
          </a:endParaRPr>
        </a:p>
      </dgm:t>
    </dgm:pt>
    <dgm:pt modelId="{71B8C552-4114-4A22-89B9-83236835CC19}" type="parTrans" cxnId="{4FFB6FB6-F1E2-40F1-B1B4-0E60799E3F5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7BBB353-FA38-4393-B7CA-AADFCCE44B7B}" type="sibTrans" cxnId="{4FFB6FB6-F1E2-40F1-B1B4-0E60799E3F5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04390C6D-8729-49E9-A438-6ABCD9C2276A}">
      <dgm:prSet phldrT="[Texto]" custT="1"/>
      <dgm:spPr/>
      <dgm:t>
        <a:bodyPr/>
        <a:lstStyle/>
        <a:p>
          <a:r>
            <a:rPr lang="es-ES" sz="2400" b="1" dirty="0" smtClean="0">
              <a:latin typeface="Calibri" pitchFamily="34" charset="0"/>
            </a:rPr>
            <a:t>Emitir deuda pública (Deuda soberana)</a:t>
          </a:r>
          <a:endParaRPr lang="es-ES" sz="2000" b="1" dirty="0">
            <a:latin typeface="Calibri" pitchFamily="34" charset="0"/>
          </a:endParaRPr>
        </a:p>
      </dgm:t>
    </dgm:pt>
    <dgm:pt modelId="{235E8F70-03F1-4CE5-A525-5C9FE1674317}" type="parTrans" cxnId="{B422A7D5-C7AC-492B-B427-ADFDCA7791AF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75F7E245-E452-48E5-B2A9-8FE685231B85}" type="sibTrans" cxnId="{B422A7D5-C7AC-492B-B427-ADFDCA7791AF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8C552291-B3C9-44CE-A807-A00AD82053B9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Supone una reducción en renta disponible (retarda recuperación económica)</a:t>
          </a:r>
          <a:endParaRPr lang="es-ES" dirty="0">
            <a:latin typeface="Calibri" pitchFamily="34" charset="0"/>
          </a:endParaRPr>
        </a:p>
      </dgm:t>
    </dgm:pt>
    <dgm:pt modelId="{890C9312-DA78-43D7-AD0A-ABB5D2E49572}" type="parTrans" cxnId="{8558A7D9-F009-4963-BAF1-1A6AA76C26A5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B6024A2-B80B-4304-80D6-43136773AF1C}" type="sibTrans" cxnId="{8558A7D9-F009-4963-BAF1-1A6AA76C26A5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B706ADF-737A-438E-8315-BA9D492E04C5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Si no se acompaña de reducción de gastos no soluciona el problema</a:t>
          </a:r>
          <a:endParaRPr lang="es-ES" dirty="0">
            <a:latin typeface="Calibri" pitchFamily="34" charset="0"/>
          </a:endParaRPr>
        </a:p>
      </dgm:t>
    </dgm:pt>
    <dgm:pt modelId="{049C1343-1D2A-4DA6-A294-C79275F11F1C}" type="parTrans" cxnId="{779EDE44-E725-4C10-81F8-1B4BD3E3AA25}">
      <dgm:prSet/>
      <dgm:spPr/>
      <dgm:t>
        <a:bodyPr/>
        <a:lstStyle/>
        <a:p>
          <a:endParaRPr lang="es-ES"/>
        </a:p>
      </dgm:t>
    </dgm:pt>
    <dgm:pt modelId="{E494BBDD-64F1-4AE5-A947-315DB73E1118}" type="sibTrans" cxnId="{779EDE44-E725-4C10-81F8-1B4BD3E3AA25}">
      <dgm:prSet/>
      <dgm:spPr/>
      <dgm:t>
        <a:bodyPr/>
        <a:lstStyle/>
        <a:p>
          <a:endParaRPr lang="es-ES"/>
        </a:p>
      </dgm:t>
    </dgm:pt>
    <dgm:pt modelId="{5A53C9AC-71BA-4914-89AB-59E6E5EE95E1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El dinero que el Estado necesita se fracciona en pequeños títulos (bonos, letras…) y se ofrecen a particulares en los mercados</a:t>
          </a:r>
          <a:endParaRPr lang="es-ES" dirty="0">
            <a:latin typeface="Calibri" pitchFamily="34" charset="0"/>
          </a:endParaRPr>
        </a:p>
      </dgm:t>
    </dgm:pt>
    <dgm:pt modelId="{E3B67360-AA71-436B-80CB-EC295062604B}" type="parTrans" cxnId="{CC11CC99-5B2A-4E31-B216-F64F10E9D5FE}">
      <dgm:prSet/>
      <dgm:spPr/>
      <dgm:t>
        <a:bodyPr/>
        <a:lstStyle/>
        <a:p>
          <a:endParaRPr lang="es-ES"/>
        </a:p>
      </dgm:t>
    </dgm:pt>
    <dgm:pt modelId="{F4F09D90-C7C9-40A1-940E-54C3A93990FF}" type="sibTrans" cxnId="{CC11CC99-5B2A-4E31-B216-F64F10E9D5FE}">
      <dgm:prSet/>
      <dgm:spPr/>
      <dgm:t>
        <a:bodyPr/>
        <a:lstStyle/>
        <a:p>
          <a:endParaRPr lang="es-ES"/>
        </a:p>
      </dgm:t>
    </dgm:pt>
    <dgm:pt modelId="{BE29BE5E-DD49-461D-8F7E-36CDE12C2D2C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Conlleva normalmente agravamiento en años posteriores (deuda e intereses)</a:t>
          </a:r>
          <a:endParaRPr lang="es-ES" dirty="0">
            <a:latin typeface="Calibri" pitchFamily="34" charset="0"/>
          </a:endParaRPr>
        </a:p>
      </dgm:t>
    </dgm:pt>
    <dgm:pt modelId="{D9419B7E-4F44-4EB0-9BD6-196784A0EA62}" type="parTrans" cxnId="{C5EB4B13-F668-4612-A66C-D9BE2FB94B92}">
      <dgm:prSet/>
      <dgm:spPr/>
      <dgm:t>
        <a:bodyPr/>
        <a:lstStyle/>
        <a:p>
          <a:endParaRPr lang="es-ES"/>
        </a:p>
      </dgm:t>
    </dgm:pt>
    <dgm:pt modelId="{8482BD7E-4CC3-4D41-BBA9-81F02484FD9D}" type="sibTrans" cxnId="{C5EB4B13-F668-4612-A66C-D9BE2FB94B92}">
      <dgm:prSet/>
      <dgm:spPr/>
      <dgm:t>
        <a:bodyPr/>
        <a:lstStyle/>
        <a:p>
          <a:endParaRPr lang="es-ES"/>
        </a:p>
      </dgm:t>
    </dgm:pt>
    <dgm:pt modelId="{BA5B8300-1204-4600-9D3D-F8231CD715D3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Medida muy impopular</a:t>
          </a:r>
          <a:endParaRPr lang="es-ES" dirty="0">
            <a:latin typeface="Calibri" pitchFamily="34" charset="0"/>
          </a:endParaRPr>
        </a:p>
      </dgm:t>
    </dgm:pt>
    <dgm:pt modelId="{28990FE7-55A3-4F1A-BC8B-674D73FD0E88}" type="parTrans" cxnId="{1BDF1A63-A704-4D1D-9588-FF7B8F82E370}">
      <dgm:prSet/>
      <dgm:spPr/>
      <dgm:t>
        <a:bodyPr/>
        <a:lstStyle/>
        <a:p>
          <a:endParaRPr lang="es-ES"/>
        </a:p>
      </dgm:t>
    </dgm:pt>
    <dgm:pt modelId="{3C94E119-53F5-4B92-AD45-A5EC1678DC9F}" type="sibTrans" cxnId="{1BDF1A63-A704-4D1D-9588-FF7B8F82E370}">
      <dgm:prSet/>
      <dgm:spPr/>
      <dgm:t>
        <a:bodyPr/>
        <a:lstStyle/>
        <a:p>
          <a:endParaRPr lang="es-ES"/>
        </a:p>
      </dgm:t>
    </dgm:pt>
    <dgm:pt modelId="{C142B36C-12C5-4E34-8EDE-F5C405AAE36C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El Estado se compromete a devolverlo tras el periodo establecida junto a unos intereses pactados</a:t>
          </a:r>
          <a:endParaRPr lang="es-ES" dirty="0">
            <a:latin typeface="Calibri" pitchFamily="34" charset="0"/>
          </a:endParaRPr>
        </a:p>
      </dgm:t>
    </dgm:pt>
    <dgm:pt modelId="{6B3C204C-C3A5-44B5-BAA1-92AD6E94EAEC}" type="parTrans" cxnId="{D013D61C-B140-4A35-97AC-6558A09DB9AD}">
      <dgm:prSet/>
      <dgm:spPr/>
      <dgm:t>
        <a:bodyPr/>
        <a:lstStyle/>
        <a:p>
          <a:endParaRPr lang="es-ES"/>
        </a:p>
      </dgm:t>
    </dgm:pt>
    <dgm:pt modelId="{B79CF6D2-272D-46D9-A704-9C438113D57E}" type="sibTrans" cxnId="{D013D61C-B140-4A35-97AC-6558A09DB9AD}">
      <dgm:prSet/>
      <dgm:spPr/>
      <dgm:t>
        <a:bodyPr/>
        <a:lstStyle/>
        <a:p>
          <a:endParaRPr lang="es-ES"/>
        </a:p>
      </dgm:t>
    </dgm:pt>
    <dgm:pt modelId="{77EFB89F-CD00-4691-BCDC-212F5705C2AB}" type="pres">
      <dgm:prSet presAssocID="{BEE6893E-543B-4391-88AE-3A097E55ACC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9D52A0-22D4-4728-8E37-80C78BF35FD7}" type="pres">
      <dgm:prSet presAssocID="{E1B9DF5F-968A-4FE4-A9B6-0B33F6956914}" presName="parentLin" presStyleCnt="0"/>
      <dgm:spPr/>
    </dgm:pt>
    <dgm:pt modelId="{55065726-8B89-4567-8AB0-1F6BF6B9734E}" type="pres">
      <dgm:prSet presAssocID="{E1B9DF5F-968A-4FE4-A9B6-0B33F6956914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35FB5948-C70B-4984-B48E-070982F41496}" type="pres">
      <dgm:prSet presAssocID="{E1B9DF5F-968A-4FE4-A9B6-0B33F695691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1356C0-A799-4E45-BAF9-27E33D001753}" type="pres">
      <dgm:prSet presAssocID="{E1B9DF5F-968A-4FE4-A9B6-0B33F6956914}" presName="negativeSpace" presStyleCnt="0"/>
      <dgm:spPr/>
    </dgm:pt>
    <dgm:pt modelId="{1CCD82A7-81BC-4C34-8EF7-F9E8C9D252C5}" type="pres">
      <dgm:prSet presAssocID="{E1B9DF5F-968A-4FE4-A9B6-0B33F6956914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6FAFD7-3696-4071-BAAD-B81F0C012CB0}" type="pres">
      <dgm:prSet presAssocID="{E7BBB353-FA38-4393-B7CA-AADFCCE44B7B}" presName="spaceBetweenRectangles" presStyleCnt="0"/>
      <dgm:spPr/>
    </dgm:pt>
    <dgm:pt modelId="{CDEB1B94-BE3E-4E89-9DA5-F744F6AEB90A}" type="pres">
      <dgm:prSet presAssocID="{04390C6D-8729-49E9-A438-6ABCD9C2276A}" presName="parentLin" presStyleCnt="0"/>
      <dgm:spPr/>
    </dgm:pt>
    <dgm:pt modelId="{916BAC42-ABEC-4A34-B751-1963BF8CDDDA}" type="pres">
      <dgm:prSet presAssocID="{04390C6D-8729-49E9-A438-6ABCD9C2276A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F0BB9020-7C35-4F33-9443-4A212D1B520B}" type="pres">
      <dgm:prSet presAssocID="{04390C6D-8729-49E9-A438-6ABCD9C2276A}" presName="parentText" presStyleLbl="node1" presStyleIdx="1" presStyleCnt="2" custScaleX="13978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B0BEF0-1BB4-4822-BA03-798CE3814805}" type="pres">
      <dgm:prSet presAssocID="{04390C6D-8729-49E9-A438-6ABCD9C2276A}" presName="negativeSpace" presStyleCnt="0"/>
      <dgm:spPr/>
    </dgm:pt>
    <dgm:pt modelId="{1269BC59-BE40-4FAC-8DFF-BE5E49A48B8F}" type="pres">
      <dgm:prSet presAssocID="{04390C6D-8729-49E9-A438-6ABCD9C2276A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9D9F322-B577-46D1-A86F-85D13FA3EAA9}" type="presOf" srcId="{5A53C9AC-71BA-4914-89AB-59E6E5EE95E1}" destId="{1269BC59-BE40-4FAC-8DFF-BE5E49A48B8F}" srcOrd="0" destOrd="0" presId="urn:microsoft.com/office/officeart/2005/8/layout/list1"/>
    <dgm:cxn modelId="{4AF6F6EB-D21B-4F7A-9CCB-EB1B59CA3E02}" type="presOf" srcId="{EB706ADF-737A-438E-8315-BA9D492E04C5}" destId="{1CCD82A7-81BC-4C34-8EF7-F9E8C9D252C5}" srcOrd="0" destOrd="2" presId="urn:microsoft.com/office/officeart/2005/8/layout/list1"/>
    <dgm:cxn modelId="{C5EB4B13-F668-4612-A66C-D9BE2FB94B92}" srcId="{04390C6D-8729-49E9-A438-6ABCD9C2276A}" destId="{BE29BE5E-DD49-461D-8F7E-36CDE12C2D2C}" srcOrd="2" destOrd="0" parTransId="{D9419B7E-4F44-4EB0-9BD6-196784A0EA62}" sibTransId="{8482BD7E-4CC3-4D41-BBA9-81F02484FD9D}"/>
    <dgm:cxn modelId="{63ECACF3-4D4C-4CE9-83EB-5EB438CC00FF}" type="presOf" srcId="{04390C6D-8729-49E9-A438-6ABCD9C2276A}" destId="{F0BB9020-7C35-4F33-9443-4A212D1B520B}" srcOrd="1" destOrd="0" presId="urn:microsoft.com/office/officeart/2005/8/layout/list1"/>
    <dgm:cxn modelId="{8EEF449B-6D61-4D36-B47F-33E84D2DD65C}" type="presOf" srcId="{E1B9DF5F-968A-4FE4-A9B6-0B33F6956914}" destId="{55065726-8B89-4567-8AB0-1F6BF6B9734E}" srcOrd="0" destOrd="0" presId="urn:microsoft.com/office/officeart/2005/8/layout/list1"/>
    <dgm:cxn modelId="{CAEF2919-67C6-4749-B37D-97E429B4CAB5}" type="presOf" srcId="{C142B36C-12C5-4E34-8EDE-F5C405AAE36C}" destId="{1269BC59-BE40-4FAC-8DFF-BE5E49A48B8F}" srcOrd="0" destOrd="1" presId="urn:microsoft.com/office/officeart/2005/8/layout/list1"/>
    <dgm:cxn modelId="{2D688130-FDA9-4FB5-A16C-A06CA7021E39}" type="presOf" srcId="{8C552291-B3C9-44CE-A807-A00AD82053B9}" destId="{1CCD82A7-81BC-4C34-8EF7-F9E8C9D252C5}" srcOrd="0" destOrd="0" presId="urn:microsoft.com/office/officeart/2005/8/layout/list1"/>
    <dgm:cxn modelId="{D3819820-05BB-40A4-86BB-DFC9FADB72BA}" type="presOf" srcId="{BA5B8300-1204-4600-9D3D-F8231CD715D3}" destId="{1CCD82A7-81BC-4C34-8EF7-F9E8C9D252C5}" srcOrd="0" destOrd="1" presId="urn:microsoft.com/office/officeart/2005/8/layout/list1"/>
    <dgm:cxn modelId="{37CF1671-1621-4368-929F-0FB17189F006}" type="presOf" srcId="{BE29BE5E-DD49-461D-8F7E-36CDE12C2D2C}" destId="{1269BC59-BE40-4FAC-8DFF-BE5E49A48B8F}" srcOrd="0" destOrd="2" presId="urn:microsoft.com/office/officeart/2005/8/layout/list1"/>
    <dgm:cxn modelId="{CC11CC99-5B2A-4E31-B216-F64F10E9D5FE}" srcId="{04390C6D-8729-49E9-A438-6ABCD9C2276A}" destId="{5A53C9AC-71BA-4914-89AB-59E6E5EE95E1}" srcOrd="0" destOrd="0" parTransId="{E3B67360-AA71-436B-80CB-EC295062604B}" sibTransId="{F4F09D90-C7C9-40A1-940E-54C3A93990FF}"/>
    <dgm:cxn modelId="{4FFB6FB6-F1E2-40F1-B1B4-0E60799E3F5A}" srcId="{BEE6893E-543B-4391-88AE-3A097E55ACCA}" destId="{E1B9DF5F-968A-4FE4-A9B6-0B33F6956914}" srcOrd="0" destOrd="0" parTransId="{71B8C552-4114-4A22-89B9-83236835CC19}" sibTransId="{E7BBB353-FA38-4393-B7CA-AADFCCE44B7B}"/>
    <dgm:cxn modelId="{8558A7D9-F009-4963-BAF1-1A6AA76C26A5}" srcId="{E1B9DF5F-968A-4FE4-A9B6-0B33F6956914}" destId="{8C552291-B3C9-44CE-A807-A00AD82053B9}" srcOrd="0" destOrd="0" parTransId="{890C9312-DA78-43D7-AD0A-ABB5D2E49572}" sibTransId="{CB6024A2-B80B-4304-80D6-43136773AF1C}"/>
    <dgm:cxn modelId="{67BF349A-5D89-4DEE-A1C9-87136C943EE3}" type="presOf" srcId="{E1B9DF5F-968A-4FE4-A9B6-0B33F6956914}" destId="{35FB5948-C70B-4984-B48E-070982F41496}" srcOrd="1" destOrd="0" presId="urn:microsoft.com/office/officeart/2005/8/layout/list1"/>
    <dgm:cxn modelId="{D013D61C-B140-4A35-97AC-6558A09DB9AD}" srcId="{04390C6D-8729-49E9-A438-6ABCD9C2276A}" destId="{C142B36C-12C5-4E34-8EDE-F5C405AAE36C}" srcOrd="1" destOrd="0" parTransId="{6B3C204C-C3A5-44B5-BAA1-92AD6E94EAEC}" sibTransId="{B79CF6D2-272D-46D9-A704-9C438113D57E}"/>
    <dgm:cxn modelId="{69CCEC0F-AD76-4DC3-A3BA-D3012EBB3100}" type="presOf" srcId="{04390C6D-8729-49E9-A438-6ABCD9C2276A}" destId="{916BAC42-ABEC-4A34-B751-1963BF8CDDDA}" srcOrd="0" destOrd="0" presId="urn:microsoft.com/office/officeart/2005/8/layout/list1"/>
    <dgm:cxn modelId="{1BDF1A63-A704-4D1D-9588-FF7B8F82E370}" srcId="{E1B9DF5F-968A-4FE4-A9B6-0B33F6956914}" destId="{BA5B8300-1204-4600-9D3D-F8231CD715D3}" srcOrd="1" destOrd="0" parTransId="{28990FE7-55A3-4F1A-BC8B-674D73FD0E88}" sibTransId="{3C94E119-53F5-4B92-AD45-A5EC1678DC9F}"/>
    <dgm:cxn modelId="{779EDE44-E725-4C10-81F8-1B4BD3E3AA25}" srcId="{E1B9DF5F-968A-4FE4-A9B6-0B33F6956914}" destId="{EB706ADF-737A-438E-8315-BA9D492E04C5}" srcOrd="2" destOrd="0" parTransId="{049C1343-1D2A-4DA6-A294-C79275F11F1C}" sibTransId="{E494BBDD-64F1-4AE5-A947-315DB73E1118}"/>
    <dgm:cxn modelId="{B422A7D5-C7AC-492B-B427-ADFDCA7791AF}" srcId="{BEE6893E-543B-4391-88AE-3A097E55ACCA}" destId="{04390C6D-8729-49E9-A438-6ABCD9C2276A}" srcOrd="1" destOrd="0" parTransId="{235E8F70-03F1-4CE5-A525-5C9FE1674317}" sibTransId="{75F7E245-E452-48E5-B2A9-8FE685231B85}"/>
    <dgm:cxn modelId="{99753D37-A615-4289-82BF-F92701BBE551}" type="presOf" srcId="{BEE6893E-543B-4391-88AE-3A097E55ACCA}" destId="{77EFB89F-CD00-4691-BCDC-212F5705C2AB}" srcOrd="0" destOrd="0" presId="urn:microsoft.com/office/officeart/2005/8/layout/list1"/>
    <dgm:cxn modelId="{EA2567D1-3D76-43DD-8D1C-DEFCF290D34D}" type="presParOf" srcId="{77EFB89F-CD00-4691-BCDC-212F5705C2AB}" destId="{1E9D52A0-22D4-4728-8E37-80C78BF35FD7}" srcOrd="0" destOrd="0" presId="urn:microsoft.com/office/officeart/2005/8/layout/list1"/>
    <dgm:cxn modelId="{946AC3D3-2805-4F02-930F-CC76A4D0A5A6}" type="presParOf" srcId="{1E9D52A0-22D4-4728-8E37-80C78BF35FD7}" destId="{55065726-8B89-4567-8AB0-1F6BF6B9734E}" srcOrd="0" destOrd="0" presId="urn:microsoft.com/office/officeart/2005/8/layout/list1"/>
    <dgm:cxn modelId="{5E860B1C-3BBB-4C3D-8B31-945886F45ED5}" type="presParOf" srcId="{1E9D52A0-22D4-4728-8E37-80C78BF35FD7}" destId="{35FB5948-C70B-4984-B48E-070982F41496}" srcOrd="1" destOrd="0" presId="urn:microsoft.com/office/officeart/2005/8/layout/list1"/>
    <dgm:cxn modelId="{6042EDE7-C6D5-44DE-B8A9-5294983CDFFE}" type="presParOf" srcId="{77EFB89F-CD00-4691-BCDC-212F5705C2AB}" destId="{5E1356C0-A799-4E45-BAF9-27E33D001753}" srcOrd="1" destOrd="0" presId="urn:microsoft.com/office/officeart/2005/8/layout/list1"/>
    <dgm:cxn modelId="{5A6E5F47-A2DA-4AD9-BFE2-B7DDA42CBC1B}" type="presParOf" srcId="{77EFB89F-CD00-4691-BCDC-212F5705C2AB}" destId="{1CCD82A7-81BC-4C34-8EF7-F9E8C9D252C5}" srcOrd="2" destOrd="0" presId="urn:microsoft.com/office/officeart/2005/8/layout/list1"/>
    <dgm:cxn modelId="{AE0C87D0-6381-4B7B-AC1A-5F78150F8802}" type="presParOf" srcId="{77EFB89F-CD00-4691-BCDC-212F5705C2AB}" destId="{356FAFD7-3696-4071-BAAD-B81F0C012CB0}" srcOrd="3" destOrd="0" presId="urn:microsoft.com/office/officeart/2005/8/layout/list1"/>
    <dgm:cxn modelId="{0DA22856-23EB-4480-8E4F-CBCD5AF29FF5}" type="presParOf" srcId="{77EFB89F-CD00-4691-BCDC-212F5705C2AB}" destId="{CDEB1B94-BE3E-4E89-9DA5-F744F6AEB90A}" srcOrd="4" destOrd="0" presId="urn:microsoft.com/office/officeart/2005/8/layout/list1"/>
    <dgm:cxn modelId="{83458C98-F8BF-44F0-B3B9-6CCB5907CE5F}" type="presParOf" srcId="{CDEB1B94-BE3E-4E89-9DA5-F744F6AEB90A}" destId="{916BAC42-ABEC-4A34-B751-1963BF8CDDDA}" srcOrd="0" destOrd="0" presId="urn:microsoft.com/office/officeart/2005/8/layout/list1"/>
    <dgm:cxn modelId="{21B074ED-37B7-46EB-8037-4A59A6E0C6E4}" type="presParOf" srcId="{CDEB1B94-BE3E-4E89-9DA5-F744F6AEB90A}" destId="{F0BB9020-7C35-4F33-9443-4A212D1B520B}" srcOrd="1" destOrd="0" presId="urn:microsoft.com/office/officeart/2005/8/layout/list1"/>
    <dgm:cxn modelId="{4A811610-F75D-47DE-91AD-DED4B2F96FD2}" type="presParOf" srcId="{77EFB89F-CD00-4691-BCDC-212F5705C2AB}" destId="{72B0BEF0-1BB4-4822-BA03-798CE3814805}" srcOrd="5" destOrd="0" presId="urn:microsoft.com/office/officeart/2005/8/layout/list1"/>
    <dgm:cxn modelId="{C2190DE5-95F9-490E-9E63-6472BE23FA69}" type="presParOf" srcId="{77EFB89F-CD00-4691-BCDC-212F5705C2AB}" destId="{1269BC59-BE40-4FAC-8DFF-BE5E49A48B8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9028AD-5F12-4B02-A964-07FD71A08361}" type="doc">
      <dgm:prSet loTypeId="urn:microsoft.com/office/officeart/2005/8/layout/hierarchy4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D4408D3-574E-4B79-9C4D-3F0A90B2926C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Tributos</a:t>
          </a:r>
        </a:p>
      </dgm:t>
    </dgm:pt>
    <dgm:pt modelId="{208CE2D6-2DF4-4902-99CD-78D2C20E4116}" type="parTrans" cxnId="{9C503CC5-9268-465C-86F5-5BF3EC705950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846663AC-DED2-427A-9CF8-CEB01251651A}" type="sibTrans" cxnId="{9C503CC5-9268-465C-86F5-5BF3EC705950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8828FFC2-8DDB-472C-A5E9-2F509E814849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Cotizaciones sociales</a:t>
          </a:r>
        </a:p>
      </dgm:t>
    </dgm:pt>
    <dgm:pt modelId="{4886150C-530B-4565-A156-271BFC5E519E}" type="parTrans" cxnId="{210CC800-9CFC-4509-8D3E-3F20460694A0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D0EC6ADC-7E82-453A-B832-A6BB1D60607D}" type="sibTrans" cxnId="{210CC800-9CFC-4509-8D3E-3F20460694A0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95D0F959-447E-483E-81F5-68234761680A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Otros ingresos</a:t>
          </a:r>
        </a:p>
      </dgm:t>
    </dgm:pt>
    <dgm:pt modelId="{437972F3-2D3B-44F6-859A-60713CBB3F7F}" type="parTrans" cxnId="{88B50B6A-5F43-4320-8456-45BC5A80DC09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3D1978AE-1D36-4131-BBA5-D7D3D6595559}" type="sibTrans" cxnId="{88B50B6A-5F43-4320-8456-45BC5A80DC09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2F416071-1A1D-4D65-894F-66C9A9FEC7B5}">
      <dgm:prSet phldrT="[Texto]" custT="1"/>
      <dgm:spPr/>
      <dgm:t>
        <a:bodyPr/>
        <a:lstStyle/>
        <a:p>
          <a:r>
            <a:rPr lang="es-ES" sz="1100" dirty="0" smtClean="0">
              <a:latin typeface="Calibri" pitchFamily="34" charset="0"/>
            </a:rPr>
            <a:t>Impuestos</a:t>
          </a:r>
        </a:p>
      </dgm:t>
    </dgm:pt>
    <dgm:pt modelId="{A91CDD3E-2570-4486-80CB-6E32BA8146D0}" type="parTrans" cxnId="{E4B0C0B2-621F-4666-8416-3815096F8375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C53B513E-4360-4006-8602-BDFBEEB885E0}" type="sibTrans" cxnId="{E4B0C0B2-621F-4666-8416-3815096F8375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DB26B8A8-72D8-43D1-BF01-722D180AD155}">
      <dgm:prSet phldrT="[Texto]" custT="1"/>
      <dgm:spPr/>
      <dgm:t>
        <a:bodyPr/>
        <a:lstStyle/>
        <a:p>
          <a:r>
            <a:rPr lang="es-ES" sz="1100" dirty="0" smtClean="0">
              <a:latin typeface="Calibri" pitchFamily="34" charset="0"/>
            </a:rPr>
            <a:t>Transferencias corrientes</a:t>
          </a:r>
        </a:p>
      </dgm:t>
    </dgm:pt>
    <dgm:pt modelId="{E71094F0-0FD0-4F49-8031-23E70683EDBA}" type="parTrans" cxnId="{77BF9F17-F953-4D04-971C-499538298BD9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49B6398D-0E2B-4B03-B0E1-3C49BAF75961}" type="sibTrans" cxnId="{77BF9F17-F953-4D04-971C-499538298BD9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072B0B32-40C0-4BB3-A10D-47CCC7323ACA}">
      <dgm:prSet phldrT="[Texto]" custT="1"/>
      <dgm:spPr/>
      <dgm:t>
        <a:bodyPr/>
        <a:lstStyle/>
        <a:p>
          <a:r>
            <a:rPr lang="es-ES" sz="1100" dirty="0" smtClean="0">
              <a:latin typeface="Calibri" pitchFamily="34" charset="0"/>
            </a:rPr>
            <a:t>Tasas</a:t>
          </a:r>
        </a:p>
      </dgm:t>
    </dgm:pt>
    <dgm:pt modelId="{E78A2F98-98F3-4A6A-BAF2-DB72881AEC79}" type="parTrans" cxnId="{9E229126-93D3-4AC3-9249-94484CECFA5F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3831A942-B541-4DC3-88FE-35B31D90DD14}" type="sibTrans" cxnId="{9E229126-93D3-4AC3-9249-94484CECFA5F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C4F99A58-FE2E-42DC-95BB-F8464D9C331F}">
      <dgm:prSet phldrT="[Texto]" custT="1"/>
      <dgm:spPr/>
      <dgm:t>
        <a:bodyPr/>
        <a:lstStyle/>
        <a:p>
          <a:r>
            <a:rPr lang="es-ES" sz="1100" dirty="0" smtClean="0">
              <a:latin typeface="Calibri" pitchFamily="34" charset="0"/>
            </a:rPr>
            <a:t>Contribuciones especiales</a:t>
          </a:r>
        </a:p>
      </dgm:t>
    </dgm:pt>
    <dgm:pt modelId="{419553F8-DFC4-4AA5-8CA3-7515D154FDC7}" type="parTrans" cxnId="{0B529584-324F-4C60-B77C-29C08453CEBD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C6F1F7A5-2E05-4402-A421-BD7846E1852E}" type="sibTrans" cxnId="{0B529584-324F-4C60-B77C-29C08453CEBD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B0F53DFD-F3C6-4272-826D-D4F41B57505F}">
      <dgm:prSet phldrT="[Texto]" custT="1"/>
      <dgm:spPr/>
      <dgm:t>
        <a:bodyPr/>
        <a:lstStyle/>
        <a:p>
          <a:r>
            <a:rPr lang="es-ES" sz="1100" dirty="0" smtClean="0">
              <a:latin typeface="Calibri" pitchFamily="34" charset="0"/>
            </a:rPr>
            <a:t>Ingresos patrimoniales</a:t>
          </a:r>
        </a:p>
      </dgm:t>
    </dgm:pt>
    <dgm:pt modelId="{C184DBD7-3544-4E32-952C-328E06C5096F}" type="parTrans" cxnId="{898F8742-0A53-4E72-B819-E5DD1103D947}">
      <dgm:prSet/>
      <dgm:spPr/>
      <dgm:t>
        <a:bodyPr/>
        <a:lstStyle/>
        <a:p>
          <a:endParaRPr lang="es-ES" sz="2800"/>
        </a:p>
      </dgm:t>
    </dgm:pt>
    <dgm:pt modelId="{7B88D395-C27E-45A4-A12B-82B8623C04F4}" type="sibTrans" cxnId="{898F8742-0A53-4E72-B819-E5DD1103D947}">
      <dgm:prSet/>
      <dgm:spPr/>
      <dgm:t>
        <a:bodyPr/>
        <a:lstStyle/>
        <a:p>
          <a:endParaRPr lang="es-ES" sz="2800"/>
        </a:p>
      </dgm:t>
    </dgm:pt>
    <dgm:pt modelId="{C0507A0E-2590-4663-8627-F4445DE2531E}">
      <dgm:prSet phldrT="[Texto]" custT="1"/>
      <dgm:spPr/>
      <dgm:t>
        <a:bodyPr/>
        <a:lstStyle/>
        <a:p>
          <a:r>
            <a:rPr lang="es-ES" sz="1100" dirty="0" smtClean="0">
              <a:latin typeface="Calibri" pitchFamily="34" charset="0"/>
            </a:rPr>
            <a:t>Venta de bienes públicos</a:t>
          </a:r>
        </a:p>
      </dgm:t>
    </dgm:pt>
    <dgm:pt modelId="{E6016BFB-ABFF-486D-BE01-0B9FA64D25A7}" type="parTrans" cxnId="{BC177D7C-480C-4496-AA5B-8607E469F2B0}">
      <dgm:prSet/>
      <dgm:spPr/>
      <dgm:t>
        <a:bodyPr/>
        <a:lstStyle/>
        <a:p>
          <a:endParaRPr lang="es-ES" sz="2800"/>
        </a:p>
      </dgm:t>
    </dgm:pt>
    <dgm:pt modelId="{A4B0D7AE-CA33-4EB5-917E-E94E13A78861}" type="sibTrans" cxnId="{BC177D7C-480C-4496-AA5B-8607E469F2B0}">
      <dgm:prSet/>
      <dgm:spPr/>
      <dgm:t>
        <a:bodyPr/>
        <a:lstStyle/>
        <a:p>
          <a:endParaRPr lang="es-ES" sz="2800"/>
        </a:p>
      </dgm:t>
    </dgm:pt>
    <dgm:pt modelId="{97F3285E-EC26-40FA-8323-1F5F3688802C}">
      <dgm:prSet phldrT="[Texto]" custT="1"/>
      <dgm:spPr/>
      <dgm:t>
        <a:bodyPr/>
        <a:lstStyle/>
        <a:p>
          <a:r>
            <a:rPr lang="es-ES" sz="1100" dirty="0" smtClean="0">
              <a:latin typeface="Calibri" pitchFamily="34" charset="0"/>
            </a:rPr>
            <a:t>Transferencias de capital</a:t>
          </a:r>
        </a:p>
      </dgm:t>
    </dgm:pt>
    <dgm:pt modelId="{4727C57B-99A6-492B-BAEA-DE1C29E9F144}" type="parTrans" cxnId="{A3D62653-7ECB-41DA-8670-C0CDC2F77E13}">
      <dgm:prSet/>
      <dgm:spPr/>
      <dgm:t>
        <a:bodyPr/>
        <a:lstStyle/>
        <a:p>
          <a:endParaRPr lang="es-ES" sz="2800"/>
        </a:p>
      </dgm:t>
    </dgm:pt>
    <dgm:pt modelId="{AD5A964E-B667-42BF-ABC6-0F0529A33BDD}" type="sibTrans" cxnId="{A3D62653-7ECB-41DA-8670-C0CDC2F77E13}">
      <dgm:prSet/>
      <dgm:spPr/>
      <dgm:t>
        <a:bodyPr/>
        <a:lstStyle/>
        <a:p>
          <a:endParaRPr lang="es-ES" sz="2800"/>
        </a:p>
      </dgm:t>
    </dgm:pt>
    <dgm:pt modelId="{CAFACB81-AA26-4F75-98F6-F533FD216E28}" type="pres">
      <dgm:prSet presAssocID="{169028AD-5F12-4B02-A964-07FD71A0836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923EC98-DC70-447F-A801-D48E2F72BC7D}" type="pres">
      <dgm:prSet presAssocID="{DD4408D3-574E-4B79-9C4D-3F0A90B2926C}" presName="vertOne" presStyleCnt="0"/>
      <dgm:spPr/>
    </dgm:pt>
    <dgm:pt modelId="{881B89A9-8AE0-450D-B6B8-DC9E30A5111F}" type="pres">
      <dgm:prSet presAssocID="{DD4408D3-574E-4B79-9C4D-3F0A90B2926C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6DB0186-E347-4D16-9003-F1F8B4C20A64}" type="pres">
      <dgm:prSet presAssocID="{DD4408D3-574E-4B79-9C4D-3F0A90B2926C}" presName="parTransOne" presStyleCnt="0"/>
      <dgm:spPr/>
    </dgm:pt>
    <dgm:pt modelId="{F469F57F-A272-4E23-A306-9B5BEDB35E0A}" type="pres">
      <dgm:prSet presAssocID="{DD4408D3-574E-4B79-9C4D-3F0A90B2926C}" presName="horzOne" presStyleCnt="0"/>
      <dgm:spPr/>
    </dgm:pt>
    <dgm:pt modelId="{ADD39C9D-77E8-4524-A9F2-ABC0FE81DC6C}" type="pres">
      <dgm:prSet presAssocID="{2F416071-1A1D-4D65-894F-66C9A9FEC7B5}" presName="vertTwo" presStyleCnt="0"/>
      <dgm:spPr/>
    </dgm:pt>
    <dgm:pt modelId="{F77DBF3F-EF1D-4411-BA6D-4C9AEB03E227}" type="pres">
      <dgm:prSet presAssocID="{2F416071-1A1D-4D65-894F-66C9A9FEC7B5}" presName="txTwo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1E3606B-64D0-4A35-8EC6-21B959511B6F}" type="pres">
      <dgm:prSet presAssocID="{2F416071-1A1D-4D65-894F-66C9A9FEC7B5}" presName="horzTwo" presStyleCnt="0"/>
      <dgm:spPr/>
    </dgm:pt>
    <dgm:pt modelId="{F94D801F-AE96-481C-9C1D-57ABE2459847}" type="pres">
      <dgm:prSet presAssocID="{C53B513E-4360-4006-8602-BDFBEEB885E0}" presName="sibSpaceTwo" presStyleCnt="0"/>
      <dgm:spPr/>
    </dgm:pt>
    <dgm:pt modelId="{27D666FB-7EF0-445E-BE54-F6E7C3BC6BF4}" type="pres">
      <dgm:prSet presAssocID="{072B0B32-40C0-4BB3-A10D-47CCC7323ACA}" presName="vertTwo" presStyleCnt="0"/>
      <dgm:spPr/>
    </dgm:pt>
    <dgm:pt modelId="{80E06F9F-5ED7-4D41-995D-92384405999C}" type="pres">
      <dgm:prSet presAssocID="{072B0B32-40C0-4BB3-A10D-47CCC7323ACA}" presName="txTwo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2463D88-FE3C-46BD-AEB0-199A5E3CA395}" type="pres">
      <dgm:prSet presAssocID="{072B0B32-40C0-4BB3-A10D-47CCC7323ACA}" presName="horzTwo" presStyleCnt="0"/>
      <dgm:spPr/>
    </dgm:pt>
    <dgm:pt modelId="{8FFBF3D4-0B94-4845-80C8-0A330674FF4F}" type="pres">
      <dgm:prSet presAssocID="{3831A942-B541-4DC3-88FE-35B31D90DD14}" presName="sibSpaceTwo" presStyleCnt="0"/>
      <dgm:spPr/>
    </dgm:pt>
    <dgm:pt modelId="{580AEA7B-7F7F-45DC-8397-944EE43F72E9}" type="pres">
      <dgm:prSet presAssocID="{C4F99A58-FE2E-42DC-95BB-F8464D9C331F}" presName="vertTwo" presStyleCnt="0"/>
      <dgm:spPr/>
    </dgm:pt>
    <dgm:pt modelId="{BD4836E3-719F-4447-A419-A92EC8F5411B}" type="pres">
      <dgm:prSet presAssocID="{C4F99A58-FE2E-42DC-95BB-F8464D9C331F}" presName="txTwo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E53F145-0FEF-41EF-8AAF-216FBDA94103}" type="pres">
      <dgm:prSet presAssocID="{C4F99A58-FE2E-42DC-95BB-F8464D9C331F}" presName="horzTwo" presStyleCnt="0"/>
      <dgm:spPr/>
    </dgm:pt>
    <dgm:pt modelId="{ABA5C7ED-10C1-4B44-93A0-BB57CEA5775E}" type="pres">
      <dgm:prSet presAssocID="{846663AC-DED2-427A-9CF8-CEB01251651A}" presName="sibSpaceOne" presStyleCnt="0"/>
      <dgm:spPr/>
    </dgm:pt>
    <dgm:pt modelId="{E5B55169-8E85-479E-998C-F6E3A2AF212F}" type="pres">
      <dgm:prSet presAssocID="{8828FFC2-8DDB-472C-A5E9-2F509E814849}" presName="vertOne" presStyleCnt="0"/>
      <dgm:spPr/>
    </dgm:pt>
    <dgm:pt modelId="{A2A4DC63-002A-48A0-96E6-3003FF2321A6}" type="pres">
      <dgm:prSet presAssocID="{8828FFC2-8DDB-472C-A5E9-2F509E814849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0CFE354-F549-4EBF-9A61-4A7A65A4821D}" type="pres">
      <dgm:prSet presAssocID="{8828FFC2-8DDB-472C-A5E9-2F509E814849}" presName="horzOne" presStyleCnt="0"/>
      <dgm:spPr/>
    </dgm:pt>
    <dgm:pt modelId="{B526C524-2C98-4A62-94CC-C221F03C2274}" type="pres">
      <dgm:prSet presAssocID="{D0EC6ADC-7E82-453A-B832-A6BB1D60607D}" presName="sibSpaceOne" presStyleCnt="0"/>
      <dgm:spPr/>
    </dgm:pt>
    <dgm:pt modelId="{60F181EA-E3BB-4A6B-A1A8-698398FF2215}" type="pres">
      <dgm:prSet presAssocID="{95D0F959-447E-483E-81F5-68234761680A}" presName="vertOne" presStyleCnt="0"/>
      <dgm:spPr/>
    </dgm:pt>
    <dgm:pt modelId="{6884E0F4-CDEE-4983-8E84-E6C357882C74}" type="pres">
      <dgm:prSet presAssocID="{95D0F959-447E-483E-81F5-68234761680A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DFAC17D-B7A3-4536-A878-AFD6046EA437}" type="pres">
      <dgm:prSet presAssocID="{95D0F959-447E-483E-81F5-68234761680A}" presName="parTransOne" presStyleCnt="0"/>
      <dgm:spPr/>
    </dgm:pt>
    <dgm:pt modelId="{DCD5B717-126C-42CB-AA7E-BD3433F9C30F}" type="pres">
      <dgm:prSet presAssocID="{95D0F959-447E-483E-81F5-68234761680A}" presName="horzOne" presStyleCnt="0"/>
      <dgm:spPr/>
    </dgm:pt>
    <dgm:pt modelId="{5B52E47F-00FF-4057-B36D-4C36403870B1}" type="pres">
      <dgm:prSet presAssocID="{DB26B8A8-72D8-43D1-BF01-722D180AD155}" presName="vertTwo" presStyleCnt="0"/>
      <dgm:spPr/>
    </dgm:pt>
    <dgm:pt modelId="{0FDAFB04-D57C-4C58-9E37-36A63E8FAE54}" type="pres">
      <dgm:prSet presAssocID="{DB26B8A8-72D8-43D1-BF01-722D180AD155}" presName="txTwo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707733-6D19-4C6E-B4AF-6052570F821E}" type="pres">
      <dgm:prSet presAssocID="{DB26B8A8-72D8-43D1-BF01-722D180AD155}" presName="horzTwo" presStyleCnt="0"/>
      <dgm:spPr/>
    </dgm:pt>
    <dgm:pt modelId="{ED72ADF5-0052-409D-8877-E13F39C02918}" type="pres">
      <dgm:prSet presAssocID="{49B6398D-0E2B-4B03-B0E1-3C49BAF75961}" presName="sibSpaceTwo" presStyleCnt="0"/>
      <dgm:spPr/>
    </dgm:pt>
    <dgm:pt modelId="{D22E0D90-9D02-4026-A6FD-F84EB4E7997E}" type="pres">
      <dgm:prSet presAssocID="{B0F53DFD-F3C6-4272-826D-D4F41B57505F}" presName="vertTwo" presStyleCnt="0"/>
      <dgm:spPr/>
    </dgm:pt>
    <dgm:pt modelId="{52D8AED2-6059-498F-A45E-D98FC9A09A87}" type="pres">
      <dgm:prSet presAssocID="{B0F53DFD-F3C6-4272-826D-D4F41B57505F}" presName="txTwo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6D3A0D8-D1E5-4849-A120-B5ADB4CA0437}" type="pres">
      <dgm:prSet presAssocID="{B0F53DFD-F3C6-4272-826D-D4F41B57505F}" presName="horzTwo" presStyleCnt="0"/>
      <dgm:spPr/>
    </dgm:pt>
    <dgm:pt modelId="{F4876246-F9DF-4A49-B6F1-0E12F6D6958A}" type="pres">
      <dgm:prSet presAssocID="{7B88D395-C27E-45A4-A12B-82B8623C04F4}" presName="sibSpaceTwo" presStyleCnt="0"/>
      <dgm:spPr/>
    </dgm:pt>
    <dgm:pt modelId="{1008BDCE-4AF5-42E6-9A1E-CB486749D925}" type="pres">
      <dgm:prSet presAssocID="{C0507A0E-2590-4663-8627-F4445DE2531E}" presName="vertTwo" presStyleCnt="0"/>
      <dgm:spPr/>
    </dgm:pt>
    <dgm:pt modelId="{5B96D729-C33D-4F20-9E1B-375174B081A1}" type="pres">
      <dgm:prSet presAssocID="{C0507A0E-2590-4663-8627-F4445DE2531E}" presName="txTwo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FC29D30-0C10-4438-B7CE-A046EAF5A0F4}" type="pres">
      <dgm:prSet presAssocID="{C0507A0E-2590-4663-8627-F4445DE2531E}" presName="horzTwo" presStyleCnt="0"/>
      <dgm:spPr/>
    </dgm:pt>
    <dgm:pt modelId="{7975504A-4FEC-4C29-AEB0-6181E5A83B98}" type="pres">
      <dgm:prSet presAssocID="{A4B0D7AE-CA33-4EB5-917E-E94E13A78861}" presName="sibSpaceTwo" presStyleCnt="0"/>
      <dgm:spPr/>
    </dgm:pt>
    <dgm:pt modelId="{1675C47D-49E1-46A9-BFA1-A6F59D2994F8}" type="pres">
      <dgm:prSet presAssocID="{97F3285E-EC26-40FA-8323-1F5F3688802C}" presName="vertTwo" presStyleCnt="0"/>
      <dgm:spPr/>
    </dgm:pt>
    <dgm:pt modelId="{352C6588-6F1B-49AD-B459-D54DD9114FC2}" type="pres">
      <dgm:prSet presAssocID="{97F3285E-EC26-40FA-8323-1F5F3688802C}" presName="txTwo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D4DE9F-417C-437E-8F8B-8951A122C627}" type="pres">
      <dgm:prSet presAssocID="{97F3285E-EC26-40FA-8323-1F5F3688802C}" presName="horzTwo" presStyleCnt="0"/>
      <dgm:spPr/>
    </dgm:pt>
  </dgm:ptLst>
  <dgm:cxnLst>
    <dgm:cxn modelId="{CEF79727-FC51-491A-877B-171C973D1EE8}" type="presOf" srcId="{072B0B32-40C0-4BB3-A10D-47CCC7323ACA}" destId="{80E06F9F-5ED7-4D41-995D-92384405999C}" srcOrd="0" destOrd="0" presId="urn:microsoft.com/office/officeart/2005/8/layout/hierarchy4"/>
    <dgm:cxn modelId="{210CC800-9CFC-4509-8D3E-3F20460694A0}" srcId="{169028AD-5F12-4B02-A964-07FD71A08361}" destId="{8828FFC2-8DDB-472C-A5E9-2F509E814849}" srcOrd="1" destOrd="0" parTransId="{4886150C-530B-4565-A156-271BFC5E519E}" sibTransId="{D0EC6ADC-7E82-453A-B832-A6BB1D60607D}"/>
    <dgm:cxn modelId="{4256BC2F-93BB-4CC0-A522-C217D4340A19}" type="presOf" srcId="{B0F53DFD-F3C6-4272-826D-D4F41B57505F}" destId="{52D8AED2-6059-498F-A45E-D98FC9A09A87}" srcOrd="0" destOrd="0" presId="urn:microsoft.com/office/officeart/2005/8/layout/hierarchy4"/>
    <dgm:cxn modelId="{603C00ED-C719-44EB-B273-39C7C00001E1}" type="presOf" srcId="{2F416071-1A1D-4D65-894F-66C9A9FEC7B5}" destId="{F77DBF3F-EF1D-4411-BA6D-4C9AEB03E227}" srcOrd="0" destOrd="0" presId="urn:microsoft.com/office/officeart/2005/8/layout/hierarchy4"/>
    <dgm:cxn modelId="{A3D62653-7ECB-41DA-8670-C0CDC2F77E13}" srcId="{95D0F959-447E-483E-81F5-68234761680A}" destId="{97F3285E-EC26-40FA-8323-1F5F3688802C}" srcOrd="3" destOrd="0" parTransId="{4727C57B-99A6-492B-BAEA-DE1C29E9F144}" sibTransId="{AD5A964E-B667-42BF-ABC6-0F0529A33BDD}"/>
    <dgm:cxn modelId="{77BF9F17-F953-4D04-971C-499538298BD9}" srcId="{95D0F959-447E-483E-81F5-68234761680A}" destId="{DB26B8A8-72D8-43D1-BF01-722D180AD155}" srcOrd="0" destOrd="0" parTransId="{E71094F0-0FD0-4F49-8031-23E70683EDBA}" sibTransId="{49B6398D-0E2B-4B03-B0E1-3C49BAF75961}"/>
    <dgm:cxn modelId="{0B529584-324F-4C60-B77C-29C08453CEBD}" srcId="{DD4408D3-574E-4B79-9C4D-3F0A90B2926C}" destId="{C4F99A58-FE2E-42DC-95BB-F8464D9C331F}" srcOrd="2" destOrd="0" parTransId="{419553F8-DFC4-4AA5-8CA3-7515D154FDC7}" sibTransId="{C6F1F7A5-2E05-4402-A421-BD7846E1852E}"/>
    <dgm:cxn modelId="{E4B0C0B2-621F-4666-8416-3815096F8375}" srcId="{DD4408D3-574E-4B79-9C4D-3F0A90B2926C}" destId="{2F416071-1A1D-4D65-894F-66C9A9FEC7B5}" srcOrd="0" destOrd="0" parTransId="{A91CDD3E-2570-4486-80CB-6E32BA8146D0}" sibTransId="{C53B513E-4360-4006-8602-BDFBEEB885E0}"/>
    <dgm:cxn modelId="{75904F01-086A-4AE0-9308-62CC029E35A9}" type="presOf" srcId="{DB26B8A8-72D8-43D1-BF01-722D180AD155}" destId="{0FDAFB04-D57C-4C58-9E37-36A63E8FAE54}" srcOrd="0" destOrd="0" presId="urn:microsoft.com/office/officeart/2005/8/layout/hierarchy4"/>
    <dgm:cxn modelId="{BC177D7C-480C-4496-AA5B-8607E469F2B0}" srcId="{95D0F959-447E-483E-81F5-68234761680A}" destId="{C0507A0E-2590-4663-8627-F4445DE2531E}" srcOrd="2" destOrd="0" parTransId="{E6016BFB-ABFF-486D-BE01-0B9FA64D25A7}" sibTransId="{A4B0D7AE-CA33-4EB5-917E-E94E13A78861}"/>
    <dgm:cxn modelId="{898F8742-0A53-4E72-B819-E5DD1103D947}" srcId="{95D0F959-447E-483E-81F5-68234761680A}" destId="{B0F53DFD-F3C6-4272-826D-D4F41B57505F}" srcOrd="1" destOrd="0" parTransId="{C184DBD7-3544-4E32-952C-328E06C5096F}" sibTransId="{7B88D395-C27E-45A4-A12B-82B8623C04F4}"/>
    <dgm:cxn modelId="{9927DB3F-D62E-475B-B805-ABED17E1BB9F}" type="presOf" srcId="{97F3285E-EC26-40FA-8323-1F5F3688802C}" destId="{352C6588-6F1B-49AD-B459-D54DD9114FC2}" srcOrd="0" destOrd="0" presId="urn:microsoft.com/office/officeart/2005/8/layout/hierarchy4"/>
    <dgm:cxn modelId="{1B5E5B02-7E9F-4FCC-B9C7-0F5375054793}" type="presOf" srcId="{169028AD-5F12-4B02-A964-07FD71A08361}" destId="{CAFACB81-AA26-4F75-98F6-F533FD216E28}" srcOrd="0" destOrd="0" presId="urn:microsoft.com/office/officeart/2005/8/layout/hierarchy4"/>
    <dgm:cxn modelId="{672DB990-F273-4E54-B43B-D697DF6EC6D2}" type="presOf" srcId="{95D0F959-447E-483E-81F5-68234761680A}" destId="{6884E0F4-CDEE-4983-8E84-E6C357882C74}" srcOrd="0" destOrd="0" presId="urn:microsoft.com/office/officeart/2005/8/layout/hierarchy4"/>
    <dgm:cxn modelId="{9E229126-93D3-4AC3-9249-94484CECFA5F}" srcId="{DD4408D3-574E-4B79-9C4D-3F0A90B2926C}" destId="{072B0B32-40C0-4BB3-A10D-47CCC7323ACA}" srcOrd="1" destOrd="0" parTransId="{E78A2F98-98F3-4A6A-BAF2-DB72881AEC79}" sibTransId="{3831A942-B541-4DC3-88FE-35B31D90DD14}"/>
    <dgm:cxn modelId="{3D965D3E-0996-40CD-A61B-6E4BF642D12C}" type="presOf" srcId="{C0507A0E-2590-4663-8627-F4445DE2531E}" destId="{5B96D729-C33D-4F20-9E1B-375174B081A1}" srcOrd="0" destOrd="0" presId="urn:microsoft.com/office/officeart/2005/8/layout/hierarchy4"/>
    <dgm:cxn modelId="{7DC36309-3F4E-462A-A067-FF26A6ACA0D9}" type="presOf" srcId="{DD4408D3-574E-4B79-9C4D-3F0A90B2926C}" destId="{881B89A9-8AE0-450D-B6B8-DC9E30A5111F}" srcOrd="0" destOrd="0" presId="urn:microsoft.com/office/officeart/2005/8/layout/hierarchy4"/>
    <dgm:cxn modelId="{F172CAA1-6E1F-4397-953D-74C86C0CA9F2}" type="presOf" srcId="{8828FFC2-8DDB-472C-A5E9-2F509E814849}" destId="{A2A4DC63-002A-48A0-96E6-3003FF2321A6}" srcOrd="0" destOrd="0" presId="urn:microsoft.com/office/officeart/2005/8/layout/hierarchy4"/>
    <dgm:cxn modelId="{9C503CC5-9268-465C-86F5-5BF3EC705950}" srcId="{169028AD-5F12-4B02-A964-07FD71A08361}" destId="{DD4408D3-574E-4B79-9C4D-3F0A90B2926C}" srcOrd="0" destOrd="0" parTransId="{208CE2D6-2DF4-4902-99CD-78D2C20E4116}" sibTransId="{846663AC-DED2-427A-9CF8-CEB01251651A}"/>
    <dgm:cxn modelId="{BF8A0E92-0D00-497F-8A2B-D979EB1048EB}" type="presOf" srcId="{C4F99A58-FE2E-42DC-95BB-F8464D9C331F}" destId="{BD4836E3-719F-4447-A419-A92EC8F5411B}" srcOrd="0" destOrd="0" presId="urn:microsoft.com/office/officeart/2005/8/layout/hierarchy4"/>
    <dgm:cxn modelId="{88B50B6A-5F43-4320-8456-45BC5A80DC09}" srcId="{169028AD-5F12-4B02-A964-07FD71A08361}" destId="{95D0F959-447E-483E-81F5-68234761680A}" srcOrd="2" destOrd="0" parTransId="{437972F3-2D3B-44F6-859A-60713CBB3F7F}" sibTransId="{3D1978AE-1D36-4131-BBA5-D7D3D6595559}"/>
    <dgm:cxn modelId="{CB78239B-ADE7-492B-A856-1692408EBE8E}" type="presParOf" srcId="{CAFACB81-AA26-4F75-98F6-F533FD216E28}" destId="{F923EC98-DC70-447F-A801-D48E2F72BC7D}" srcOrd="0" destOrd="0" presId="urn:microsoft.com/office/officeart/2005/8/layout/hierarchy4"/>
    <dgm:cxn modelId="{BDF1408C-9BAF-4ADD-B61F-9ED6CA5375B2}" type="presParOf" srcId="{F923EC98-DC70-447F-A801-D48E2F72BC7D}" destId="{881B89A9-8AE0-450D-B6B8-DC9E30A5111F}" srcOrd="0" destOrd="0" presId="urn:microsoft.com/office/officeart/2005/8/layout/hierarchy4"/>
    <dgm:cxn modelId="{C0C9B754-1101-4519-963B-970F46525335}" type="presParOf" srcId="{F923EC98-DC70-447F-A801-D48E2F72BC7D}" destId="{16DB0186-E347-4D16-9003-F1F8B4C20A64}" srcOrd="1" destOrd="0" presId="urn:microsoft.com/office/officeart/2005/8/layout/hierarchy4"/>
    <dgm:cxn modelId="{390175AE-0B60-4384-882F-D8662011324B}" type="presParOf" srcId="{F923EC98-DC70-447F-A801-D48E2F72BC7D}" destId="{F469F57F-A272-4E23-A306-9B5BEDB35E0A}" srcOrd="2" destOrd="0" presId="urn:microsoft.com/office/officeart/2005/8/layout/hierarchy4"/>
    <dgm:cxn modelId="{05B0C4B5-75BC-4B02-9F94-C2AB2D9FF0EC}" type="presParOf" srcId="{F469F57F-A272-4E23-A306-9B5BEDB35E0A}" destId="{ADD39C9D-77E8-4524-A9F2-ABC0FE81DC6C}" srcOrd="0" destOrd="0" presId="urn:microsoft.com/office/officeart/2005/8/layout/hierarchy4"/>
    <dgm:cxn modelId="{880DECE4-325C-4D0A-B5C0-1F35670897D5}" type="presParOf" srcId="{ADD39C9D-77E8-4524-A9F2-ABC0FE81DC6C}" destId="{F77DBF3F-EF1D-4411-BA6D-4C9AEB03E227}" srcOrd="0" destOrd="0" presId="urn:microsoft.com/office/officeart/2005/8/layout/hierarchy4"/>
    <dgm:cxn modelId="{BB825F72-A9F8-42DC-A215-4841A2A0E3F5}" type="presParOf" srcId="{ADD39C9D-77E8-4524-A9F2-ABC0FE81DC6C}" destId="{D1E3606B-64D0-4A35-8EC6-21B959511B6F}" srcOrd="1" destOrd="0" presId="urn:microsoft.com/office/officeart/2005/8/layout/hierarchy4"/>
    <dgm:cxn modelId="{D40F6CBD-61E4-4169-BE3F-0E43FCE95B12}" type="presParOf" srcId="{F469F57F-A272-4E23-A306-9B5BEDB35E0A}" destId="{F94D801F-AE96-481C-9C1D-57ABE2459847}" srcOrd="1" destOrd="0" presId="urn:microsoft.com/office/officeart/2005/8/layout/hierarchy4"/>
    <dgm:cxn modelId="{2833C688-0063-4500-A715-4C150BDD1C07}" type="presParOf" srcId="{F469F57F-A272-4E23-A306-9B5BEDB35E0A}" destId="{27D666FB-7EF0-445E-BE54-F6E7C3BC6BF4}" srcOrd="2" destOrd="0" presId="urn:microsoft.com/office/officeart/2005/8/layout/hierarchy4"/>
    <dgm:cxn modelId="{D87A2AAD-0196-4A0A-AB1B-A9E22F40ADC8}" type="presParOf" srcId="{27D666FB-7EF0-445E-BE54-F6E7C3BC6BF4}" destId="{80E06F9F-5ED7-4D41-995D-92384405999C}" srcOrd="0" destOrd="0" presId="urn:microsoft.com/office/officeart/2005/8/layout/hierarchy4"/>
    <dgm:cxn modelId="{039DCB5D-8DA4-4400-8CA0-AF5FDFC1F1C5}" type="presParOf" srcId="{27D666FB-7EF0-445E-BE54-F6E7C3BC6BF4}" destId="{E2463D88-FE3C-46BD-AEB0-199A5E3CA395}" srcOrd="1" destOrd="0" presId="urn:microsoft.com/office/officeart/2005/8/layout/hierarchy4"/>
    <dgm:cxn modelId="{3DDBE50A-BD6A-4DE7-8A95-98E67227D657}" type="presParOf" srcId="{F469F57F-A272-4E23-A306-9B5BEDB35E0A}" destId="{8FFBF3D4-0B94-4845-80C8-0A330674FF4F}" srcOrd="3" destOrd="0" presId="urn:microsoft.com/office/officeart/2005/8/layout/hierarchy4"/>
    <dgm:cxn modelId="{6B701440-D206-448A-B3C6-27456D992734}" type="presParOf" srcId="{F469F57F-A272-4E23-A306-9B5BEDB35E0A}" destId="{580AEA7B-7F7F-45DC-8397-944EE43F72E9}" srcOrd="4" destOrd="0" presId="urn:microsoft.com/office/officeart/2005/8/layout/hierarchy4"/>
    <dgm:cxn modelId="{EEA4CD0F-F310-419F-8BFB-5958B06D4A99}" type="presParOf" srcId="{580AEA7B-7F7F-45DC-8397-944EE43F72E9}" destId="{BD4836E3-719F-4447-A419-A92EC8F5411B}" srcOrd="0" destOrd="0" presId="urn:microsoft.com/office/officeart/2005/8/layout/hierarchy4"/>
    <dgm:cxn modelId="{48582E80-05AA-483A-BEDF-AA05A16E3436}" type="presParOf" srcId="{580AEA7B-7F7F-45DC-8397-944EE43F72E9}" destId="{2E53F145-0FEF-41EF-8AAF-216FBDA94103}" srcOrd="1" destOrd="0" presId="urn:microsoft.com/office/officeart/2005/8/layout/hierarchy4"/>
    <dgm:cxn modelId="{C70A4493-F193-42EF-BB6A-35A63CE8F38D}" type="presParOf" srcId="{CAFACB81-AA26-4F75-98F6-F533FD216E28}" destId="{ABA5C7ED-10C1-4B44-93A0-BB57CEA5775E}" srcOrd="1" destOrd="0" presId="urn:microsoft.com/office/officeart/2005/8/layout/hierarchy4"/>
    <dgm:cxn modelId="{91D24CD8-DFF0-463D-B614-FEA4980034C9}" type="presParOf" srcId="{CAFACB81-AA26-4F75-98F6-F533FD216E28}" destId="{E5B55169-8E85-479E-998C-F6E3A2AF212F}" srcOrd="2" destOrd="0" presId="urn:microsoft.com/office/officeart/2005/8/layout/hierarchy4"/>
    <dgm:cxn modelId="{E01795EA-2591-4C67-9EE0-893AD77DD53D}" type="presParOf" srcId="{E5B55169-8E85-479E-998C-F6E3A2AF212F}" destId="{A2A4DC63-002A-48A0-96E6-3003FF2321A6}" srcOrd="0" destOrd="0" presId="urn:microsoft.com/office/officeart/2005/8/layout/hierarchy4"/>
    <dgm:cxn modelId="{C47DEF50-67B4-4FCD-8B88-E98AB9D33C75}" type="presParOf" srcId="{E5B55169-8E85-479E-998C-F6E3A2AF212F}" destId="{90CFE354-F549-4EBF-9A61-4A7A65A4821D}" srcOrd="1" destOrd="0" presId="urn:microsoft.com/office/officeart/2005/8/layout/hierarchy4"/>
    <dgm:cxn modelId="{AA3DC713-447C-49B0-8612-92F5BC56CFD0}" type="presParOf" srcId="{CAFACB81-AA26-4F75-98F6-F533FD216E28}" destId="{B526C524-2C98-4A62-94CC-C221F03C2274}" srcOrd="3" destOrd="0" presId="urn:microsoft.com/office/officeart/2005/8/layout/hierarchy4"/>
    <dgm:cxn modelId="{8A228075-8AA0-4E89-B13F-66F76473441C}" type="presParOf" srcId="{CAFACB81-AA26-4F75-98F6-F533FD216E28}" destId="{60F181EA-E3BB-4A6B-A1A8-698398FF2215}" srcOrd="4" destOrd="0" presId="urn:microsoft.com/office/officeart/2005/8/layout/hierarchy4"/>
    <dgm:cxn modelId="{7869A863-E893-4C1D-92E2-9B1E33C8176D}" type="presParOf" srcId="{60F181EA-E3BB-4A6B-A1A8-698398FF2215}" destId="{6884E0F4-CDEE-4983-8E84-E6C357882C74}" srcOrd="0" destOrd="0" presId="urn:microsoft.com/office/officeart/2005/8/layout/hierarchy4"/>
    <dgm:cxn modelId="{EBA5417C-9864-4330-A99F-3C1AA8544776}" type="presParOf" srcId="{60F181EA-E3BB-4A6B-A1A8-698398FF2215}" destId="{CDFAC17D-B7A3-4536-A878-AFD6046EA437}" srcOrd="1" destOrd="0" presId="urn:microsoft.com/office/officeart/2005/8/layout/hierarchy4"/>
    <dgm:cxn modelId="{DE1C72AA-A41C-41CF-BF2E-F3A4A33973EF}" type="presParOf" srcId="{60F181EA-E3BB-4A6B-A1A8-698398FF2215}" destId="{DCD5B717-126C-42CB-AA7E-BD3433F9C30F}" srcOrd="2" destOrd="0" presId="urn:microsoft.com/office/officeart/2005/8/layout/hierarchy4"/>
    <dgm:cxn modelId="{BBEE201F-EA9C-4583-8780-A46DEFF529E3}" type="presParOf" srcId="{DCD5B717-126C-42CB-AA7E-BD3433F9C30F}" destId="{5B52E47F-00FF-4057-B36D-4C36403870B1}" srcOrd="0" destOrd="0" presId="urn:microsoft.com/office/officeart/2005/8/layout/hierarchy4"/>
    <dgm:cxn modelId="{C758F2FA-35EF-4ED7-A2AC-D1ED92BD039F}" type="presParOf" srcId="{5B52E47F-00FF-4057-B36D-4C36403870B1}" destId="{0FDAFB04-D57C-4C58-9E37-36A63E8FAE54}" srcOrd="0" destOrd="0" presId="urn:microsoft.com/office/officeart/2005/8/layout/hierarchy4"/>
    <dgm:cxn modelId="{815B6A15-2501-4DEB-B62A-E0BC6FB753E3}" type="presParOf" srcId="{5B52E47F-00FF-4057-B36D-4C36403870B1}" destId="{45707733-6D19-4C6E-B4AF-6052570F821E}" srcOrd="1" destOrd="0" presId="urn:microsoft.com/office/officeart/2005/8/layout/hierarchy4"/>
    <dgm:cxn modelId="{2B3D2E53-FC5A-4839-98E9-D9CA04F82221}" type="presParOf" srcId="{DCD5B717-126C-42CB-AA7E-BD3433F9C30F}" destId="{ED72ADF5-0052-409D-8877-E13F39C02918}" srcOrd="1" destOrd="0" presId="urn:microsoft.com/office/officeart/2005/8/layout/hierarchy4"/>
    <dgm:cxn modelId="{349CE5CC-3D2C-4B11-BDBE-7C69133B458E}" type="presParOf" srcId="{DCD5B717-126C-42CB-AA7E-BD3433F9C30F}" destId="{D22E0D90-9D02-4026-A6FD-F84EB4E7997E}" srcOrd="2" destOrd="0" presId="urn:microsoft.com/office/officeart/2005/8/layout/hierarchy4"/>
    <dgm:cxn modelId="{52911EEA-963B-4030-A66D-3725E4A97CA9}" type="presParOf" srcId="{D22E0D90-9D02-4026-A6FD-F84EB4E7997E}" destId="{52D8AED2-6059-498F-A45E-D98FC9A09A87}" srcOrd="0" destOrd="0" presId="urn:microsoft.com/office/officeart/2005/8/layout/hierarchy4"/>
    <dgm:cxn modelId="{9D481C27-CD81-4949-8BE4-303EF72744AF}" type="presParOf" srcId="{D22E0D90-9D02-4026-A6FD-F84EB4E7997E}" destId="{96D3A0D8-D1E5-4849-A120-B5ADB4CA0437}" srcOrd="1" destOrd="0" presId="urn:microsoft.com/office/officeart/2005/8/layout/hierarchy4"/>
    <dgm:cxn modelId="{71F53C3C-9D28-449D-A778-F56A857BCE39}" type="presParOf" srcId="{DCD5B717-126C-42CB-AA7E-BD3433F9C30F}" destId="{F4876246-F9DF-4A49-B6F1-0E12F6D6958A}" srcOrd="3" destOrd="0" presId="urn:microsoft.com/office/officeart/2005/8/layout/hierarchy4"/>
    <dgm:cxn modelId="{77EF6A57-CB97-496C-8268-8F0B8D4CE165}" type="presParOf" srcId="{DCD5B717-126C-42CB-AA7E-BD3433F9C30F}" destId="{1008BDCE-4AF5-42E6-9A1E-CB486749D925}" srcOrd="4" destOrd="0" presId="urn:microsoft.com/office/officeart/2005/8/layout/hierarchy4"/>
    <dgm:cxn modelId="{4B3EF423-6B93-4E75-86CF-49BB5DED3FE8}" type="presParOf" srcId="{1008BDCE-4AF5-42E6-9A1E-CB486749D925}" destId="{5B96D729-C33D-4F20-9E1B-375174B081A1}" srcOrd="0" destOrd="0" presId="urn:microsoft.com/office/officeart/2005/8/layout/hierarchy4"/>
    <dgm:cxn modelId="{81B6DA28-3996-465A-9AA7-0B4F06157715}" type="presParOf" srcId="{1008BDCE-4AF5-42E6-9A1E-CB486749D925}" destId="{2FC29D30-0C10-4438-B7CE-A046EAF5A0F4}" srcOrd="1" destOrd="0" presId="urn:microsoft.com/office/officeart/2005/8/layout/hierarchy4"/>
    <dgm:cxn modelId="{45AFE7E9-F067-4641-85DF-57A1F6DAF6CB}" type="presParOf" srcId="{DCD5B717-126C-42CB-AA7E-BD3433F9C30F}" destId="{7975504A-4FEC-4C29-AEB0-6181E5A83B98}" srcOrd="5" destOrd="0" presId="urn:microsoft.com/office/officeart/2005/8/layout/hierarchy4"/>
    <dgm:cxn modelId="{CD625995-82E0-4B2F-B14E-131542B1C174}" type="presParOf" srcId="{DCD5B717-126C-42CB-AA7E-BD3433F9C30F}" destId="{1675C47D-49E1-46A9-BFA1-A6F59D2994F8}" srcOrd="6" destOrd="0" presId="urn:microsoft.com/office/officeart/2005/8/layout/hierarchy4"/>
    <dgm:cxn modelId="{F64ED3F7-F53B-4CBA-BB77-CFE4481081EA}" type="presParOf" srcId="{1675C47D-49E1-46A9-BFA1-A6F59D2994F8}" destId="{352C6588-6F1B-49AD-B459-D54DD9114FC2}" srcOrd="0" destOrd="0" presId="urn:microsoft.com/office/officeart/2005/8/layout/hierarchy4"/>
    <dgm:cxn modelId="{9AC7AC57-FEBE-49C2-9F8F-9ABFC8C72887}" type="presParOf" srcId="{1675C47D-49E1-46A9-BFA1-A6F59D2994F8}" destId="{45D4DE9F-417C-437E-8F8B-8951A122C62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F09AA4-FA77-4151-BD2B-84A56DA8449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074E266-0BF4-461A-B639-B6B5AC5FEAEA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DIRECTOS:</a:t>
          </a:r>
          <a:endParaRPr lang="es-ES" sz="2400" dirty="0">
            <a:latin typeface="Calibri" pitchFamily="34" charset="0"/>
          </a:endParaRPr>
        </a:p>
      </dgm:t>
    </dgm:pt>
    <dgm:pt modelId="{9EBD6260-26B7-4252-942F-990EDBE2FABB}" type="parTrans" cxnId="{E445E34F-3F9C-4FE5-A94D-7E20D9EAA374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2DEB2579-EBED-45A4-9522-4FCA3DCE836B}" type="sibTrans" cxnId="{E445E34F-3F9C-4FE5-A94D-7E20D9EAA374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9FEA9838-7249-4091-8C45-C37BAA002540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INDIRECTOS</a:t>
          </a:r>
          <a:endParaRPr lang="es-ES" sz="2400" dirty="0">
            <a:latin typeface="Calibri" pitchFamily="34" charset="0"/>
          </a:endParaRPr>
        </a:p>
      </dgm:t>
    </dgm:pt>
    <dgm:pt modelId="{462B01DF-B4DC-43BA-B953-D5CC869D5EC8}" type="parTrans" cxnId="{D1DD71B4-89C1-446A-9EA1-BAA5D09046D2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B8A9B194-73D0-436E-B0E7-000CAD0FE304}" type="sibTrans" cxnId="{D1DD71B4-89C1-446A-9EA1-BAA5D09046D2}">
      <dgm:prSet/>
      <dgm:spPr/>
      <dgm:t>
        <a:bodyPr/>
        <a:lstStyle/>
        <a:p>
          <a:endParaRPr lang="es-ES" sz="2800">
            <a:latin typeface="Calibri" pitchFamily="34" charset="0"/>
          </a:endParaRPr>
        </a:p>
      </dgm:t>
    </dgm:pt>
    <dgm:pt modelId="{2B5D41FC-FC8B-4EB2-AAF1-A19A5CC82BAB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Gravan de forma directa la renta y riqueza de personas y empresas teniendo en cuenta sus circunstancias personales</a:t>
          </a:r>
          <a:endParaRPr lang="es-ES" sz="2400" dirty="0">
            <a:latin typeface="Calibri" pitchFamily="34" charset="0"/>
          </a:endParaRPr>
        </a:p>
      </dgm:t>
    </dgm:pt>
    <dgm:pt modelId="{26ED7FBA-CC49-4FCC-8231-8E88BE60BAA9}" type="parTrans" cxnId="{FD1FCD86-DC32-4709-B81D-7F582C9B196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7B96B7BD-C93F-49C5-B449-9ED6AAD0AAF9}" type="sibTrans" cxnId="{FD1FCD86-DC32-4709-B81D-7F582C9B196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A2D96EF2-953F-4EC5-9C53-A49AF19482BC}">
      <dgm:prSet phldrT="[Texto]" custT="1"/>
      <dgm:spPr/>
      <dgm:t>
        <a:bodyPr/>
        <a:lstStyle/>
        <a:p>
          <a:r>
            <a:rPr lang="es-ES" sz="2400" b="1" dirty="0" smtClean="0">
              <a:solidFill>
                <a:schemeClr val="accent2"/>
              </a:solidFill>
              <a:latin typeface="Calibri" pitchFamily="34" charset="0"/>
            </a:rPr>
            <a:t>PROGRESIVOS</a:t>
          </a:r>
          <a:r>
            <a:rPr lang="es-ES" sz="2400" dirty="0" smtClean="0">
              <a:latin typeface="Calibri" pitchFamily="34" charset="0"/>
            </a:rPr>
            <a:t>: El % a pagar de impuesto (tipo impositivo) es mayor cuanto mayor sea el nivel de renta (</a:t>
          </a:r>
          <a:r>
            <a:rPr lang="es-ES" sz="2400" b="1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rPr>
            <a:t>IRPF</a:t>
          </a:r>
          <a:r>
            <a:rPr lang="es-ES" sz="2400" dirty="0" smtClean="0">
              <a:latin typeface="Calibri" pitchFamily="34" charset="0"/>
            </a:rPr>
            <a:t>)</a:t>
          </a:r>
          <a:endParaRPr lang="es-ES" sz="2400" dirty="0">
            <a:latin typeface="Calibri" pitchFamily="34" charset="0"/>
          </a:endParaRPr>
        </a:p>
      </dgm:t>
    </dgm:pt>
    <dgm:pt modelId="{163B0531-B7FB-4258-B7F7-8E7BFDC7ECD0}" type="parTrans" cxnId="{D8819EEB-A621-4484-AF49-ED0186DB756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5665D33-3CA2-42F2-9721-C5EFFF0D5EE1}" type="sibTrans" cxnId="{D8819EEB-A621-4484-AF49-ED0186DB756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04ADAC94-5221-4E32-A639-5B958F6B3D4E}">
      <dgm:prSet phldrT="[Texto]" custT="1"/>
      <dgm:spPr/>
      <dgm:t>
        <a:bodyPr/>
        <a:lstStyle/>
        <a:p>
          <a:r>
            <a:rPr lang="es-ES" sz="2400" b="1" dirty="0" smtClean="0">
              <a:solidFill>
                <a:schemeClr val="accent2"/>
              </a:solidFill>
              <a:latin typeface="Calibri" pitchFamily="34" charset="0"/>
            </a:rPr>
            <a:t>PROPORCIONALES</a:t>
          </a:r>
          <a:r>
            <a:rPr lang="es-ES" sz="2400" dirty="0" smtClean="0">
              <a:latin typeface="Calibri" pitchFamily="34" charset="0"/>
            </a:rPr>
            <a:t>: EL % a pagar siempre es el mismo sea cual sea el nivel de renta (</a:t>
          </a:r>
          <a:r>
            <a:rPr lang="es-ES" sz="2400" b="1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rPr>
            <a:t>Imp. Sociedades, </a:t>
          </a:r>
          <a:r>
            <a:rPr lang="es-ES" sz="2400" b="1" dirty="0" err="1" smtClean="0">
              <a:solidFill>
                <a:schemeClr val="accent3">
                  <a:lumMod val="75000"/>
                </a:schemeClr>
              </a:solidFill>
              <a:latin typeface="Calibri" pitchFamily="34" charset="0"/>
            </a:rPr>
            <a:t>Imp</a:t>
          </a:r>
          <a:r>
            <a:rPr lang="es-ES" sz="2400" b="1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rPr>
            <a:t>, sobre patrimonio</a:t>
          </a:r>
          <a:r>
            <a:rPr lang="es-ES" sz="2400" dirty="0" smtClean="0">
              <a:latin typeface="Calibri" pitchFamily="34" charset="0"/>
            </a:rPr>
            <a:t> –hasta 2012)</a:t>
          </a:r>
          <a:endParaRPr lang="es-ES" sz="2400" dirty="0">
            <a:latin typeface="Calibri" pitchFamily="34" charset="0"/>
          </a:endParaRPr>
        </a:p>
      </dgm:t>
    </dgm:pt>
    <dgm:pt modelId="{C0A9AE6C-F5F2-4DDF-9479-72131DBECEBC}" type="parTrans" cxnId="{7CF52F1D-6F22-4325-B44E-7BE75C60B97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AC8D41F0-0D81-4FE3-863F-29D8D51A4BF1}" type="sibTrans" cxnId="{7CF52F1D-6F22-4325-B44E-7BE75C60B97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BF122E62-B8D6-4D14-835F-977B3ACEDB51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Gravan el consumo independientemente de quién lo realice y no atiende por tanto a las circunstancias del contribuyente, son para todo el mundo igual (</a:t>
          </a:r>
          <a:r>
            <a:rPr lang="es-ES" sz="2400" b="1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rPr>
            <a:t>IVA, Impuestos especiales</a:t>
          </a:r>
          <a:r>
            <a:rPr lang="es-ES" sz="2400" dirty="0" smtClean="0">
              <a:latin typeface="Calibri" pitchFamily="34" charset="0"/>
            </a:rPr>
            <a:t>- gasolina, alcohol, tabaco)</a:t>
          </a:r>
          <a:endParaRPr lang="es-ES" sz="2400" dirty="0">
            <a:latin typeface="Calibri" pitchFamily="34" charset="0"/>
          </a:endParaRPr>
        </a:p>
      </dgm:t>
    </dgm:pt>
    <dgm:pt modelId="{D93E7B06-83A6-4D56-9C64-991C97DF039A}" type="parTrans" cxnId="{99D55E9B-5A7B-4068-BDA0-AA0A96FA5720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61304BD-6BC3-4FA1-B7BA-C2445295EE22}" type="sibTrans" cxnId="{99D55E9B-5A7B-4068-BDA0-AA0A96FA5720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BAB1612A-B88D-49BB-8712-3725FBFDC3DB}" type="pres">
      <dgm:prSet presAssocID="{B6F09AA4-FA77-4151-BD2B-84A56DA8449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C3BB5E3-1EDE-430A-86DB-4C4EE41A9B48}" type="pres">
      <dgm:prSet presAssocID="{5074E266-0BF4-461A-B639-B6B5AC5FEAEA}" presName="parentLin" presStyleCnt="0"/>
      <dgm:spPr/>
    </dgm:pt>
    <dgm:pt modelId="{B52AEB1E-0AC6-48E5-9E0C-86C62815848A}" type="pres">
      <dgm:prSet presAssocID="{5074E266-0BF4-461A-B639-B6B5AC5FEAEA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42FAFB31-8A2B-4EAB-ADC7-D369916EF525}" type="pres">
      <dgm:prSet presAssocID="{5074E266-0BF4-461A-B639-B6B5AC5FEAEA}" presName="parentText" presStyleLbl="node1" presStyleIdx="0" presStyleCnt="2" custScaleX="12022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0556C2-8513-4732-A816-90FD4A380521}" type="pres">
      <dgm:prSet presAssocID="{5074E266-0BF4-461A-B639-B6B5AC5FEAEA}" presName="negativeSpace" presStyleCnt="0"/>
      <dgm:spPr/>
    </dgm:pt>
    <dgm:pt modelId="{8E9B7034-4DBB-45F9-88C2-D7D955C770E4}" type="pres">
      <dgm:prSet presAssocID="{5074E266-0BF4-461A-B639-B6B5AC5FEAEA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C37F03-CB26-45BC-902D-424B568E0693}" type="pres">
      <dgm:prSet presAssocID="{2DEB2579-EBED-45A4-9522-4FCA3DCE836B}" presName="spaceBetweenRectangles" presStyleCnt="0"/>
      <dgm:spPr/>
    </dgm:pt>
    <dgm:pt modelId="{4AF46935-386B-4280-8785-63A509B4796D}" type="pres">
      <dgm:prSet presAssocID="{9FEA9838-7249-4091-8C45-C37BAA002540}" presName="parentLin" presStyleCnt="0"/>
      <dgm:spPr/>
    </dgm:pt>
    <dgm:pt modelId="{6024B7C1-96D7-4484-9F4F-995062EAC62D}" type="pres">
      <dgm:prSet presAssocID="{9FEA9838-7249-4091-8C45-C37BAA002540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4E0B6E48-86D9-47EE-8A88-17C10772C845}" type="pres">
      <dgm:prSet presAssocID="{9FEA9838-7249-4091-8C45-C37BAA002540}" presName="parentText" presStyleLbl="node1" presStyleIdx="1" presStyleCnt="2" custScaleX="12022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F0340F-5D4B-48AF-B18D-6171D77F8149}" type="pres">
      <dgm:prSet presAssocID="{9FEA9838-7249-4091-8C45-C37BAA002540}" presName="negativeSpace" presStyleCnt="0"/>
      <dgm:spPr/>
    </dgm:pt>
    <dgm:pt modelId="{3CF90921-53A1-4CE9-863A-3437438C0787}" type="pres">
      <dgm:prSet presAssocID="{9FEA9838-7249-4091-8C45-C37BAA002540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8B046B9-C107-4AE1-BF9F-BB7F2C8F6B77}" type="presOf" srcId="{B6F09AA4-FA77-4151-BD2B-84A56DA8449B}" destId="{BAB1612A-B88D-49BB-8712-3725FBFDC3DB}" srcOrd="0" destOrd="0" presId="urn:microsoft.com/office/officeart/2005/8/layout/list1"/>
    <dgm:cxn modelId="{E02CC046-1A2F-46C2-B20C-264074FAAFF0}" type="presOf" srcId="{9FEA9838-7249-4091-8C45-C37BAA002540}" destId="{4E0B6E48-86D9-47EE-8A88-17C10772C845}" srcOrd="1" destOrd="0" presId="urn:microsoft.com/office/officeart/2005/8/layout/list1"/>
    <dgm:cxn modelId="{7CF52F1D-6F22-4325-B44E-7BE75C60B97B}" srcId="{2B5D41FC-FC8B-4EB2-AAF1-A19A5CC82BAB}" destId="{04ADAC94-5221-4E32-A639-5B958F6B3D4E}" srcOrd="1" destOrd="0" parTransId="{C0A9AE6C-F5F2-4DDF-9479-72131DBECEBC}" sibTransId="{AC8D41F0-0D81-4FE3-863F-29D8D51A4BF1}"/>
    <dgm:cxn modelId="{0AABDC93-FC3D-46D6-BC17-1948EB30C7CB}" type="presOf" srcId="{5074E266-0BF4-461A-B639-B6B5AC5FEAEA}" destId="{B52AEB1E-0AC6-48E5-9E0C-86C62815848A}" srcOrd="0" destOrd="0" presId="urn:microsoft.com/office/officeart/2005/8/layout/list1"/>
    <dgm:cxn modelId="{E445E34F-3F9C-4FE5-A94D-7E20D9EAA374}" srcId="{B6F09AA4-FA77-4151-BD2B-84A56DA8449B}" destId="{5074E266-0BF4-461A-B639-B6B5AC5FEAEA}" srcOrd="0" destOrd="0" parTransId="{9EBD6260-26B7-4252-942F-990EDBE2FABB}" sibTransId="{2DEB2579-EBED-45A4-9522-4FCA3DCE836B}"/>
    <dgm:cxn modelId="{95C74C2D-4244-42FD-AC23-CF88F6996449}" type="presOf" srcId="{A2D96EF2-953F-4EC5-9C53-A49AF19482BC}" destId="{8E9B7034-4DBB-45F9-88C2-D7D955C770E4}" srcOrd="0" destOrd="1" presId="urn:microsoft.com/office/officeart/2005/8/layout/list1"/>
    <dgm:cxn modelId="{FD1FCD86-DC32-4709-B81D-7F582C9B196E}" srcId="{5074E266-0BF4-461A-B639-B6B5AC5FEAEA}" destId="{2B5D41FC-FC8B-4EB2-AAF1-A19A5CC82BAB}" srcOrd="0" destOrd="0" parTransId="{26ED7FBA-CC49-4FCC-8231-8E88BE60BAA9}" sibTransId="{7B96B7BD-C93F-49C5-B449-9ED6AAD0AAF9}"/>
    <dgm:cxn modelId="{625244E1-A09D-449D-806E-905D8D299A34}" type="presOf" srcId="{BF122E62-B8D6-4D14-835F-977B3ACEDB51}" destId="{3CF90921-53A1-4CE9-863A-3437438C0787}" srcOrd="0" destOrd="0" presId="urn:microsoft.com/office/officeart/2005/8/layout/list1"/>
    <dgm:cxn modelId="{99D55E9B-5A7B-4068-BDA0-AA0A96FA5720}" srcId="{9FEA9838-7249-4091-8C45-C37BAA002540}" destId="{BF122E62-B8D6-4D14-835F-977B3ACEDB51}" srcOrd="0" destOrd="0" parTransId="{D93E7B06-83A6-4D56-9C64-991C97DF039A}" sibTransId="{261304BD-6BC3-4FA1-B7BA-C2445295EE22}"/>
    <dgm:cxn modelId="{8B737509-7194-4955-9212-BBF5CDFDD750}" type="presOf" srcId="{04ADAC94-5221-4E32-A639-5B958F6B3D4E}" destId="{8E9B7034-4DBB-45F9-88C2-D7D955C770E4}" srcOrd="0" destOrd="2" presId="urn:microsoft.com/office/officeart/2005/8/layout/list1"/>
    <dgm:cxn modelId="{D1DD71B4-89C1-446A-9EA1-BAA5D09046D2}" srcId="{B6F09AA4-FA77-4151-BD2B-84A56DA8449B}" destId="{9FEA9838-7249-4091-8C45-C37BAA002540}" srcOrd="1" destOrd="0" parTransId="{462B01DF-B4DC-43BA-B953-D5CC869D5EC8}" sibTransId="{B8A9B194-73D0-436E-B0E7-000CAD0FE304}"/>
    <dgm:cxn modelId="{033FA888-3FEE-4125-B649-4600A4FDAEA4}" type="presOf" srcId="{9FEA9838-7249-4091-8C45-C37BAA002540}" destId="{6024B7C1-96D7-4484-9F4F-995062EAC62D}" srcOrd="0" destOrd="0" presId="urn:microsoft.com/office/officeart/2005/8/layout/list1"/>
    <dgm:cxn modelId="{D8819EEB-A621-4484-AF49-ED0186DB756E}" srcId="{2B5D41FC-FC8B-4EB2-AAF1-A19A5CC82BAB}" destId="{A2D96EF2-953F-4EC5-9C53-A49AF19482BC}" srcOrd="0" destOrd="0" parTransId="{163B0531-B7FB-4258-B7F7-8E7BFDC7ECD0}" sibTransId="{65665D33-3CA2-42F2-9721-C5EFFF0D5EE1}"/>
    <dgm:cxn modelId="{7A748730-F512-415A-8EC7-CCA55701181E}" type="presOf" srcId="{5074E266-0BF4-461A-B639-B6B5AC5FEAEA}" destId="{42FAFB31-8A2B-4EAB-ADC7-D369916EF525}" srcOrd="1" destOrd="0" presId="urn:microsoft.com/office/officeart/2005/8/layout/list1"/>
    <dgm:cxn modelId="{D7B51504-E793-4C31-9CFF-F56563B4330B}" type="presOf" srcId="{2B5D41FC-FC8B-4EB2-AAF1-A19A5CC82BAB}" destId="{8E9B7034-4DBB-45F9-88C2-D7D955C770E4}" srcOrd="0" destOrd="0" presId="urn:microsoft.com/office/officeart/2005/8/layout/list1"/>
    <dgm:cxn modelId="{D87E7F2D-50D5-4468-A534-D539EF8D3436}" type="presParOf" srcId="{BAB1612A-B88D-49BB-8712-3725FBFDC3DB}" destId="{4C3BB5E3-1EDE-430A-86DB-4C4EE41A9B48}" srcOrd="0" destOrd="0" presId="urn:microsoft.com/office/officeart/2005/8/layout/list1"/>
    <dgm:cxn modelId="{6419135F-4F58-4E59-9E4E-501728D6308E}" type="presParOf" srcId="{4C3BB5E3-1EDE-430A-86DB-4C4EE41A9B48}" destId="{B52AEB1E-0AC6-48E5-9E0C-86C62815848A}" srcOrd="0" destOrd="0" presId="urn:microsoft.com/office/officeart/2005/8/layout/list1"/>
    <dgm:cxn modelId="{ED024482-749B-4C9E-A864-46099F6FA555}" type="presParOf" srcId="{4C3BB5E3-1EDE-430A-86DB-4C4EE41A9B48}" destId="{42FAFB31-8A2B-4EAB-ADC7-D369916EF525}" srcOrd="1" destOrd="0" presId="urn:microsoft.com/office/officeart/2005/8/layout/list1"/>
    <dgm:cxn modelId="{96F221FE-8929-4553-B3BE-442EEBEE08A8}" type="presParOf" srcId="{BAB1612A-B88D-49BB-8712-3725FBFDC3DB}" destId="{8A0556C2-8513-4732-A816-90FD4A380521}" srcOrd="1" destOrd="0" presId="urn:microsoft.com/office/officeart/2005/8/layout/list1"/>
    <dgm:cxn modelId="{25417E1D-2DDD-479C-92A4-24A4600AE476}" type="presParOf" srcId="{BAB1612A-B88D-49BB-8712-3725FBFDC3DB}" destId="{8E9B7034-4DBB-45F9-88C2-D7D955C770E4}" srcOrd="2" destOrd="0" presId="urn:microsoft.com/office/officeart/2005/8/layout/list1"/>
    <dgm:cxn modelId="{851748F5-AC99-4108-B936-BA65CDA983C5}" type="presParOf" srcId="{BAB1612A-B88D-49BB-8712-3725FBFDC3DB}" destId="{6EC37F03-CB26-45BC-902D-424B568E0693}" srcOrd="3" destOrd="0" presId="urn:microsoft.com/office/officeart/2005/8/layout/list1"/>
    <dgm:cxn modelId="{C0332DA9-1141-448E-84E7-D7582DD25822}" type="presParOf" srcId="{BAB1612A-B88D-49BB-8712-3725FBFDC3DB}" destId="{4AF46935-386B-4280-8785-63A509B4796D}" srcOrd="4" destOrd="0" presId="urn:microsoft.com/office/officeart/2005/8/layout/list1"/>
    <dgm:cxn modelId="{19BB8DA8-84F7-4EE1-8BAB-DBD0126931FC}" type="presParOf" srcId="{4AF46935-386B-4280-8785-63A509B4796D}" destId="{6024B7C1-96D7-4484-9F4F-995062EAC62D}" srcOrd="0" destOrd="0" presId="urn:microsoft.com/office/officeart/2005/8/layout/list1"/>
    <dgm:cxn modelId="{66F241CB-0902-4ECF-B868-7C6324B47CA5}" type="presParOf" srcId="{4AF46935-386B-4280-8785-63A509B4796D}" destId="{4E0B6E48-86D9-47EE-8A88-17C10772C845}" srcOrd="1" destOrd="0" presId="urn:microsoft.com/office/officeart/2005/8/layout/list1"/>
    <dgm:cxn modelId="{515762AE-9B76-4165-A364-387C01D77A53}" type="presParOf" srcId="{BAB1612A-B88D-49BB-8712-3725FBFDC3DB}" destId="{A6F0340F-5D4B-48AF-B18D-6171D77F8149}" srcOrd="5" destOrd="0" presId="urn:microsoft.com/office/officeart/2005/8/layout/list1"/>
    <dgm:cxn modelId="{770814AB-14EC-4938-BCB5-DF53E1D3B807}" type="presParOf" srcId="{BAB1612A-B88D-49BB-8712-3725FBFDC3DB}" destId="{3CF90921-53A1-4CE9-863A-3437438C078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03E4EA-6EE8-444B-A16B-48ED57162C8C}" type="doc">
      <dgm:prSet loTypeId="urn:microsoft.com/office/officeart/2005/8/layout/vList2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193CD632-C1E0-4D0C-9DA4-E9CEE6584F5C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Tasas</a:t>
          </a:r>
          <a:endParaRPr lang="es-ES" dirty="0">
            <a:latin typeface="Calibri" pitchFamily="34" charset="0"/>
          </a:endParaRPr>
        </a:p>
      </dgm:t>
    </dgm:pt>
    <dgm:pt modelId="{2A277C2F-F67C-46CF-A4CB-1CA0422D3161}" type="parTrans" cxnId="{21B84822-B6C3-40DE-9B5C-A31F36ACC19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F44E3DD2-9461-4A07-BF4B-34E43C5DC620}" type="sibTrans" cxnId="{21B84822-B6C3-40DE-9B5C-A31F36ACC19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33C3AF7-07D9-44E8-A971-B891C98BE419}">
      <dgm:prSet phldrT="[Texto]" custT="1"/>
      <dgm:spPr/>
      <dgm:t>
        <a:bodyPr/>
        <a:lstStyle/>
        <a:p>
          <a:r>
            <a:rPr lang="es-ES" sz="2800" dirty="0" smtClean="0">
              <a:latin typeface="Calibri" pitchFamily="34" charset="0"/>
            </a:rPr>
            <a:t>Tributos a pagar por prestación de un servicio exclusivo del sector público (DNI, recogida basuras, tasas académicas…)</a:t>
          </a:r>
          <a:endParaRPr lang="es-ES" sz="2800" dirty="0">
            <a:latin typeface="Calibri" pitchFamily="34" charset="0"/>
          </a:endParaRPr>
        </a:p>
      </dgm:t>
    </dgm:pt>
    <dgm:pt modelId="{2FF4D29C-6E04-4FD1-B67D-D3CBCE769F5A}" type="parTrans" cxnId="{4672876C-E86F-4941-809A-EA90630A83E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C8D59FA-BE35-40A4-9F47-E080748FCCF9}" type="sibTrans" cxnId="{4672876C-E86F-4941-809A-EA90630A83E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9A95EE0-D27B-453B-81AC-8BB6C04C2549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Contribuciones especiales</a:t>
          </a:r>
          <a:endParaRPr lang="es-ES" dirty="0">
            <a:latin typeface="Calibri" pitchFamily="34" charset="0"/>
          </a:endParaRPr>
        </a:p>
      </dgm:t>
    </dgm:pt>
    <dgm:pt modelId="{F8F3FB7E-DE13-4504-BCB8-3926813ED5A3}" type="parTrans" cxnId="{14718CBC-54B8-443A-8825-13A804FB951C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B0C56844-02F6-48E0-8115-DB49CEE3F573}" type="sibTrans" cxnId="{14718CBC-54B8-443A-8825-13A804FB951C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F538352-C65D-49AD-9C68-B178A2A0DDAF}">
      <dgm:prSet phldrT="[Texto]" custT="1"/>
      <dgm:spPr/>
      <dgm:t>
        <a:bodyPr/>
        <a:lstStyle/>
        <a:p>
          <a:r>
            <a:rPr lang="es-ES" sz="2800" dirty="0" smtClean="0">
              <a:latin typeface="Calibri" pitchFamily="34" charset="0"/>
            </a:rPr>
            <a:t>Tributos</a:t>
          </a:r>
          <a:r>
            <a:rPr lang="es-ES" sz="3100" dirty="0" smtClean="0">
              <a:latin typeface="Calibri" pitchFamily="34" charset="0"/>
            </a:rPr>
            <a:t> a pagar por quienes se benefician directamente de una obra pública (Madrid Rio)</a:t>
          </a:r>
          <a:endParaRPr lang="es-ES" sz="3100" dirty="0">
            <a:latin typeface="Calibri" pitchFamily="34" charset="0"/>
          </a:endParaRPr>
        </a:p>
      </dgm:t>
    </dgm:pt>
    <dgm:pt modelId="{B83BFCFA-C46D-424F-8157-ED71F0379702}" type="parTrans" cxnId="{6AB5A39F-8BFB-4B2F-8CC5-CB9EDBA49E53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70F84B08-B709-41F9-ABC4-548913CCBB1B}" type="sibTrans" cxnId="{6AB5A39F-8BFB-4B2F-8CC5-CB9EDBA49E53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84A38661-EACB-4DA0-AAC9-85A6211349E9}">
      <dgm:prSet phldrT="[Texto]" custT="1"/>
      <dgm:spPr/>
      <dgm:t>
        <a:bodyPr/>
        <a:lstStyle/>
        <a:p>
          <a:endParaRPr lang="es-ES" sz="2800" dirty="0">
            <a:latin typeface="Calibri" pitchFamily="34" charset="0"/>
          </a:endParaRPr>
        </a:p>
      </dgm:t>
    </dgm:pt>
    <dgm:pt modelId="{4DF83DD8-D815-4EE0-B228-59550CF924E3}" type="parTrans" cxnId="{52AADBDB-5519-427A-A124-4E24E491187C}">
      <dgm:prSet/>
      <dgm:spPr/>
    </dgm:pt>
    <dgm:pt modelId="{B79AF4A0-CC2B-4C66-871D-59D4D1F290E9}" type="sibTrans" cxnId="{52AADBDB-5519-427A-A124-4E24E491187C}">
      <dgm:prSet/>
      <dgm:spPr/>
    </dgm:pt>
    <dgm:pt modelId="{FE7F2F1B-BC25-4B8D-9351-9295F3DD1D60}" type="pres">
      <dgm:prSet presAssocID="{1703E4EA-6EE8-444B-A16B-48ED57162C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1B8A786-7B4C-4789-95AE-105F21B573C3}" type="pres">
      <dgm:prSet presAssocID="{193CD632-C1E0-4D0C-9DA4-E9CEE6584F5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B0F65E-8BC4-481D-87BC-A39EFA954A7E}" type="pres">
      <dgm:prSet presAssocID="{193CD632-C1E0-4D0C-9DA4-E9CEE6584F5C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A50C344-83CE-4899-8F4C-E7FEEFE55C92}" type="pres">
      <dgm:prSet presAssocID="{49A95EE0-D27B-453B-81AC-8BB6C04C254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221989-F6F3-437E-960F-8485D0513F87}" type="pres">
      <dgm:prSet presAssocID="{49A95EE0-D27B-453B-81AC-8BB6C04C254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DF20407-1E2C-4F20-BD74-69020C17AD7F}" type="presOf" srcId="{193CD632-C1E0-4D0C-9DA4-E9CEE6584F5C}" destId="{01B8A786-7B4C-4789-95AE-105F21B573C3}" srcOrd="0" destOrd="0" presId="urn:microsoft.com/office/officeart/2005/8/layout/vList2"/>
    <dgm:cxn modelId="{6AB5A39F-8BFB-4B2F-8CC5-CB9EDBA49E53}" srcId="{49A95EE0-D27B-453B-81AC-8BB6C04C2549}" destId="{2F538352-C65D-49AD-9C68-B178A2A0DDAF}" srcOrd="0" destOrd="0" parTransId="{B83BFCFA-C46D-424F-8157-ED71F0379702}" sibTransId="{70F84B08-B709-41F9-ABC4-548913CCBB1B}"/>
    <dgm:cxn modelId="{93EE61AD-BE80-48D8-ABAE-88C4C05EEB61}" type="presOf" srcId="{84A38661-EACB-4DA0-AAC9-85A6211349E9}" destId="{BDB0F65E-8BC4-481D-87BC-A39EFA954A7E}" srcOrd="0" destOrd="1" presId="urn:microsoft.com/office/officeart/2005/8/layout/vList2"/>
    <dgm:cxn modelId="{D4BA1060-EE4C-40AD-8877-72AC12E7C475}" type="presOf" srcId="{633C3AF7-07D9-44E8-A971-B891C98BE419}" destId="{BDB0F65E-8BC4-481D-87BC-A39EFA954A7E}" srcOrd="0" destOrd="0" presId="urn:microsoft.com/office/officeart/2005/8/layout/vList2"/>
    <dgm:cxn modelId="{21B84822-B6C3-40DE-9B5C-A31F36ACC19B}" srcId="{1703E4EA-6EE8-444B-A16B-48ED57162C8C}" destId="{193CD632-C1E0-4D0C-9DA4-E9CEE6584F5C}" srcOrd="0" destOrd="0" parTransId="{2A277C2F-F67C-46CF-A4CB-1CA0422D3161}" sibTransId="{F44E3DD2-9461-4A07-BF4B-34E43C5DC620}"/>
    <dgm:cxn modelId="{52AADBDB-5519-427A-A124-4E24E491187C}" srcId="{193CD632-C1E0-4D0C-9DA4-E9CEE6584F5C}" destId="{84A38661-EACB-4DA0-AAC9-85A6211349E9}" srcOrd="1" destOrd="0" parTransId="{4DF83DD8-D815-4EE0-B228-59550CF924E3}" sibTransId="{B79AF4A0-CC2B-4C66-871D-59D4D1F290E9}"/>
    <dgm:cxn modelId="{2C855816-065C-425D-A81F-ACDA458233E6}" type="presOf" srcId="{1703E4EA-6EE8-444B-A16B-48ED57162C8C}" destId="{FE7F2F1B-BC25-4B8D-9351-9295F3DD1D60}" srcOrd="0" destOrd="0" presId="urn:microsoft.com/office/officeart/2005/8/layout/vList2"/>
    <dgm:cxn modelId="{14718CBC-54B8-443A-8825-13A804FB951C}" srcId="{1703E4EA-6EE8-444B-A16B-48ED57162C8C}" destId="{49A95EE0-D27B-453B-81AC-8BB6C04C2549}" srcOrd="1" destOrd="0" parTransId="{F8F3FB7E-DE13-4504-BCB8-3926813ED5A3}" sibTransId="{B0C56844-02F6-48E0-8115-DB49CEE3F573}"/>
    <dgm:cxn modelId="{063277A2-748D-424A-B878-4DF02574F409}" type="presOf" srcId="{49A95EE0-D27B-453B-81AC-8BB6C04C2549}" destId="{2A50C344-83CE-4899-8F4C-E7FEEFE55C92}" srcOrd="0" destOrd="0" presId="urn:microsoft.com/office/officeart/2005/8/layout/vList2"/>
    <dgm:cxn modelId="{4672876C-E86F-4941-809A-EA90630A83EA}" srcId="{193CD632-C1E0-4D0C-9DA4-E9CEE6584F5C}" destId="{633C3AF7-07D9-44E8-A971-B891C98BE419}" srcOrd="0" destOrd="0" parTransId="{2FF4D29C-6E04-4FD1-B67D-D3CBCE769F5A}" sibTransId="{EC8D59FA-BE35-40A4-9F47-E080748FCCF9}"/>
    <dgm:cxn modelId="{FCB76798-78B8-4665-89C3-25E354F3C82C}" type="presOf" srcId="{2F538352-C65D-49AD-9C68-B178A2A0DDAF}" destId="{40221989-F6F3-437E-960F-8485D0513F87}" srcOrd="0" destOrd="0" presId="urn:microsoft.com/office/officeart/2005/8/layout/vList2"/>
    <dgm:cxn modelId="{ACC0C13C-676F-4F13-B63C-A6011628E4D1}" type="presParOf" srcId="{FE7F2F1B-BC25-4B8D-9351-9295F3DD1D60}" destId="{01B8A786-7B4C-4789-95AE-105F21B573C3}" srcOrd="0" destOrd="0" presId="urn:microsoft.com/office/officeart/2005/8/layout/vList2"/>
    <dgm:cxn modelId="{50D23FBF-02E5-47FD-9566-CE9EDBB69ACF}" type="presParOf" srcId="{FE7F2F1B-BC25-4B8D-9351-9295F3DD1D60}" destId="{BDB0F65E-8BC4-481D-87BC-A39EFA954A7E}" srcOrd="1" destOrd="0" presId="urn:microsoft.com/office/officeart/2005/8/layout/vList2"/>
    <dgm:cxn modelId="{9BDEBDF5-45B3-4DCD-8C4B-C5218A0EE423}" type="presParOf" srcId="{FE7F2F1B-BC25-4B8D-9351-9295F3DD1D60}" destId="{2A50C344-83CE-4899-8F4C-E7FEEFE55C92}" srcOrd="2" destOrd="0" presId="urn:microsoft.com/office/officeart/2005/8/layout/vList2"/>
    <dgm:cxn modelId="{6E845152-D611-4310-9CFB-AF4F1E672E99}" type="presParOf" srcId="{FE7F2F1B-BC25-4B8D-9351-9295F3DD1D60}" destId="{40221989-F6F3-437E-960F-8485D0513F8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2C8623-E4EB-41D6-9D8E-761198FC0F0C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5AB65E9D-AE14-49EF-9E46-28A8091F3EB8}">
      <dgm:prSet phldrT="[Texto]" custT="1"/>
      <dgm:spPr/>
      <dgm:t>
        <a:bodyPr/>
        <a:lstStyle/>
        <a:p>
          <a:r>
            <a:rPr lang="es-ES" sz="2800" dirty="0" smtClean="0">
              <a:latin typeface="Calibri" pitchFamily="34" charset="0"/>
            </a:rPr>
            <a:t>POLÍTICA FISCAL EXPANSIVA</a:t>
          </a:r>
          <a:endParaRPr lang="es-ES" sz="2800" dirty="0">
            <a:latin typeface="Calibri" pitchFamily="34" charset="0"/>
          </a:endParaRPr>
        </a:p>
      </dgm:t>
    </dgm:pt>
    <dgm:pt modelId="{32283C61-9993-41C8-9002-04AA6E632A57}" type="parTrans" cxnId="{8D0CF851-F277-4320-A53F-CE01F49C770D}">
      <dgm:prSet/>
      <dgm:spPr/>
      <dgm:t>
        <a:bodyPr/>
        <a:lstStyle/>
        <a:p>
          <a:endParaRPr lang="es-ES"/>
        </a:p>
      </dgm:t>
    </dgm:pt>
    <dgm:pt modelId="{D370ADEB-9EEA-4744-8972-397AAB0AC673}" type="sibTrans" cxnId="{8D0CF851-F277-4320-A53F-CE01F49C770D}">
      <dgm:prSet/>
      <dgm:spPr/>
      <dgm:t>
        <a:bodyPr/>
        <a:lstStyle/>
        <a:p>
          <a:endParaRPr lang="es-ES"/>
        </a:p>
      </dgm:t>
    </dgm:pt>
    <dgm:pt modelId="{5B0A6194-D936-402B-9DFF-D635F66284FF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Se da en situaciones de crisis con escaso crecimiento y desempleo. El objetivo es ↑PIB y el empleo. Para ello ↑G o ↓Impuestos</a:t>
          </a:r>
          <a:endParaRPr lang="es-ES" sz="2000" dirty="0">
            <a:latin typeface="Calibri" pitchFamily="34" charset="0"/>
          </a:endParaRPr>
        </a:p>
      </dgm:t>
    </dgm:pt>
    <dgm:pt modelId="{98D4F25A-BD4E-4E4E-A514-A32DA7DE90FC}" type="parTrans" cxnId="{1B0BA64C-3FA0-4A00-9DE7-991A9243E08E}">
      <dgm:prSet/>
      <dgm:spPr/>
      <dgm:t>
        <a:bodyPr/>
        <a:lstStyle/>
        <a:p>
          <a:endParaRPr lang="es-ES"/>
        </a:p>
      </dgm:t>
    </dgm:pt>
    <dgm:pt modelId="{4CB12686-28E6-448A-9EE3-4D1719009201}" type="sibTrans" cxnId="{1B0BA64C-3FA0-4A00-9DE7-991A9243E08E}">
      <dgm:prSet/>
      <dgm:spPr/>
      <dgm:t>
        <a:bodyPr/>
        <a:lstStyle/>
        <a:p>
          <a:endParaRPr lang="es-ES"/>
        </a:p>
      </dgm:t>
    </dgm:pt>
    <dgm:pt modelId="{AAA6493D-5921-4A02-8953-9B66F022C529}" type="pres">
      <dgm:prSet presAssocID="{1D2C8623-E4EB-41D6-9D8E-761198FC0F0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6EC8BDE-E8D3-4E62-8470-6E5E18976937}" type="pres">
      <dgm:prSet presAssocID="{5AB65E9D-AE14-49EF-9E46-28A8091F3EB8}" presName="parentLin" presStyleCnt="0"/>
      <dgm:spPr/>
    </dgm:pt>
    <dgm:pt modelId="{A4F5DEEC-1E37-42BD-B79B-7BFBADC76E80}" type="pres">
      <dgm:prSet presAssocID="{5AB65E9D-AE14-49EF-9E46-28A8091F3EB8}" presName="parentLeftMargin" presStyleLbl="node1" presStyleIdx="0" presStyleCnt="1"/>
      <dgm:spPr/>
      <dgm:t>
        <a:bodyPr/>
        <a:lstStyle/>
        <a:p>
          <a:endParaRPr lang="es-ES"/>
        </a:p>
      </dgm:t>
    </dgm:pt>
    <dgm:pt modelId="{9E2CEFDE-B710-49DB-B5FB-6374756EC9CD}" type="pres">
      <dgm:prSet presAssocID="{5AB65E9D-AE14-49EF-9E46-28A8091F3EB8}" presName="parentText" presStyleLbl="node1" presStyleIdx="0" presStyleCnt="1" custScaleY="3592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0BEAE4-92F4-43A9-9D84-F709D7551B76}" type="pres">
      <dgm:prSet presAssocID="{5AB65E9D-AE14-49EF-9E46-28A8091F3EB8}" presName="negativeSpace" presStyleCnt="0"/>
      <dgm:spPr/>
    </dgm:pt>
    <dgm:pt modelId="{A3CD0B45-F5FE-472D-8097-8F4547588AE1}" type="pres">
      <dgm:prSet presAssocID="{5AB65E9D-AE14-49EF-9E46-28A8091F3EB8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846C795-B190-4AC4-923C-9E78360C1382}" type="presOf" srcId="{1D2C8623-E4EB-41D6-9D8E-761198FC0F0C}" destId="{AAA6493D-5921-4A02-8953-9B66F022C529}" srcOrd="0" destOrd="0" presId="urn:microsoft.com/office/officeart/2005/8/layout/list1"/>
    <dgm:cxn modelId="{DD1DE87F-0591-4186-AF1E-33D8E6B90BDF}" type="presOf" srcId="{5AB65E9D-AE14-49EF-9E46-28A8091F3EB8}" destId="{A4F5DEEC-1E37-42BD-B79B-7BFBADC76E80}" srcOrd="0" destOrd="0" presId="urn:microsoft.com/office/officeart/2005/8/layout/list1"/>
    <dgm:cxn modelId="{49A8FFF9-4756-4231-BE67-842D44BEC048}" type="presOf" srcId="{5B0A6194-D936-402B-9DFF-D635F66284FF}" destId="{A3CD0B45-F5FE-472D-8097-8F4547588AE1}" srcOrd="0" destOrd="0" presId="urn:microsoft.com/office/officeart/2005/8/layout/list1"/>
    <dgm:cxn modelId="{1B0BA64C-3FA0-4A00-9DE7-991A9243E08E}" srcId="{5AB65E9D-AE14-49EF-9E46-28A8091F3EB8}" destId="{5B0A6194-D936-402B-9DFF-D635F66284FF}" srcOrd="0" destOrd="0" parTransId="{98D4F25A-BD4E-4E4E-A514-A32DA7DE90FC}" sibTransId="{4CB12686-28E6-448A-9EE3-4D1719009201}"/>
    <dgm:cxn modelId="{8D0CF851-F277-4320-A53F-CE01F49C770D}" srcId="{1D2C8623-E4EB-41D6-9D8E-761198FC0F0C}" destId="{5AB65E9D-AE14-49EF-9E46-28A8091F3EB8}" srcOrd="0" destOrd="0" parTransId="{32283C61-9993-41C8-9002-04AA6E632A57}" sibTransId="{D370ADEB-9EEA-4744-8972-397AAB0AC673}"/>
    <dgm:cxn modelId="{9D8B00FA-3AF8-41C4-8E7E-220323E5BBE1}" type="presOf" srcId="{5AB65E9D-AE14-49EF-9E46-28A8091F3EB8}" destId="{9E2CEFDE-B710-49DB-B5FB-6374756EC9CD}" srcOrd="1" destOrd="0" presId="urn:microsoft.com/office/officeart/2005/8/layout/list1"/>
    <dgm:cxn modelId="{4EEFA91F-2013-43FC-B003-0199D51659E7}" type="presParOf" srcId="{AAA6493D-5921-4A02-8953-9B66F022C529}" destId="{B6EC8BDE-E8D3-4E62-8470-6E5E18976937}" srcOrd="0" destOrd="0" presId="urn:microsoft.com/office/officeart/2005/8/layout/list1"/>
    <dgm:cxn modelId="{6EB6E5E8-960E-4900-AD37-36AACCDB23E4}" type="presParOf" srcId="{B6EC8BDE-E8D3-4E62-8470-6E5E18976937}" destId="{A4F5DEEC-1E37-42BD-B79B-7BFBADC76E80}" srcOrd="0" destOrd="0" presId="urn:microsoft.com/office/officeart/2005/8/layout/list1"/>
    <dgm:cxn modelId="{1938DA13-225A-4A42-9493-5C974251155C}" type="presParOf" srcId="{B6EC8BDE-E8D3-4E62-8470-6E5E18976937}" destId="{9E2CEFDE-B710-49DB-B5FB-6374756EC9CD}" srcOrd="1" destOrd="0" presId="urn:microsoft.com/office/officeart/2005/8/layout/list1"/>
    <dgm:cxn modelId="{5DA85BB3-92AD-40B1-917B-3461D65197E6}" type="presParOf" srcId="{AAA6493D-5921-4A02-8953-9B66F022C529}" destId="{8C0BEAE4-92F4-43A9-9D84-F709D7551B76}" srcOrd="1" destOrd="0" presId="urn:microsoft.com/office/officeart/2005/8/layout/list1"/>
    <dgm:cxn modelId="{B8FB29B5-5FF0-4E60-9C93-57316027D400}" type="presParOf" srcId="{AAA6493D-5921-4A02-8953-9B66F022C529}" destId="{A3CD0B45-F5FE-472D-8097-8F4547588AE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2C8623-E4EB-41D6-9D8E-761198FC0F0C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5AB65E9D-AE14-49EF-9E46-28A8091F3EB8}">
      <dgm:prSet phldrT="[Texto]" custT="1"/>
      <dgm:spPr/>
      <dgm:t>
        <a:bodyPr/>
        <a:lstStyle/>
        <a:p>
          <a:r>
            <a:rPr lang="es-ES" sz="2800" dirty="0" smtClean="0">
              <a:latin typeface="Calibri" pitchFamily="34" charset="0"/>
            </a:rPr>
            <a:t>POLÍTICA FISCAL CONTRACTIVA</a:t>
          </a:r>
          <a:endParaRPr lang="es-ES" sz="2800" dirty="0">
            <a:latin typeface="Calibri" pitchFamily="34" charset="0"/>
          </a:endParaRPr>
        </a:p>
      </dgm:t>
    </dgm:pt>
    <dgm:pt modelId="{32283C61-9993-41C8-9002-04AA6E632A57}" type="parTrans" cxnId="{8D0CF851-F277-4320-A53F-CE01F49C770D}">
      <dgm:prSet/>
      <dgm:spPr/>
      <dgm:t>
        <a:bodyPr/>
        <a:lstStyle/>
        <a:p>
          <a:endParaRPr lang="es-ES"/>
        </a:p>
      </dgm:t>
    </dgm:pt>
    <dgm:pt modelId="{D370ADEB-9EEA-4744-8972-397AAB0AC673}" type="sibTrans" cxnId="{8D0CF851-F277-4320-A53F-CE01F49C770D}">
      <dgm:prSet/>
      <dgm:spPr/>
      <dgm:t>
        <a:bodyPr/>
        <a:lstStyle/>
        <a:p>
          <a:endParaRPr lang="es-ES"/>
        </a:p>
      </dgm:t>
    </dgm:pt>
    <dgm:pt modelId="{5B0A6194-D936-402B-9DFF-D635F66284FF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Se da en situaciones inflación. El objetivo es </a:t>
          </a:r>
          <a:r>
            <a:rPr lang="es-ES" sz="2000" dirty="0" smtClean="0">
              <a:latin typeface="Calibri"/>
            </a:rPr>
            <a:t>↓nivel de precios</a:t>
          </a:r>
          <a:r>
            <a:rPr lang="es-ES" sz="2000" dirty="0" smtClean="0">
              <a:latin typeface="Calibri" pitchFamily="34" charset="0"/>
            </a:rPr>
            <a:t>. Para ello </a:t>
          </a:r>
          <a:r>
            <a:rPr lang="es-ES" sz="2000" dirty="0" smtClean="0">
              <a:latin typeface="Calibri" pitchFamily="34" charset="0"/>
              <a:sym typeface="Wingdings"/>
            </a:rPr>
            <a:t></a:t>
          </a:r>
          <a:r>
            <a:rPr lang="es-ES" sz="2000" dirty="0" smtClean="0">
              <a:latin typeface="Calibri" pitchFamily="34" charset="0"/>
            </a:rPr>
            <a:t>G o </a:t>
          </a:r>
          <a:r>
            <a:rPr lang="es-ES" sz="2000" dirty="0" smtClean="0">
              <a:latin typeface="Calibri"/>
            </a:rPr>
            <a:t>↑</a:t>
          </a:r>
          <a:r>
            <a:rPr lang="es-ES" sz="2000" dirty="0" smtClean="0">
              <a:latin typeface="Calibri" pitchFamily="34" charset="0"/>
            </a:rPr>
            <a:t>Impuestos</a:t>
          </a:r>
          <a:endParaRPr lang="es-ES" sz="2000" dirty="0">
            <a:latin typeface="Calibri" pitchFamily="34" charset="0"/>
          </a:endParaRPr>
        </a:p>
      </dgm:t>
    </dgm:pt>
    <dgm:pt modelId="{98D4F25A-BD4E-4E4E-A514-A32DA7DE90FC}" type="parTrans" cxnId="{1B0BA64C-3FA0-4A00-9DE7-991A9243E08E}">
      <dgm:prSet/>
      <dgm:spPr/>
      <dgm:t>
        <a:bodyPr/>
        <a:lstStyle/>
        <a:p>
          <a:endParaRPr lang="es-ES"/>
        </a:p>
      </dgm:t>
    </dgm:pt>
    <dgm:pt modelId="{4CB12686-28E6-448A-9EE3-4D1719009201}" type="sibTrans" cxnId="{1B0BA64C-3FA0-4A00-9DE7-991A9243E08E}">
      <dgm:prSet/>
      <dgm:spPr/>
      <dgm:t>
        <a:bodyPr/>
        <a:lstStyle/>
        <a:p>
          <a:endParaRPr lang="es-ES"/>
        </a:p>
      </dgm:t>
    </dgm:pt>
    <dgm:pt modelId="{AAA6493D-5921-4A02-8953-9B66F022C529}" type="pres">
      <dgm:prSet presAssocID="{1D2C8623-E4EB-41D6-9D8E-761198FC0F0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6EC8BDE-E8D3-4E62-8470-6E5E18976937}" type="pres">
      <dgm:prSet presAssocID="{5AB65E9D-AE14-49EF-9E46-28A8091F3EB8}" presName="parentLin" presStyleCnt="0"/>
      <dgm:spPr/>
    </dgm:pt>
    <dgm:pt modelId="{A4F5DEEC-1E37-42BD-B79B-7BFBADC76E80}" type="pres">
      <dgm:prSet presAssocID="{5AB65E9D-AE14-49EF-9E46-28A8091F3EB8}" presName="parentLeftMargin" presStyleLbl="node1" presStyleIdx="0" presStyleCnt="1"/>
      <dgm:spPr/>
      <dgm:t>
        <a:bodyPr/>
        <a:lstStyle/>
        <a:p>
          <a:endParaRPr lang="es-ES"/>
        </a:p>
      </dgm:t>
    </dgm:pt>
    <dgm:pt modelId="{9E2CEFDE-B710-49DB-B5FB-6374756EC9CD}" type="pres">
      <dgm:prSet presAssocID="{5AB65E9D-AE14-49EF-9E46-28A8091F3EB8}" presName="parentText" presStyleLbl="node1" presStyleIdx="0" presStyleCnt="1" custScaleY="3592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0BEAE4-92F4-43A9-9D84-F709D7551B76}" type="pres">
      <dgm:prSet presAssocID="{5AB65E9D-AE14-49EF-9E46-28A8091F3EB8}" presName="negativeSpace" presStyleCnt="0"/>
      <dgm:spPr/>
    </dgm:pt>
    <dgm:pt modelId="{A3CD0B45-F5FE-472D-8097-8F4547588AE1}" type="pres">
      <dgm:prSet presAssocID="{5AB65E9D-AE14-49EF-9E46-28A8091F3EB8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81E8374-4D9E-42F0-8553-42A10A2B18AC}" type="presOf" srcId="{1D2C8623-E4EB-41D6-9D8E-761198FC0F0C}" destId="{AAA6493D-5921-4A02-8953-9B66F022C529}" srcOrd="0" destOrd="0" presId="urn:microsoft.com/office/officeart/2005/8/layout/list1"/>
    <dgm:cxn modelId="{1B0BA64C-3FA0-4A00-9DE7-991A9243E08E}" srcId="{5AB65E9D-AE14-49EF-9E46-28A8091F3EB8}" destId="{5B0A6194-D936-402B-9DFF-D635F66284FF}" srcOrd="0" destOrd="0" parTransId="{98D4F25A-BD4E-4E4E-A514-A32DA7DE90FC}" sibTransId="{4CB12686-28E6-448A-9EE3-4D1719009201}"/>
    <dgm:cxn modelId="{27324581-E43A-4513-BAAE-3B3A53ABCE7C}" type="presOf" srcId="{5AB65E9D-AE14-49EF-9E46-28A8091F3EB8}" destId="{9E2CEFDE-B710-49DB-B5FB-6374756EC9CD}" srcOrd="1" destOrd="0" presId="urn:microsoft.com/office/officeart/2005/8/layout/list1"/>
    <dgm:cxn modelId="{E5C1C183-ED50-4BA9-BD9E-6B37C98B7170}" type="presOf" srcId="{5B0A6194-D936-402B-9DFF-D635F66284FF}" destId="{A3CD0B45-F5FE-472D-8097-8F4547588AE1}" srcOrd="0" destOrd="0" presId="urn:microsoft.com/office/officeart/2005/8/layout/list1"/>
    <dgm:cxn modelId="{8D0CF851-F277-4320-A53F-CE01F49C770D}" srcId="{1D2C8623-E4EB-41D6-9D8E-761198FC0F0C}" destId="{5AB65E9D-AE14-49EF-9E46-28A8091F3EB8}" srcOrd="0" destOrd="0" parTransId="{32283C61-9993-41C8-9002-04AA6E632A57}" sibTransId="{D370ADEB-9EEA-4744-8972-397AAB0AC673}"/>
    <dgm:cxn modelId="{99B54644-9F98-40E6-98DF-EF39229158C9}" type="presOf" srcId="{5AB65E9D-AE14-49EF-9E46-28A8091F3EB8}" destId="{A4F5DEEC-1E37-42BD-B79B-7BFBADC76E80}" srcOrd="0" destOrd="0" presId="urn:microsoft.com/office/officeart/2005/8/layout/list1"/>
    <dgm:cxn modelId="{20649C00-9D74-42CE-9E96-26C79403EA83}" type="presParOf" srcId="{AAA6493D-5921-4A02-8953-9B66F022C529}" destId="{B6EC8BDE-E8D3-4E62-8470-6E5E18976937}" srcOrd="0" destOrd="0" presId="urn:microsoft.com/office/officeart/2005/8/layout/list1"/>
    <dgm:cxn modelId="{A9EC6569-2275-4563-AB32-8377B724B781}" type="presParOf" srcId="{B6EC8BDE-E8D3-4E62-8470-6E5E18976937}" destId="{A4F5DEEC-1E37-42BD-B79B-7BFBADC76E80}" srcOrd="0" destOrd="0" presId="urn:microsoft.com/office/officeart/2005/8/layout/list1"/>
    <dgm:cxn modelId="{B26A8A55-124E-408D-B56E-5390B1895921}" type="presParOf" srcId="{B6EC8BDE-E8D3-4E62-8470-6E5E18976937}" destId="{9E2CEFDE-B710-49DB-B5FB-6374756EC9CD}" srcOrd="1" destOrd="0" presId="urn:microsoft.com/office/officeart/2005/8/layout/list1"/>
    <dgm:cxn modelId="{37A27876-E1B6-4635-8BC3-DCAEE7D48626}" type="presParOf" srcId="{AAA6493D-5921-4A02-8953-9B66F022C529}" destId="{8C0BEAE4-92F4-43A9-9D84-F709D7551B76}" srcOrd="1" destOrd="0" presId="urn:microsoft.com/office/officeart/2005/8/layout/list1"/>
    <dgm:cxn modelId="{67CE0FBE-24BF-46F8-9E09-694FB30C7EB6}" type="presParOf" srcId="{AAA6493D-5921-4A02-8953-9B66F022C529}" destId="{A3CD0B45-F5FE-472D-8097-8F4547588AE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CD82A7-81BC-4C34-8EF7-F9E8C9D252C5}">
      <dsp:nvSpPr>
        <dsp:cNvPr id="0" name=""/>
        <dsp:cNvSpPr/>
      </dsp:nvSpPr>
      <dsp:spPr>
        <a:xfrm>
          <a:off x="0" y="462110"/>
          <a:ext cx="5688632" cy="233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1501" tIns="416560" rIns="44150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En épocas de crisis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Temporal: Caída de actividad económica supone </a:t>
          </a:r>
          <a:r>
            <a:rPr lang="es-ES" sz="2000" kern="1200" dirty="0" smtClean="0">
              <a:latin typeface="Calibri"/>
            </a:rPr>
            <a:t>↓ recaudación impuestos y ↑G por mayores subsidios de desempleo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Tiende a mejorar cuando mejora la situación</a:t>
          </a:r>
          <a:endParaRPr lang="es-ES" sz="2000" kern="1200" dirty="0">
            <a:latin typeface="Calibri" pitchFamily="34" charset="0"/>
          </a:endParaRPr>
        </a:p>
      </dsp:txBody>
      <dsp:txXfrm>
        <a:off x="0" y="462110"/>
        <a:ext cx="5688632" cy="2331000"/>
      </dsp:txXfrm>
    </dsp:sp>
    <dsp:sp modelId="{35FB5948-C70B-4984-B48E-070982F41496}">
      <dsp:nvSpPr>
        <dsp:cNvPr id="0" name=""/>
        <dsp:cNvSpPr/>
      </dsp:nvSpPr>
      <dsp:spPr>
        <a:xfrm>
          <a:off x="284431" y="166910"/>
          <a:ext cx="3982042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0512" tIns="0" rIns="15051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kern="1200" dirty="0" smtClean="0">
              <a:latin typeface="Calibri" pitchFamily="34" charset="0"/>
            </a:rPr>
            <a:t>CÍCLICO</a:t>
          </a:r>
          <a:endParaRPr lang="es-ES" sz="2400" b="1" kern="1200" dirty="0">
            <a:latin typeface="Calibri" pitchFamily="34" charset="0"/>
          </a:endParaRPr>
        </a:p>
      </dsp:txBody>
      <dsp:txXfrm>
        <a:off x="313252" y="195731"/>
        <a:ext cx="3924400" cy="532758"/>
      </dsp:txXfrm>
    </dsp:sp>
    <dsp:sp modelId="{1269BC59-BE40-4FAC-8DFF-BE5E49A48B8F}">
      <dsp:nvSpPr>
        <dsp:cNvPr id="0" name=""/>
        <dsp:cNvSpPr/>
      </dsp:nvSpPr>
      <dsp:spPr>
        <a:xfrm>
          <a:off x="0" y="3196311"/>
          <a:ext cx="5688632" cy="207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1501" tIns="416560" rIns="44150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Se mantiene aunque vaya bien la economía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Es más preocupante porque se debe a causas estructurales 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Conlleva normalmente agravamiento en años posteriores (deuda e intereses)</a:t>
          </a:r>
          <a:endParaRPr lang="es-ES" sz="2000" kern="1200" dirty="0">
            <a:latin typeface="Calibri" pitchFamily="34" charset="0"/>
          </a:endParaRPr>
        </a:p>
      </dsp:txBody>
      <dsp:txXfrm>
        <a:off x="0" y="3196311"/>
        <a:ext cx="5688632" cy="2079000"/>
      </dsp:txXfrm>
    </dsp:sp>
    <dsp:sp modelId="{F0BB9020-7C35-4F33-9443-4A212D1B520B}">
      <dsp:nvSpPr>
        <dsp:cNvPr id="0" name=""/>
        <dsp:cNvSpPr/>
      </dsp:nvSpPr>
      <dsp:spPr>
        <a:xfrm>
          <a:off x="284431" y="2901111"/>
          <a:ext cx="3982042" cy="590400"/>
        </a:xfrm>
        <a:prstGeom prst="roundRect">
          <a:avLst/>
        </a:prstGeom>
        <a:solidFill>
          <a:schemeClr val="accent2">
            <a:hueOff val="1907790"/>
            <a:satOff val="-43528"/>
            <a:lumOff val="1607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0512" tIns="0" rIns="15051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Calibri" pitchFamily="34" charset="0"/>
            </a:rPr>
            <a:t>ESTRUCTURAL</a:t>
          </a:r>
          <a:endParaRPr lang="es-ES" sz="2000" b="1" kern="1200" dirty="0">
            <a:latin typeface="Calibri" pitchFamily="34" charset="0"/>
          </a:endParaRPr>
        </a:p>
      </dsp:txBody>
      <dsp:txXfrm>
        <a:off x="313252" y="2929932"/>
        <a:ext cx="3924400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CD82A7-81BC-4C34-8EF7-F9E8C9D252C5}">
      <dsp:nvSpPr>
        <dsp:cNvPr id="0" name=""/>
        <dsp:cNvSpPr/>
      </dsp:nvSpPr>
      <dsp:spPr>
        <a:xfrm>
          <a:off x="0" y="304610"/>
          <a:ext cx="6624736" cy="207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153" tIns="416560" rIns="514153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Supone una reducción en renta disponible (retarda recuperación económica)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Medida muy impopular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Si no se acompaña de reducción de gastos no soluciona el problema</a:t>
          </a:r>
          <a:endParaRPr lang="es-ES" sz="2000" kern="1200" dirty="0">
            <a:latin typeface="Calibri" pitchFamily="34" charset="0"/>
          </a:endParaRPr>
        </a:p>
      </dsp:txBody>
      <dsp:txXfrm>
        <a:off x="0" y="304610"/>
        <a:ext cx="6624736" cy="2079000"/>
      </dsp:txXfrm>
    </dsp:sp>
    <dsp:sp modelId="{35FB5948-C70B-4984-B48E-070982F41496}">
      <dsp:nvSpPr>
        <dsp:cNvPr id="0" name=""/>
        <dsp:cNvSpPr/>
      </dsp:nvSpPr>
      <dsp:spPr>
        <a:xfrm>
          <a:off x="331236" y="9410"/>
          <a:ext cx="4637315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79" tIns="0" rIns="175279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kern="1200" dirty="0" smtClean="0">
              <a:latin typeface="Calibri" pitchFamily="34" charset="0"/>
            </a:rPr>
            <a:t>Aumentar impuestos</a:t>
          </a:r>
          <a:endParaRPr lang="es-ES" sz="2400" b="1" kern="1200" dirty="0">
            <a:latin typeface="Calibri" pitchFamily="34" charset="0"/>
          </a:endParaRPr>
        </a:p>
      </dsp:txBody>
      <dsp:txXfrm>
        <a:off x="360057" y="38231"/>
        <a:ext cx="4579673" cy="532758"/>
      </dsp:txXfrm>
    </dsp:sp>
    <dsp:sp modelId="{1269BC59-BE40-4FAC-8DFF-BE5E49A48B8F}">
      <dsp:nvSpPr>
        <dsp:cNvPr id="0" name=""/>
        <dsp:cNvSpPr/>
      </dsp:nvSpPr>
      <dsp:spPr>
        <a:xfrm>
          <a:off x="0" y="2786811"/>
          <a:ext cx="6624736" cy="264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153" tIns="416560" rIns="514153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El dinero que el Estado necesita se fracciona en pequeños títulos (bonos, letras…) y se ofrecen a particulares en los mercados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El Estado se compromete a devolverlo tras el periodo establecida junto a unos intereses pactados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Conlleva normalmente agravamiento en años posteriores (deuda e intereses)</a:t>
          </a:r>
          <a:endParaRPr lang="es-ES" sz="2000" kern="1200" dirty="0">
            <a:latin typeface="Calibri" pitchFamily="34" charset="0"/>
          </a:endParaRPr>
        </a:p>
      </dsp:txBody>
      <dsp:txXfrm>
        <a:off x="0" y="2786811"/>
        <a:ext cx="6624736" cy="2646000"/>
      </dsp:txXfrm>
    </dsp:sp>
    <dsp:sp modelId="{F0BB9020-7C35-4F33-9443-4A212D1B520B}">
      <dsp:nvSpPr>
        <dsp:cNvPr id="0" name=""/>
        <dsp:cNvSpPr/>
      </dsp:nvSpPr>
      <dsp:spPr>
        <a:xfrm>
          <a:off x="321856" y="2491611"/>
          <a:ext cx="6298600" cy="590400"/>
        </a:xfrm>
        <a:prstGeom prst="roundRect">
          <a:avLst/>
        </a:prstGeom>
        <a:solidFill>
          <a:schemeClr val="accent2">
            <a:hueOff val="1907790"/>
            <a:satOff val="-43528"/>
            <a:lumOff val="1607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79" tIns="0" rIns="17527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Calibri" pitchFamily="34" charset="0"/>
            </a:rPr>
            <a:t>Emitir deuda pública (Deuda soberana)</a:t>
          </a:r>
          <a:endParaRPr lang="es-ES" sz="2000" b="1" kern="1200" dirty="0">
            <a:latin typeface="Calibri" pitchFamily="34" charset="0"/>
          </a:endParaRPr>
        </a:p>
      </dsp:txBody>
      <dsp:txXfrm>
        <a:off x="350677" y="2520432"/>
        <a:ext cx="6240958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B89A9-8AE0-450D-B6B8-DC9E30A5111F}">
      <dsp:nvSpPr>
        <dsp:cNvPr id="0" name=""/>
        <dsp:cNvSpPr/>
      </dsp:nvSpPr>
      <dsp:spPr>
        <a:xfrm>
          <a:off x="3027" y="311"/>
          <a:ext cx="3488931" cy="16384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Tributos</a:t>
          </a:r>
        </a:p>
      </dsp:txBody>
      <dsp:txXfrm>
        <a:off x="51015" y="48299"/>
        <a:ext cx="3392955" cy="1542452"/>
      </dsp:txXfrm>
    </dsp:sp>
    <dsp:sp modelId="{F77DBF3F-EF1D-4411-BA6D-4C9AEB03E227}">
      <dsp:nvSpPr>
        <dsp:cNvPr id="0" name=""/>
        <dsp:cNvSpPr/>
      </dsp:nvSpPr>
      <dsp:spPr>
        <a:xfrm>
          <a:off x="3027" y="1889652"/>
          <a:ext cx="1101303" cy="16384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latin typeface="Calibri" pitchFamily="34" charset="0"/>
            </a:rPr>
            <a:t>Impuestos</a:t>
          </a:r>
        </a:p>
      </dsp:txBody>
      <dsp:txXfrm>
        <a:off x="35283" y="1921908"/>
        <a:ext cx="1036791" cy="1573916"/>
      </dsp:txXfrm>
    </dsp:sp>
    <dsp:sp modelId="{80E06F9F-5ED7-4D41-995D-92384405999C}">
      <dsp:nvSpPr>
        <dsp:cNvPr id="0" name=""/>
        <dsp:cNvSpPr/>
      </dsp:nvSpPr>
      <dsp:spPr>
        <a:xfrm>
          <a:off x="1196840" y="1889652"/>
          <a:ext cx="1101303" cy="16384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latin typeface="Calibri" pitchFamily="34" charset="0"/>
            </a:rPr>
            <a:t>Tasas</a:t>
          </a:r>
        </a:p>
      </dsp:txBody>
      <dsp:txXfrm>
        <a:off x="1229096" y="1921908"/>
        <a:ext cx="1036791" cy="1573916"/>
      </dsp:txXfrm>
    </dsp:sp>
    <dsp:sp modelId="{BD4836E3-719F-4447-A419-A92EC8F5411B}">
      <dsp:nvSpPr>
        <dsp:cNvPr id="0" name=""/>
        <dsp:cNvSpPr/>
      </dsp:nvSpPr>
      <dsp:spPr>
        <a:xfrm>
          <a:off x="2390654" y="1889652"/>
          <a:ext cx="1101303" cy="16384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latin typeface="Calibri" pitchFamily="34" charset="0"/>
            </a:rPr>
            <a:t>Contribuciones especiales</a:t>
          </a:r>
        </a:p>
      </dsp:txBody>
      <dsp:txXfrm>
        <a:off x="2422910" y="1921908"/>
        <a:ext cx="1036791" cy="1573916"/>
      </dsp:txXfrm>
    </dsp:sp>
    <dsp:sp modelId="{A2A4DC63-002A-48A0-96E6-3003FF2321A6}">
      <dsp:nvSpPr>
        <dsp:cNvPr id="0" name=""/>
        <dsp:cNvSpPr/>
      </dsp:nvSpPr>
      <dsp:spPr>
        <a:xfrm>
          <a:off x="3676977" y="311"/>
          <a:ext cx="1101303" cy="16384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Cotizaciones sociales</a:t>
          </a:r>
        </a:p>
      </dsp:txBody>
      <dsp:txXfrm>
        <a:off x="3709233" y="32567"/>
        <a:ext cx="1036791" cy="1573916"/>
      </dsp:txXfrm>
    </dsp:sp>
    <dsp:sp modelId="{6884E0F4-CDEE-4983-8E84-E6C357882C74}">
      <dsp:nvSpPr>
        <dsp:cNvPr id="0" name=""/>
        <dsp:cNvSpPr/>
      </dsp:nvSpPr>
      <dsp:spPr>
        <a:xfrm>
          <a:off x="4963300" y="311"/>
          <a:ext cx="4682744" cy="16384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Otros ingresos</a:t>
          </a:r>
        </a:p>
      </dsp:txBody>
      <dsp:txXfrm>
        <a:off x="5011288" y="48299"/>
        <a:ext cx="4586768" cy="1542452"/>
      </dsp:txXfrm>
    </dsp:sp>
    <dsp:sp modelId="{0FDAFB04-D57C-4C58-9E37-36A63E8FAE54}">
      <dsp:nvSpPr>
        <dsp:cNvPr id="0" name=""/>
        <dsp:cNvSpPr/>
      </dsp:nvSpPr>
      <dsp:spPr>
        <a:xfrm>
          <a:off x="4963300" y="1889652"/>
          <a:ext cx="1101303" cy="16384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latin typeface="Calibri" pitchFamily="34" charset="0"/>
            </a:rPr>
            <a:t>Transferencias corrientes</a:t>
          </a:r>
        </a:p>
      </dsp:txBody>
      <dsp:txXfrm>
        <a:off x="4995556" y="1921908"/>
        <a:ext cx="1036791" cy="1573916"/>
      </dsp:txXfrm>
    </dsp:sp>
    <dsp:sp modelId="{52D8AED2-6059-498F-A45E-D98FC9A09A87}">
      <dsp:nvSpPr>
        <dsp:cNvPr id="0" name=""/>
        <dsp:cNvSpPr/>
      </dsp:nvSpPr>
      <dsp:spPr>
        <a:xfrm>
          <a:off x="6157113" y="1889652"/>
          <a:ext cx="1101303" cy="16384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latin typeface="Calibri" pitchFamily="34" charset="0"/>
            </a:rPr>
            <a:t>Ingresos patrimoniales</a:t>
          </a:r>
        </a:p>
      </dsp:txBody>
      <dsp:txXfrm>
        <a:off x="6189369" y="1921908"/>
        <a:ext cx="1036791" cy="1573916"/>
      </dsp:txXfrm>
    </dsp:sp>
    <dsp:sp modelId="{5B96D729-C33D-4F20-9E1B-375174B081A1}">
      <dsp:nvSpPr>
        <dsp:cNvPr id="0" name=""/>
        <dsp:cNvSpPr/>
      </dsp:nvSpPr>
      <dsp:spPr>
        <a:xfrm>
          <a:off x="7350927" y="1889652"/>
          <a:ext cx="1101303" cy="16384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latin typeface="Calibri" pitchFamily="34" charset="0"/>
            </a:rPr>
            <a:t>Venta de bienes públicos</a:t>
          </a:r>
        </a:p>
      </dsp:txBody>
      <dsp:txXfrm>
        <a:off x="7383183" y="1921908"/>
        <a:ext cx="1036791" cy="1573916"/>
      </dsp:txXfrm>
    </dsp:sp>
    <dsp:sp modelId="{352C6588-6F1B-49AD-B459-D54DD9114FC2}">
      <dsp:nvSpPr>
        <dsp:cNvPr id="0" name=""/>
        <dsp:cNvSpPr/>
      </dsp:nvSpPr>
      <dsp:spPr>
        <a:xfrm>
          <a:off x="8544740" y="1889652"/>
          <a:ext cx="1101303" cy="16384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latin typeface="Calibri" pitchFamily="34" charset="0"/>
            </a:rPr>
            <a:t>Transferencias de capital</a:t>
          </a:r>
        </a:p>
      </dsp:txBody>
      <dsp:txXfrm>
        <a:off x="8576996" y="1921908"/>
        <a:ext cx="1036791" cy="15739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B7034-4DBB-45F9-88C2-D7D955C770E4}">
      <dsp:nvSpPr>
        <dsp:cNvPr id="0" name=""/>
        <dsp:cNvSpPr/>
      </dsp:nvSpPr>
      <dsp:spPr>
        <a:xfrm>
          <a:off x="0" y="203830"/>
          <a:ext cx="8636000" cy="355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250" tIns="249936" rIns="67025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 smtClean="0">
              <a:latin typeface="Calibri" pitchFamily="34" charset="0"/>
            </a:rPr>
            <a:t>Gravan de forma directa la renta y riqueza de personas y empresas teniendo en cuenta sus circunstancias personales</a:t>
          </a:r>
          <a:endParaRPr lang="es-ES" sz="2400" kern="1200" dirty="0">
            <a:latin typeface="Calibri" pitchFamily="34" charset="0"/>
          </a:endParaRP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b="1" kern="1200" dirty="0" smtClean="0">
              <a:solidFill>
                <a:schemeClr val="accent2"/>
              </a:solidFill>
              <a:latin typeface="Calibri" pitchFamily="34" charset="0"/>
            </a:rPr>
            <a:t>PROGRESIVOS</a:t>
          </a:r>
          <a:r>
            <a:rPr lang="es-ES" sz="2400" kern="1200" dirty="0" smtClean="0">
              <a:latin typeface="Calibri" pitchFamily="34" charset="0"/>
            </a:rPr>
            <a:t>: El % a pagar de impuesto (tipo impositivo) es mayor cuanto mayor sea el nivel de renta (</a:t>
          </a:r>
          <a:r>
            <a:rPr lang="es-ES" sz="2400" b="1" kern="1200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rPr>
            <a:t>IRPF</a:t>
          </a:r>
          <a:r>
            <a:rPr lang="es-ES" sz="2400" kern="1200" dirty="0" smtClean="0">
              <a:latin typeface="Calibri" pitchFamily="34" charset="0"/>
            </a:rPr>
            <a:t>)</a:t>
          </a:r>
          <a:endParaRPr lang="es-ES" sz="2400" kern="1200" dirty="0">
            <a:latin typeface="Calibri" pitchFamily="34" charset="0"/>
          </a:endParaRP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b="1" kern="1200" dirty="0" smtClean="0">
              <a:solidFill>
                <a:schemeClr val="accent2"/>
              </a:solidFill>
              <a:latin typeface="Calibri" pitchFamily="34" charset="0"/>
            </a:rPr>
            <a:t>PROPORCIONALES</a:t>
          </a:r>
          <a:r>
            <a:rPr lang="es-ES" sz="2400" kern="1200" dirty="0" smtClean="0">
              <a:latin typeface="Calibri" pitchFamily="34" charset="0"/>
            </a:rPr>
            <a:t>: EL % a pagar siempre es el mismo sea cual sea el nivel de renta (</a:t>
          </a:r>
          <a:r>
            <a:rPr lang="es-ES" sz="2400" b="1" kern="1200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rPr>
            <a:t>Imp. Sociedades, </a:t>
          </a:r>
          <a:r>
            <a:rPr lang="es-ES" sz="2400" b="1" kern="1200" dirty="0" err="1" smtClean="0">
              <a:solidFill>
                <a:schemeClr val="accent3">
                  <a:lumMod val="75000"/>
                </a:schemeClr>
              </a:solidFill>
              <a:latin typeface="Calibri" pitchFamily="34" charset="0"/>
            </a:rPr>
            <a:t>Imp</a:t>
          </a:r>
          <a:r>
            <a:rPr lang="es-ES" sz="2400" b="1" kern="1200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rPr>
            <a:t>, sobre patrimonio</a:t>
          </a:r>
          <a:r>
            <a:rPr lang="es-ES" sz="2400" kern="1200" dirty="0" smtClean="0">
              <a:latin typeface="Calibri" pitchFamily="34" charset="0"/>
            </a:rPr>
            <a:t> –hasta 2012)</a:t>
          </a:r>
          <a:endParaRPr lang="es-ES" sz="2400" kern="1200" dirty="0">
            <a:latin typeface="Calibri" pitchFamily="34" charset="0"/>
          </a:endParaRPr>
        </a:p>
      </dsp:txBody>
      <dsp:txXfrm>
        <a:off x="0" y="203830"/>
        <a:ext cx="8636000" cy="3553200"/>
      </dsp:txXfrm>
    </dsp:sp>
    <dsp:sp modelId="{42FAFB31-8A2B-4EAB-ADC7-D369916EF525}">
      <dsp:nvSpPr>
        <dsp:cNvPr id="0" name=""/>
        <dsp:cNvSpPr/>
      </dsp:nvSpPr>
      <dsp:spPr>
        <a:xfrm>
          <a:off x="431800" y="26710"/>
          <a:ext cx="7267902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494" tIns="0" rIns="2284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DIRECTOS:</a:t>
          </a:r>
          <a:endParaRPr lang="es-ES" sz="2400" kern="1200" dirty="0">
            <a:latin typeface="Calibri" pitchFamily="34" charset="0"/>
          </a:endParaRPr>
        </a:p>
      </dsp:txBody>
      <dsp:txXfrm>
        <a:off x="449093" y="44003"/>
        <a:ext cx="7233316" cy="319654"/>
      </dsp:txXfrm>
    </dsp:sp>
    <dsp:sp modelId="{3CF90921-53A1-4CE9-863A-3437438C0787}">
      <dsp:nvSpPr>
        <dsp:cNvPr id="0" name=""/>
        <dsp:cNvSpPr/>
      </dsp:nvSpPr>
      <dsp:spPr>
        <a:xfrm>
          <a:off x="0" y="3998951"/>
          <a:ext cx="8636000" cy="1776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250" tIns="249936" rIns="67025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 smtClean="0">
              <a:latin typeface="Calibri" pitchFamily="34" charset="0"/>
            </a:rPr>
            <a:t>Gravan el consumo independientemente de quién lo realice y no atiende por tanto a las circunstancias del contribuyente, son para todo el mundo igual (</a:t>
          </a:r>
          <a:r>
            <a:rPr lang="es-ES" sz="2400" b="1" kern="1200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rPr>
            <a:t>IVA, Impuestos especiales</a:t>
          </a:r>
          <a:r>
            <a:rPr lang="es-ES" sz="2400" kern="1200" dirty="0" smtClean="0">
              <a:latin typeface="Calibri" pitchFamily="34" charset="0"/>
            </a:rPr>
            <a:t>- gasolina, alcohol, tabaco)</a:t>
          </a:r>
          <a:endParaRPr lang="es-ES" sz="2400" kern="1200" dirty="0">
            <a:latin typeface="Calibri" pitchFamily="34" charset="0"/>
          </a:endParaRPr>
        </a:p>
      </dsp:txBody>
      <dsp:txXfrm>
        <a:off x="0" y="3998951"/>
        <a:ext cx="8636000" cy="1776600"/>
      </dsp:txXfrm>
    </dsp:sp>
    <dsp:sp modelId="{4E0B6E48-86D9-47EE-8A88-17C10772C845}">
      <dsp:nvSpPr>
        <dsp:cNvPr id="0" name=""/>
        <dsp:cNvSpPr/>
      </dsp:nvSpPr>
      <dsp:spPr>
        <a:xfrm>
          <a:off x="431800" y="3821831"/>
          <a:ext cx="7267902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494" tIns="0" rIns="2284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INDIRECTOS</a:t>
          </a:r>
          <a:endParaRPr lang="es-ES" sz="2400" kern="1200" dirty="0">
            <a:latin typeface="Calibri" pitchFamily="34" charset="0"/>
          </a:endParaRPr>
        </a:p>
      </dsp:txBody>
      <dsp:txXfrm>
        <a:off x="449093" y="3839124"/>
        <a:ext cx="7233316" cy="3196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8A786-7B4C-4789-95AE-105F21B573C3}">
      <dsp:nvSpPr>
        <dsp:cNvPr id="0" name=""/>
        <dsp:cNvSpPr/>
      </dsp:nvSpPr>
      <dsp:spPr>
        <a:xfrm>
          <a:off x="0" y="17119"/>
          <a:ext cx="5792192" cy="767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latin typeface="Calibri" pitchFamily="34" charset="0"/>
            </a:rPr>
            <a:t>Tasas</a:t>
          </a:r>
          <a:endParaRPr lang="es-ES" sz="3200" kern="1200" dirty="0">
            <a:latin typeface="Calibri" pitchFamily="34" charset="0"/>
          </a:endParaRPr>
        </a:p>
      </dsp:txBody>
      <dsp:txXfrm>
        <a:off x="37467" y="54586"/>
        <a:ext cx="5717258" cy="692586"/>
      </dsp:txXfrm>
    </dsp:sp>
    <dsp:sp modelId="{BDB0F65E-8BC4-481D-87BC-A39EFA954A7E}">
      <dsp:nvSpPr>
        <dsp:cNvPr id="0" name=""/>
        <dsp:cNvSpPr/>
      </dsp:nvSpPr>
      <dsp:spPr>
        <a:xfrm>
          <a:off x="0" y="784639"/>
          <a:ext cx="5792192" cy="211968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2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800" kern="1200" dirty="0" smtClean="0">
              <a:latin typeface="Calibri" pitchFamily="34" charset="0"/>
            </a:rPr>
            <a:t>Tributos a pagar por prestación de un servicio exclusivo del sector público (DNI, recogida basuras, tasas académicas…)</a:t>
          </a:r>
          <a:endParaRPr lang="es-ES" sz="2800" kern="1200" dirty="0">
            <a:latin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ES" sz="2800" kern="1200" dirty="0">
            <a:latin typeface="Calibri" pitchFamily="34" charset="0"/>
          </a:endParaRPr>
        </a:p>
      </dsp:txBody>
      <dsp:txXfrm>
        <a:off x="0" y="784639"/>
        <a:ext cx="5792192" cy="2119680"/>
      </dsp:txXfrm>
    </dsp:sp>
    <dsp:sp modelId="{2A50C344-83CE-4899-8F4C-E7FEEFE55C92}">
      <dsp:nvSpPr>
        <dsp:cNvPr id="0" name=""/>
        <dsp:cNvSpPr/>
      </dsp:nvSpPr>
      <dsp:spPr>
        <a:xfrm>
          <a:off x="0" y="2904319"/>
          <a:ext cx="5792192" cy="767520"/>
        </a:xfrm>
        <a:prstGeom prst="roundRect">
          <a:avLst/>
        </a:prstGeom>
        <a:solidFill>
          <a:schemeClr val="accent2">
            <a:hueOff val="1907790"/>
            <a:satOff val="-43528"/>
            <a:lumOff val="1607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latin typeface="Calibri" pitchFamily="34" charset="0"/>
            </a:rPr>
            <a:t>Contribuciones especiales</a:t>
          </a:r>
          <a:endParaRPr lang="es-ES" sz="3200" kern="1200" dirty="0">
            <a:latin typeface="Calibri" pitchFamily="34" charset="0"/>
          </a:endParaRPr>
        </a:p>
      </dsp:txBody>
      <dsp:txXfrm>
        <a:off x="37467" y="2941786"/>
        <a:ext cx="5717258" cy="692586"/>
      </dsp:txXfrm>
    </dsp:sp>
    <dsp:sp modelId="{40221989-F6F3-437E-960F-8485D0513F87}">
      <dsp:nvSpPr>
        <dsp:cNvPr id="0" name=""/>
        <dsp:cNvSpPr/>
      </dsp:nvSpPr>
      <dsp:spPr>
        <a:xfrm>
          <a:off x="0" y="3671840"/>
          <a:ext cx="5792192" cy="139104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2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800" kern="1200" dirty="0" smtClean="0">
              <a:latin typeface="Calibri" pitchFamily="34" charset="0"/>
            </a:rPr>
            <a:t>Tributos</a:t>
          </a:r>
          <a:r>
            <a:rPr lang="es-ES" sz="3100" kern="1200" dirty="0" smtClean="0">
              <a:latin typeface="Calibri" pitchFamily="34" charset="0"/>
            </a:rPr>
            <a:t> a pagar por quienes se benefician directamente de una obra pública (Madrid Rio)</a:t>
          </a:r>
          <a:endParaRPr lang="es-ES" sz="3100" kern="1200" dirty="0">
            <a:latin typeface="Calibri" pitchFamily="34" charset="0"/>
          </a:endParaRPr>
        </a:p>
      </dsp:txBody>
      <dsp:txXfrm>
        <a:off x="0" y="3671840"/>
        <a:ext cx="5792192" cy="13910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D0B45-F5FE-472D-8097-8F4547588AE1}">
      <dsp:nvSpPr>
        <dsp:cNvPr id="0" name=""/>
        <dsp:cNvSpPr/>
      </dsp:nvSpPr>
      <dsp:spPr>
        <a:xfrm>
          <a:off x="0" y="525"/>
          <a:ext cx="8424936" cy="1367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3869" tIns="645668" rIns="65386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Se da en situaciones de crisis con escaso crecimiento y desempleo. El objetivo es ↑PIB y el empleo. Para ello ↑G o ↓Impuestos</a:t>
          </a:r>
          <a:endParaRPr lang="es-ES" sz="2000" kern="1200" dirty="0">
            <a:latin typeface="Calibri" pitchFamily="34" charset="0"/>
          </a:endParaRPr>
        </a:p>
      </dsp:txBody>
      <dsp:txXfrm>
        <a:off x="0" y="525"/>
        <a:ext cx="8424936" cy="1367100"/>
      </dsp:txXfrm>
    </dsp:sp>
    <dsp:sp modelId="{9E2CEFDE-B710-49DB-B5FB-6374756EC9CD}">
      <dsp:nvSpPr>
        <dsp:cNvPr id="0" name=""/>
        <dsp:cNvSpPr/>
      </dsp:nvSpPr>
      <dsp:spPr>
        <a:xfrm>
          <a:off x="421246" y="129292"/>
          <a:ext cx="5897455" cy="32879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Calibri" pitchFamily="34" charset="0"/>
            </a:rPr>
            <a:t>POLÍTICA FISCAL EXPANSIVA</a:t>
          </a:r>
          <a:endParaRPr lang="es-ES" sz="2800" kern="1200" dirty="0">
            <a:latin typeface="Calibri" pitchFamily="34" charset="0"/>
          </a:endParaRPr>
        </a:p>
      </dsp:txBody>
      <dsp:txXfrm>
        <a:off x="437296" y="145342"/>
        <a:ext cx="5865355" cy="2966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D0B45-F5FE-472D-8097-8F4547588AE1}">
      <dsp:nvSpPr>
        <dsp:cNvPr id="0" name=""/>
        <dsp:cNvSpPr/>
      </dsp:nvSpPr>
      <dsp:spPr>
        <a:xfrm>
          <a:off x="0" y="1036"/>
          <a:ext cx="8496944" cy="1535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9457" tIns="812292" rIns="65945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Se da en situaciones inflación. El objetivo es </a:t>
          </a:r>
          <a:r>
            <a:rPr lang="es-ES" sz="2000" kern="1200" dirty="0" smtClean="0">
              <a:latin typeface="Calibri"/>
            </a:rPr>
            <a:t>↓nivel de precios</a:t>
          </a:r>
          <a:r>
            <a:rPr lang="es-ES" sz="2000" kern="1200" dirty="0" smtClean="0">
              <a:latin typeface="Calibri" pitchFamily="34" charset="0"/>
            </a:rPr>
            <a:t>. Para ello </a:t>
          </a:r>
          <a:r>
            <a:rPr lang="es-ES" sz="2000" kern="1200" dirty="0" smtClean="0">
              <a:latin typeface="Calibri" pitchFamily="34" charset="0"/>
              <a:sym typeface="Wingdings"/>
            </a:rPr>
            <a:t></a:t>
          </a:r>
          <a:r>
            <a:rPr lang="es-ES" sz="2000" kern="1200" dirty="0" smtClean="0">
              <a:latin typeface="Calibri" pitchFamily="34" charset="0"/>
            </a:rPr>
            <a:t>G o </a:t>
          </a:r>
          <a:r>
            <a:rPr lang="es-ES" sz="2000" kern="1200" dirty="0" smtClean="0">
              <a:latin typeface="Calibri"/>
            </a:rPr>
            <a:t>↑</a:t>
          </a:r>
          <a:r>
            <a:rPr lang="es-ES" sz="2000" kern="1200" dirty="0" smtClean="0">
              <a:latin typeface="Calibri" pitchFamily="34" charset="0"/>
            </a:rPr>
            <a:t>Impuestos</a:t>
          </a:r>
          <a:endParaRPr lang="es-ES" sz="2000" kern="1200" dirty="0">
            <a:latin typeface="Calibri" pitchFamily="34" charset="0"/>
          </a:endParaRPr>
        </a:p>
      </dsp:txBody>
      <dsp:txXfrm>
        <a:off x="0" y="1036"/>
        <a:ext cx="8496944" cy="1535625"/>
      </dsp:txXfrm>
    </dsp:sp>
    <dsp:sp modelId="{9E2CEFDE-B710-49DB-B5FB-6374756EC9CD}">
      <dsp:nvSpPr>
        <dsp:cNvPr id="0" name=""/>
        <dsp:cNvSpPr/>
      </dsp:nvSpPr>
      <dsp:spPr>
        <a:xfrm>
          <a:off x="424847" y="163033"/>
          <a:ext cx="5947860" cy="41364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815" tIns="0" rIns="22481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Calibri" pitchFamily="34" charset="0"/>
            </a:rPr>
            <a:t>POLÍTICA FISCAL CONTRACTIVA</a:t>
          </a:r>
          <a:endParaRPr lang="es-ES" sz="2800" kern="1200" dirty="0">
            <a:latin typeface="Calibri" pitchFamily="34" charset="0"/>
          </a:endParaRPr>
        </a:p>
      </dsp:txBody>
      <dsp:txXfrm>
        <a:off x="445039" y="183225"/>
        <a:ext cx="5907476" cy="373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8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3394588-E79F-4DEE-90BD-80D96E8892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5406BB-77B3-4825-8D9D-878073F62388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73025" y="77788"/>
            <a:ext cx="10013950" cy="74358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69850" y="1609725"/>
            <a:ext cx="10023475" cy="16970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69850" y="1552575"/>
            <a:ext cx="10023475" cy="1333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69850" y="3306763"/>
            <a:ext cx="10023475" cy="1238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439333" y="3556000"/>
            <a:ext cx="7112000" cy="1778000"/>
          </a:xfrm>
        </p:spPr>
        <p:txBody>
          <a:bodyPr/>
          <a:lstStyle>
            <a:lvl1pPr marL="0" indent="0" algn="ctr">
              <a:buNone/>
              <a:defRPr sz="2900">
                <a:solidFill>
                  <a:schemeClr val="tx2"/>
                </a:solidFill>
              </a:defRPr>
            </a:lvl1pPr>
            <a:lvl2pPr marL="507995" indent="0" algn="ctr">
              <a:buNone/>
            </a:lvl2pPr>
            <a:lvl3pPr marL="1015990" indent="0" algn="ctr">
              <a:buNone/>
            </a:lvl3pPr>
            <a:lvl4pPr marL="1523985" indent="0" algn="ctr">
              <a:buNone/>
            </a:lvl4pPr>
            <a:lvl5pPr marL="2031980" indent="0" algn="ctr">
              <a:buNone/>
            </a:lvl5pPr>
            <a:lvl6pPr marL="2539975" indent="0" algn="ctr">
              <a:buNone/>
            </a:lvl6pPr>
            <a:lvl7pPr marL="3047970" indent="0" algn="ctr">
              <a:buNone/>
            </a:lvl7pPr>
            <a:lvl8pPr marL="3555964" indent="0" algn="ctr">
              <a:buNone/>
            </a:lvl8pPr>
            <a:lvl9pPr marL="4063959" indent="0" algn="ctr">
              <a:buNone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08000" y="1673256"/>
            <a:ext cx="9144000" cy="1633361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2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92213" y="7112000"/>
            <a:ext cx="2457450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/>
          </a:prstGeom>
          <a:solidFill>
            <a:srgbClr val="CC3300"/>
          </a:solidFill>
        </p:spPr>
        <p:txBody>
          <a:bodyPr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1016000" y="1608667"/>
            <a:ext cx="8636000" cy="5080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1263650" y="7112000"/>
            <a:ext cx="2314575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72570" y="77506"/>
            <a:ext cx="10014858" cy="7435779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 flipV="1">
            <a:off x="77788" y="2641600"/>
            <a:ext cx="10013950" cy="101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76200" y="2601913"/>
            <a:ext cx="10015538" cy="5080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76200" y="2743200"/>
            <a:ext cx="10015538" cy="508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02570" y="1058334"/>
            <a:ext cx="8636000" cy="1513417"/>
          </a:xfrm>
        </p:spPr>
        <p:txBody>
          <a:bodyPr/>
          <a:lstStyle>
            <a:lvl1pPr algn="l">
              <a:buNone/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02570" y="2831042"/>
            <a:ext cx="8636000" cy="1486958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71488" y="6978650"/>
            <a:ext cx="4402137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Marta Montero; Economía 1º Bachillerato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1192213" y="7112000"/>
            <a:ext cx="2314575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71438" y="77788"/>
            <a:ext cx="10013950" cy="74374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21 Marcador de título"/>
          <p:cNvSpPr>
            <a:spLocks noGrp="1"/>
          </p:cNvSpPr>
          <p:nvPr>
            <p:ph type="title"/>
          </p:nvPr>
        </p:nvSpPr>
        <p:spPr bwMode="auto">
          <a:xfrm>
            <a:off x="1016000" y="304800"/>
            <a:ext cx="86360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10159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1016000" y="1608138"/>
            <a:ext cx="8636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858000" y="6878638"/>
            <a:ext cx="2751138" cy="530225"/>
          </a:xfrm>
          <a:prstGeom prst="rect">
            <a:avLst/>
          </a:prstGeom>
        </p:spPr>
        <p:txBody>
          <a:bodyPr lIns="101599" tIns="50799" rIns="101599" bIns="50799" anchor="ctr" anchorCtr="0"/>
          <a:lstStyle>
            <a:lvl1pPr algn="r"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016000" y="6858000"/>
            <a:ext cx="4402138" cy="508000"/>
          </a:xfrm>
          <a:prstGeom prst="rect">
            <a:avLst/>
          </a:prstGeom>
        </p:spPr>
        <p:txBody>
          <a:bodyPr lIns="101599" tIns="50799" rIns="101599" bIns="50799" anchor="ctr" anchorCtr="0"/>
          <a:lstStyle>
            <a:lvl1pPr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61925" y="6900863"/>
            <a:ext cx="508000" cy="5080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6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6ABC5BA0-1B0D-47F7-AAA9-ACD8A830E22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9pPr>
    </p:titleStyle>
    <p:bodyStyle>
      <a:lvl1pPr marL="303213" indent="-303213" algn="l" rtl="0" eaLnBrk="0" fontAlgn="base" hangingPunct="0">
        <a:spcBef>
          <a:spcPts val="65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52413" algn="l" rtl="0" eaLnBrk="0" fontAlgn="base" hangingPunct="0">
        <a:spcBef>
          <a:spcPts val="413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912813" indent="-252413" algn="l" rtl="0" eaLnBrk="0" fontAlgn="base" hangingPunct="0">
        <a:spcBef>
          <a:spcPts val="413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17613" indent="-252413" algn="l" rtl="0" eaLnBrk="0" fontAlgn="base" hangingPunct="0">
        <a:spcBef>
          <a:spcPts val="413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22413" indent="-252413" algn="l" rtl="0" eaLnBrk="0" fontAlgn="base" hangingPunct="0">
        <a:spcBef>
          <a:spcPts val="413"/>
        </a:spcBef>
        <a:spcAft>
          <a:spcPct val="0"/>
        </a:spcAft>
        <a:buClr>
          <a:srgbClr val="A28E6A"/>
        </a:buClr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782" indent="-253997" algn="l" rtl="0" eaLnBrk="1" latinLnBrk="0" hangingPunct="1">
        <a:spcBef>
          <a:spcPts val="411"/>
        </a:spcBef>
        <a:buClr>
          <a:schemeClr val="accent3"/>
        </a:buClr>
        <a:buChar char="•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3579" indent="-253997" algn="l" rtl="0" eaLnBrk="1" latinLnBrk="0" hangingPunct="1">
        <a:spcBef>
          <a:spcPts val="411"/>
        </a:spcBef>
        <a:buClr>
          <a:schemeClr val="accent2"/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76" indent="-253997" algn="l" rtl="0" eaLnBrk="1" latinLnBrk="0" hangingPunct="1">
        <a:spcBef>
          <a:spcPts val="411"/>
        </a:spcBef>
        <a:buClr>
          <a:schemeClr val="accent1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3" indent="-253997" algn="l" rtl="0" eaLnBrk="1" latinLnBrk="0" hangingPunct="1">
        <a:spcBef>
          <a:spcPts val="411"/>
        </a:spcBef>
        <a:buClr>
          <a:schemeClr val="accent2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16.png"/><Relationship Id="rId8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PPOQfKBBF_k" TargetMode="External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hyperlink" Target="http://elpais.com/especiales/2012/presupuestos-generales-del-estado/" TargetMode="External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mundo.es/elmundo/2010/graficos/oct/s4/presupuestos.html" TargetMode="External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finanzas-personales.practicopedia.lainformacion.com/impuestos/como-son-los-tipos-de-iva-en-espana-10893" TargetMode="External"/><Relationship Id="rId3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diagramData" Target="../diagrams/data6.xml"/><Relationship Id="rId5" Type="http://schemas.openxmlformats.org/officeDocument/2006/relationships/diagramLayout" Target="../diagrams/layout6.xml"/><Relationship Id="rId6" Type="http://schemas.openxmlformats.org/officeDocument/2006/relationships/diagramQuickStyle" Target="../diagrams/quickStyle6.xml"/><Relationship Id="rId7" Type="http://schemas.openxmlformats.org/officeDocument/2006/relationships/diagramColors" Target="../diagrams/colors6.xml"/><Relationship Id="rId8" Type="http://schemas.microsoft.com/office/2007/relationships/diagramDrawing" Target="../diagrams/drawing6.xml"/><Relationship Id="rId9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160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76200"/>
            <a:ext cx="10017125" cy="743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50" y="1609725"/>
            <a:ext cx="10025063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850" y="1550988"/>
            <a:ext cx="10025063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850" y="3306763"/>
            <a:ext cx="10025063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38275" y="3556000"/>
            <a:ext cx="7113588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81125" y="3556000"/>
            <a:ext cx="7227888" cy="1778000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600" dirty="0" smtClean="0">
              <a:solidFill>
                <a:srgbClr val="696464"/>
              </a:solidFill>
              <a:latin typeface="Arial" charset="0"/>
            </a:endParaRPr>
          </a:p>
        </p:txBody>
      </p:sp>
      <p:pic>
        <p:nvPicPr>
          <p:cNvPr id="6153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8000" y="1673225"/>
            <a:ext cx="9144000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450850" y="1905218"/>
            <a:ext cx="92583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000" dirty="0">
                <a:solidFill>
                  <a:srgbClr val="FFFFFF"/>
                </a:solidFill>
                <a:latin typeface="Arial" charset="0"/>
              </a:rPr>
              <a:t>TEMA 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11. Las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cuentas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públicas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y la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política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fiscal</a:t>
            </a:r>
            <a:endParaRPr lang="en-US" sz="40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del sector público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3649" y="2914650"/>
            <a:ext cx="5792937" cy="4063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2 Marcador de contenido"/>
          <p:cNvSpPr>
            <a:spLocks noGrp="1"/>
          </p:cNvSpPr>
          <p:nvPr>
            <p:ph sz="quarter" idx="1"/>
          </p:nvPr>
        </p:nvSpPr>
        <p:spPr>
          <a:xfrm>
            <a:off x="399480" y="929680"/>
            <a:ext cx="3456384" cy="503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 2" pitchFamily="18" charset="2"/>
              <a:buNone/>
            </a:pPr>
            <a:r>
              <a:rPr lang="es-ES" sz="2400" b="1" dirty="0" smtClean="0">
                <a:solidFill>
                  <a:schemeClr val="accent2"/>
                </a:solidFill>
              </a:rPr>
              <a:t>SECTOR PÚBLICO ESTATAL</a:t>
            </a:r>
          </a:p>
        </p:txBody>
      </p:sp>
      <p:sp>
        <p:nvSpPr>
          <p:cNvPr id="26627" name="1 Título"/>
          <p:cNvSpPr>
            <a:spLocks noGrp="1"/>
          </p:cNvSpPr>
          <p:nvPr>
            <p:ph type="title"/>
          </p:nvPr>
        </p:nvSpPr>
        <p:spPr>
          <a:xfrm>
            <a:off x="903288" y="280988"/>
            <a:ext cx="8636000" cy="409575"/>
          </a:xfrm>
        </p:spPr>
        <p:txBody>
          <a:bodyPr/>
          <a:lstStyle/>
          <a:p>
            <a:r>
              <a:rPr lang="es-ES" dirty="0" smtClean="0"/>
              <a:t>Estructura del sector público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 bwMode="auto">
          <a:xfrm>
            <a:off x="399480" y="5250160"/>
            <a:ext cx="4032448" cy="5033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SECTOR PÚBLICO NO ESTATAL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99480" y="2081808"/>
            <a:ext cx="446449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>
                <a:latin typeface="Calibri" pitchFamily="34" charset="0"/>
              </a:rPr>
              <a:t> Administración Central</a:t>
            </a:r>
          </a:p>
          <a:p>
            <a:pPr>
              <a:buFont typeface="Arial" pitchFamily="34" charset="0"/>
              <a:buChar char="•"/>
            </a:pPr>
            <a:endParaRPr lang="es-ES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 smtClean="0">
                <a:latin typeface="Calibri" pitchFamily="34" charset="0"/>
              </a:rPr>
              <a:t> Seguridad Social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 smtClean="0">
                <a:latin typeface="Calibri" pitchFamily="34" charset="0"/>
              </a:rPr>
              <a:t> Empresas o sociedades públicas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 smtClean="0">
                <a:latin typeface="Calibri" pitchFamily="34" charset="0"/>
              </a:rPr>
              <a:t> Entes especiales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711848" y="1433736"/>
            <a:ext cx="1656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 Estado</a:t>
            </a:r>
          </a:p>
          <a:p>
            <a:pPr>
              <a:buFont typeface="Arial" pitchFamily="34" charset="0"/>
              <a:buChar char="•"/>
            </a:pPr>
            <a:endParaRPr lang="es-ES" sz="2000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2000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2000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 Organismos      Autónomos</a:t>
            </a:r>
            <a:endParaRPr lang="es-ES" sz="2000" dirty="0">
              <a:latin typeface="Calibri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512048" y="1217712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800" dirty="0" smtClean="0">
                <a:latin typeface="Calibri" pitchFamily="34" charset="0"/>
              </a:rPr>
              <a:t> Gobierno y Ministerios</a:t>
            </a:r>
          </a:p>
          <a:p>
            <a:endParaRPr lang="es-ES" sz="1800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800" dirty="0" smtClean="0">
                <a:latin typeface="Calibri" pitchFamily="34" charset="0"/>
              </a:rPr>
              <a:t> Órganos Constitucionales (Cortes, CGPJ, Corona…)</a:t>
            </a:r>
            <a:endParaRPr lang="es-ES" sz="1800" dirty="0">
              <a:latin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472608" y="251385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800" dirty="0" smtClean="0">
                <a:latin typeface="Calibri" pitchFamily="34" charset="0"/>
              </a:rPr>
              <a:t> Administrativos</a:t>
            </a:r>
          </a:p>
          <a:p>
            <a:pPr>
              <a:buFont typeface="Arial" pitchFamily="34" charset="0"/>
              <a:buChar char="•"/>
            </a:pPr>
            <a:endParaRPr lang="es-ES" sz="1800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800" dirty="0" smtClean="0">
                <a:latin typeface="Calibri" pitchFamily="34" charset="0"/>
              </a:rPr>
              <a:t> Comerciales</a:t>
            </a:r>
            <a:endParaRPr lang="es-ES" sz="1800" dirty="0">
              <a:latin typeface="Calibri" pitchFamily="34" charset="0"/>
            </a:endParaRPr>
          </a:p>
        </p:txBody>
      </p:sp>
      <p:sp>
        <p:nvSpPr>
          <p:cNvPr id="13" name="12 Abrir llave"/>
          <p:cNvSpPr/>
          <p:nvPr/>
        </p:nvSpPr>
        <p:spPr>
          <a:xfrm>
            <a:off x="3567832" y="1289720"/>
            <a:ext cx="216024" cy="201622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Abrir llave"/>
          <p:cNvSpPr/>
          <p:nvPr/>
        </p:nvSpPr>
        <p:spPr>
          <a:xfrm>
            <a:off x="5328592" y="1145704"/>
            <a:ext cx="144016" cy="115212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brir llave"/>
          <p:cNvSpPr/>
          <p:nvPr/>
        </p:nvSpPr>
        <p:spPr>
          <a:xfrm>
            <a:off x="5400600" y="2585864"/>
            <a:ext cx="45719" cy="8640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471488" y="6042248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Administraciones territoriales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224016" y="5754216"/>
            <a:ext cx="4536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 Comunidades Autónomas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 Diputaciones provinciales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 Ayuntamientos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>
                <a:latin typeface="Calibri" pitchFamily="34" charset="0"/>
              </a:rPr>
              <a:t> Otros…</a:t>
            </a:r>
            <a:endParaRPr lang="es-ES" sz="2000" dirty="0">
              <a:latin typeface="Calibri" pitchFamily="34" charset="0"/>
            </a:endParaRPr>
          </a:p>
        </p:txBody>
      </p:sp>
      <p:sp>
        <p:nvSpPr>
          <p:cNvPr id="19" name="18 Abrir llave"/>
          <p:cNvSpPr/>
          <p:nvPr/>
        </p:nvSpPr>
        <p:spPr>
          <a:xfrm>
            <a:off x="4863976" y="5826224"/>
            <a:ext cx="216024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del sector público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9720" y="785664"/>
            <a:ext cx="5027637" cy="655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Presupuestos Generales del Estado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8888" y="2914650"/>
            <a:ext cx="5711520" cy="3991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PGE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524000" y="2153816"/>
            <a:ext cx="8636000" cy="504057"/>
          </a:xfrm>
        </p:spPr>
        <p:txBody>
          <a:bodyPr/>
          <a:lstStyle/>
          <a:p>
            <a:pPr>
              <a:buNone/>
            </a:pPr>
            <a:r>
              <a:rPr lang="es-ES" sz="2800" dirty="0" smtClean="0"/>
              <a:t>Los PGE pueden suponer:</a:t>
            </a:r>
            <a:endParaRPr lang="es-ES" sz="2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t="12545" b="12798"/>
          <a:stretch>
            <a:fillRect/>
          </a:stretch>
        </p:blipFill>
        <p:spPr bwMode="auto">
          <a:xfrm>
            <a:off x="3279800" y="4530080"/>
            <a:ext cx="3761627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6 Grupo"/>
          <p:cNvGrpSpPr/>
          <p:nvPr/>
        </p:nvGrpSpPr>
        <p:grpSpPr>
          <a:xfrm>
            <a:off x="1119560" y="785664"/>
            <a:ext cx="8280920" cy="122413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Documento aprobado por ley cada año en el que se determina en qué y cuánto dinero se puede gastar el Estado y los ingresos previstos para financiar ese gasto</a:t>
              </a:r>
              <a:endParaRPr lang="es-ES" b="1" dirty="0">
                <a:latin typeface="Calibri" pitchFamily="34" charset="0"/>
              </a:endParaRPr>
            </a:p>
          </p:txBody>
        </p:sp>
      </p:grp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191568" y="3017912"/>
          <a:ext cx="8208912" cy="1371600"/>
        </p:xfrm>
        <a:graphic>
          <a:graphicData uri="http://schemas.openxmlformats.org/drawingml/2006/table">
            <a:tbl>
              <a:tblPr firstCol="1" lastCol="1" bandRow="1">
                <a:tableStyleId>{69CF1AB2-1976-4502-BF36-3FF5EA218861}</a:tableStyleId>
              </a:tblPr>
              <a:tblGrid>
                <a:gridCol w="4104456"/>
                <a:gridCol w="410445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</a:rPr>
                        <a:t>SUPERAVIT</a:t>
                      </a:r>
                      <a:endParaRPr lang="es-ES" sz="2400" b="1" dirty="0">
                        <a:solidFill>
                          <a:schemeClr val="accent2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latin typeface="Calibri" pitchFamily="34" charset="0"/>
                        </a:rPr>
                        <a:t>I</a:t>
                      </a:r>
                      <a:r>
                        <a:rPr lang="es-ES" sz="2400" b="0" baseline="0" dirty="0" smtClean="0">
                          <a:latin typeface="Calibri" pitchFamily="34" charset="0"/>
                        </a:rPr>
                        <a:t> previstos &gt; G presupuestados</a:t>
                      </a:r>
                      <a:endParaRPr lang="es-ES" sz="2400" b="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</a:rPr>
                        <a:t>EQUILIBRIO PRESUPUESTARIO</a:t>
                      </a:r>
                      <a:endParaRPr lang="es-ES" sz="2400" b="1" dirty="0">
                        <a:solidFill>
                          <a:schemeClr val="accent2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latin typeface="Calibri" pitchFamily="34" charset="0"/>
                        </a:rPr>
                        <a:t>I  = G</a:t>
                      </a:r>
                      <a:endParaRPr lang="es-ES" sz="2400" b="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</a:rPr>
                        <a:t>DEFICIT</a:t>
                      </a:r>
                      <a:endParaRPr lang="es-ES" sz="2400" b="1" dirty="0">
                        <a:solidFill>
                          <a:schemeClr val="accent2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latin typeface="Calibri" pitchFamily="34" charset="0"/>
                        </a:rPr>
                        <a:t>I &lt; G</a:t>
                      </a:r>
                      <a:endParaRPr lang="es-ES" sz="2400" b="0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PGE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1551608" y="1608138"/>
          <a:ext cx="5688632" cy="5442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4 Grupo"/>
          <p:cNvGrpSpPr/>
          <p:nvPr/>
        </p:nvGrpSpPr>
        <p:grpSpPr>
          <a:xfrm>
            <a:off x="903536" y="929680"/>
            <a:ext cx="2880320" cy="648071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latin typeface="Calibri" pitchFamily="34" charset="0"/>
                </a:rPr>
                <a:t>TIPOS DE DEFICIT</a:t>
              </a:r>
              <a:endParaRPr lang="es-ES" sz="2400" b="1" kern="1200" dirty="0">
                <a:latin typeface="Calibri" pitchFamily="34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52208" y="2225824"/>
            <a:ext cx="2390775" cy="1914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24216" y="4818112"/>
            <a:ext cx="2266950" cy="201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PGE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903536" y="1649760"/>
          <a:ext cx="6624736" cy="5442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4 Grupo"/>
          <p:cNvGrpSpPr/>
          <p:nvPr/>
        </p:nvGrpSpPr>
        <p:grpSpPr>
          <a:xfrm>
            <a:off x="687512" y="785664"/>
            <a:ext cx="4752528" cy="648071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latin typeface="Calibri" pitchFamily="34" charset="0"/>
                </a:rPr>
                <a:t>FINANCIACIÓN DEL DEFICIT</a:t>
              </a:r>
              <a:endParaRPr lang="es-ES" sz="2400" b="1" kern="1200" dirty="0">
                <a:latin typeface="Calibri" pitchFamily="34" charset="0"/>
              </a:endParaRPr>
            </a:p>
          </p:txBody>
        </p:sp>
      </p:grp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6224" y="1577752"/>
            <a:ext cx="2664296" cy="2114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6" name="Picture 2" descr="http://ep01.epimg.net/economia/imagenes/2014/04/22/agencias/1398150757_268194_noticia_foto1_normal_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8232" y="4818112"/>
            <a:ext cx="2749488" cy="1832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PGE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71488" y="1433736"/>
            <a:ext cx="8636000" cy="689165"/>
          </a:xfrm>
        </p:spPr>
        <p:txBody>
          <a:bodyPr/>
          <a:lstStyle/>
          <a:p>
            <a:pPr>
              <a:buNone/>
            </a:pPr>
            <a:r>
              <a:rPr lang="es-E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¿Pero qué es la maldita prima de riesgo???</a:t>
            </a:r>
            <a:endParaRPr lang="es-E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152" y="209600"/>
            <a:ext cx="3312368" cy="2302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5664" y="2945904"/>
            <a:ext cx="6048375" cy="3695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PGE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1671638"/>
            <a:ext cx="8432800" cy="4953000"/>
          </a:xfrm>
        </p:spPr>
      </p:pic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2703736" y="929680"/>
            <a:ext cx="4536504" cy="68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marR="0" lvl="0" indent="-303213" algn="ctr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¿Siempre ha sido así?</a:t>
            </a:r>
            <a:endParaRPr kumimoji="0" lang="es-ES" sz="28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312248" y="6834336"/>
            <a:ext cx="194421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i="1" dirty="0" smtClean="0">
                <a:latin typeface="Calibri" pitchFamily="34" charset="0"/>
              </a:rPr>
              <a:t>Fuente: Rankia.com</a:t>
            </a:r>
            <a:endParaRPr lang="es-ES" sz="1600" i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02570" y="1058335"/>
            <a:ext cx="8636000" cy="735442"/>
          </a:xfrm>
        </p:spPr>
        <p:txBody>
          <a:bodyPr/>
          <a:lstStyle/>
          <a:p>
            <a:r>
              <a:rPr lang="es-ES" dirty="0" smtClean="0"/>
              <a:t>PGE 2018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18" y="2153816"/>
            <a:ext cx="8968432" cy="50447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PGE 2018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047552" y="1217712"/>
            <a:ext cx="8636000" cy="5080000"/>
          </a:xfrm>
        </p:spPr>
        <p:txBody>
          <a:bodyPr/>
          <a:lstStyle/>
          <a:p>
            <a:pPr>
              <a:buNone/>
            </a:pPr>
            <a:r>
              <a:rPr lang="es-ES" sz="2800" dirty="0" smtClean="0"/>
              <a:t>Presentación del proyecto de Presupuestos por </a:t>
            </a:r>
            <a:r>
              <a:rPr lang="es-ES" sz="2800" dirty="0" err="1" smtClean="0"/>
              <a:t>Montoro</a:t>
            </a:r>
            <a:endParaRPr lang="es-ES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2" y="1826452"/>
            <a:ext cx="5161136" cy="5002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PGE 2018</a:t>
            </a:r>
            <a:endParaRPr lang="es-ES" dirty="0"/>
          </a:p>
        </p:txBody>
      </p:sp>
      <p:sp>
        <p:nvSpPr>
          <p:cNvPr id="5" name="2 Marcador de contenido"/>
          <p:cNvSpPr>
            <a:spLocks noGrp="1"/>
          </p:cNvSpPr>
          <p:nvPr>
            <p:ph sz="quarter" idx="1"/>
          </p:nvPr>
        </p:nvSpPr>
        <p:spPr>
          <a:xfrm>
            <a:off x="2631728" y="785664"/>
            <a:ext cx="4536504" cy="689165"/>
          </a:xfrm>
        </p:spPr>
        <p:txBody>
          <a:bodyPr/>
          <a:lstStyle/>
          <a:p>
            <a:pPr>
              <a:buNone/>
            </a:pPr>
            <a:r>
              <a:rPr lang="es-E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¿Qué situación se prevé?</a:t>
            </a:r>
            <a:endParaRPr lang="es-E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8192" y="6286500"/>
            <a:ext cx="3024336" cy="113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1333500"/>
            <a:ext cx="8432800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PGE 2018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www.huffingtonpost.es</a:t>
            </a:r>
            <a:r>
              <a:rPr lang="es-ES" dirty="0"/>
              <a:t>/2018/04/03/los-presupuestos-generales-del-estado-2018-9-graficos-que-explican-las-cuentas_a_23401497/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Gasto público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5904" y="3521968"/>
            <a:ext cx="5563162" cy="3769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536" y="353616"/>
            <a:ext cx="8636000" cy="408503"/>
          </a:xfrm>
        </p:spPr>
        <p:txBody>
          <a:bodyPr/>
          <a:lstStyle/>
          <a:p>
            <a:r>
              <a:rPr lang="es-ES" dirty="0" smtClean="0"/>
              <a:t>Gasto público. PGE 2018</a:t>
            </a:r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r="33242" b="36829"/>
          <a:stretch>
            <a:fillRect/>
          </a:stretch>
        </p:blipFill>
        <p:spPr bwMode="auto">
          <a:xfrm>
            <a:off x="1551608" y="4386064"/>
            <a:ext cx="3765803" cy="251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3" name="12 CuadroTexto"/>
          <p:cNvSpPr txBox="1"/>
          <p:nvPr/>
        </p:nvSpPr>
        <p:spPr>
          <a:xfrm>
            <a:off x="6232128" y="4314056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2"/>
                </a:solidFill>
                <a:latin typeface="Calibri" pitchFamily="34" charset="0"/>
              </a:rPr>
              <a:t>CON MÁS DETALLE…</a:t>
            </a:r>
            <a:endParaRPr lang="es-ES" b="1" dirty="0">
              <a:solidFill>
                <a:schemeClr val="accent2"/>
              </a:solidFill>
              <a:latin typeface="Calibri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6264" y="4818112"/>
            <a:ext cx="1287587" cy="1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5888" y="1433736"/>
            <a:ext cx="945411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Elipse"/>
          <p:cNvSpPr/>
          <p:nvPr/>
        </p:nvSpPr>
        <p:spPr>
          <a:xfrm>
            <a:off x="1407592" y="1505744"/>
            <a:ext cx="2520280" cy="136815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3711848" y="2585864"/>
            <a:ext cx="2520280" cy="17281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Gasto público. PGE 2018</a:t>
            </a: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1407592" y="785664"/>
            <a:ext cx="6984776" cy="68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marR="0" lvl="0" indent="-303213" algn="ctr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¿Quién y cuánto gasta en cada Ministerio?</a:t>
            </a:r>
            <a:endParaRPr kumimoji="0" lang="es-ES" sz="28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8272" y="5250160"/>
            <a:ext cx="2397289" cy="175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48" y="1286469"/>
            <a:ext cx="4060051" cy="575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Gasto público. PGE 2018</a:t>
            </a:r>
            <a:endParaRPr lang="es-ES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 bwMode="auto">
          <a:xfrm>
            <a:off x="2487712" y="713656"/>
            <a:ext cx="4536504" cy="68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marR="0" lvl="0" indent="-303213" algn="ctr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¿En qué se gasta?</a:t>
            </a:r>
            <a:endParaRPr kumimoji="0" lang="es-ES" sz="28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7752" y="5387752"/>
            <a:ext cx="223224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1415976"/>
            <a:ext cx="4763616" cy="5829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Gasto público. PGE 2018</a:t>
            </a: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2631728" y="785664"/>
            <a:ext cx="4536504" cy="68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marR="0" lvl="0" indent="-303213" algn="ctr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¿Cómo se gasta?</a:t>
            </a:r>
            <a:endParaRPr kumimoji="0" lang="es-ES" sz="28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8232" y="857672"/>
            <a:ext cx="2664296" cy="1995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ángulo 3"/>
          <p:cNvSpPr/>
          <p:nvPr/>
        </p:nvSpPr>
        <p:spPr>
          <a:xfrm>
            <a:off x="2540000" y="3394502"/>
            <a:ext cx="5080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/>
              <a:t>https://</a:t>
            </a:r>
            <a:r>
              <a:rPr lang="es-ES_tradnl" dirty="0" err="1"/>
              <a:t>elpais.com</a:t>
            </a:r>
            <a:r>
              <a:rPr lang="es-ES_tradnl" dirty="0"/>
              <a:t>/</a:t>
            </a:r>
            <a:r>
              <a:rPr lang="es-ES_tradnl" dirty="0" err="1"/>
              <a:t>tag</a:t>
            </a:r>
            <a:r>
              <a:rPr lang="es-ES_tradnl" dirty="0"/>
              <a:t>/</a:t>
            </a:r>
            <a:r>
              <a:rPr lang="es-ES_tradnl" dirty="0" err="1"/>
              <a:t>presupuestos_generales_estado</a:t>
            </a:r>
            <a:r>
              <a:rPr lang="es-ES_tradnl" dirty="0"/>
              <a:t>/a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Ingresos públicos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3976" y="3017912"/>
            <a:ext cx="4460701" cy="432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Ingresos públicos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255464" y="1217712"/>
          <a:ext cx="9649072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9840" y="4890120"/>
            <a:ext cx="307599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Ingresos públicos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1016000" y="1608138"/>
          <a:ext cx="8636000" cy="5802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4 Grupo"/>
          <p:cNvGrpSpPr/>
          <p:nvPr/>
        </p:nvGrpSpPr>
        <p:grpSpPr>
          <a:xfrm>
            <a:off x="903536" y="785664"/>
            <a:ext cx="3240360" cy="648071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latin typeface="Calibri" pitchFamily="34" charset="0"/>
                </a:rPr>
                <a:t>IMPUESTOS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Ingresos públicos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87512" y="1361728"/>
          <a:ext cx="5792192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6224" y="1433736"/>
            <a:ext cx="2503165" cy="250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8232" y="4674096"/>
            <a:ext cx="2771542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Ingresos públicos: PGE 2018</a:t>
            </a:r>
            <a:endParaRPr lang="es-ES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 bwMode="auto">
          <a:xfrm>
            <a:off x="2631728" y="785664"/>
            <a:ext cx="4536504" cy="68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marR="0" lvl="0" indent="-303213" algn="ctr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¿De dónde se saca el dinero?</a:t>
            </a:r>
            <a:endParaRPr kumimoji="0" lang="es-ES" sz="28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152" y="4674096"/>
            <a:ext cx="3048000" cy="24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71" y="1570382"/>
            <a:ext cx="6864461" cy="5017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PGE 2013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9520" y="1073696"/>
            <a:ext cx="8636000" cy="761173"/>
          </a:xfrm>
        </p:spPr>
        <p:txBody>
          <a:bodyPr/>
          <a:lstStyle/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Aquí tienes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tooooda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la información</a:t>
            </a: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92" y="2182519"/>
            <a:ext cx="8032328" cy="4518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Elaboración y aprobación de los presupuestos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8072" y="2873896"/>
            <a:ext cx="3448967" cy="4580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Elaboración y aprobación de los PGE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3816" y="4890120"/>
            <a:ext cx="3165383" cy="2361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3576" y="929680"/>
            <a:ext cx="7391400" cy="3476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Algunos impuestos: IRPF vs IVA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9960" y="2945904"/>
            <a:ext cx="4383930" cy="438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Algunos impuestos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36601288"/>
              </p:ext>
            </p:extLst>
          </p:nvPr>
        </p:nvGraphicFramePr>
        <p:xfrm>
          <a:off x="759520" y="1001688"/>
          <a:ext cx="8636000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8000"/>
                <a:gridCol w="431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/>
                        <a:t>IRPF</a:t>
                      </a:r>
                      <a:endParaRPr lang="es-ES" sz="28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/>
                        <a:t>IVA</a:t>
                      </a:r>
                      <a:endParaRPr lang="es-ES" sz="28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s-ES" dirty="0" smtClean="0"/>
                        <a:t>Directo: Tiene en cuenta las circunstancias familiares y económicas de las personas</a:t>
                      </a:r>
                      <a:endParaRPr lang="es-ES" dirty="0" smtClean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- Indirecto: No tiene en cuenta las circunstancias de quien paga</a:t>
                      </a: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s-ES" dirty="0" smtClean="0"/>
                        <a:t>Progresivo: </a:t>
                      </a:r>
                      <a:r>
                        <a:rPr lang="es-ES" dirty="0" smtClean="0"/>
                        <a:t>5 tramos</a:t>
                      </a:r>
                      <a:endParaRPr lang="es-ES" dirty="0" smtClean="0"/>
                    </a:p>
                    <a:p>
                      <a:pPr>
                        <a:buFontTx/>
                        <a:buChar char="-"/>
                      </a:pPr>
                      <a:endParaRPr lang="es-ES" dirty="0" smtClean="0"/>
                    </a:p>
                    <a:p>
                      <a:pPr>
                        <a:buFontTx/>
                        <a:buChar char="-"/>
                      </a:pPr>
                      <a:endParaRPr lang="es-ES" dirty="0" smtClean="0"/>
                    </a:p>
                    <a:p>
                      <a:pPr>
                        <a:buFontTx/>
                        <a:buChar char="-"/>
                      </a:pPr>
                      <a:endParaRPr lang="es-ES" dirty="0" smtClean="0"/>
                    </a:p>
                    <a:p>
                      <a:pPr>
                        <a:buFontTx/>
                        <a:buChar char="-"/>
                      </a:pPr>
                      <a:endParaRPr lang="es-ES" dirty="0" smtClean="0"/>
                    </a:p>
                    <a:p>
                      <a:pPr>
                        <a:buFontTx/>
                        <a:buChar char="-"/>
                      </a:pPr>
                      <a:endParaRPr lang="es-ES" dirty="0" smtClean="0"/>
                    </a:p>
                    <a:p>
                      <a:pPr>
                        <a:buFontTx/>
                        <a:buChar char="-"/>
                      </a:pPr>
                      <a:endParaRPr lang="es-ES" dirty="0" smtClean="0"/>
                    </a:p>
                    <a:p>
                      <a:pPr>
                        <a:buFontTx/>
                        <a:buChar char="-"/>
                      </a:pPr>
                      <a:endParaRPr lang="es-ES" dirty="0" smtClean="0"/>
                    </a:p>
                    <a:p>
                      <a:pPr>
                        <a:buFontTx/>
                        <a:buChar char="-"/>
                      </a:pP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s-ES" dirty="0" smtClean="0"/>
                        <a:t>Proporcional: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ES" dirty="0" smtClean="0"/>
                        <a:t>4%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ES" dirty="0" smtClean="0"/>
                        <a:t>10%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ES" dirty="0" smtClean="0"/>
                        <a:t>21%</a:t>
                      </a:r>
                    </a:p>
                    <a:p>
                      <a:pPr>
                        <a:buFontTx/>
                        <a:buChar char="-"/>
                      </a:pPr>
                      <a:endParaRPr lang="es-ES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es-ES" dirty="0" smtClean="0">
                          <a:hlinkClick r:id="rId2"/>
                        </a:rPr>
                        <a:t>VER</a:t>
                      </a: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- Grava la obtención de rentas (sueldos, beneficios, intereses…) de los ciudadanos</a:t>
                      </a: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- Grava el consumo de bienes</a:t>
                      </a:r>
                      <a:r>
                        <a:rPr lang="es-ES" baseline="0" dirty="0" smtClean="0"/>
                        <a:t> y servicios</a:t>
                      </a: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- Se retiene</a:t>
                      </a:r>
                      <a:r>
                        <a:rPr lang="es-ES" baseline="0" dirty="0" smtClean="0"/>
                        <a:t> de las nóminas la parte correspondiente y en los meses de mayo y junio se realiza la declaración para ajustar el pago</a:t>
                      </a: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60" y="2780958"/>
            <a:ext cx="3111500" cy="171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Política fiscal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888" y="3161928"/>
            <a:ext cx="5379783" cy="385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6424" y="4890120"/>
            <a:ext cx="899542" cy="899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Política fiscal</a:t>
            </a:r>
            <a:endParaRPr lang="es-E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9560" y="4170040"/>
            <a:ext cx="7848872" cy="318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6 Grupo"/>
          <p:cNvGrpSpPr/>
          <p:nvPr/>
        </p:nvGrpSpPr>
        <p:grpSpPr>
          <a:xfrm>
            <a:off x="1119560" y="785664"/>
            <a:ext cx="8280920" cy="1152128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000" b="1" dirty="0" smtClean="0">
                  <a:latin typeface="Calibri" pitchFamily="34" charset="0"/>
                </a:rPr>
                <a:t>Medidas tomadas por el Gobierno sobre el gasto público y los impuestos y que tiene por objetivo el crecimiento económico (PIB) y del empleo, o bien la estabilidad de precios</a:t>
              </a:r>
              <a:endParaRPr lang="es-ES" sz="2000" b="1" dirty="0">
                <a:latin typeface="Calibri" pitchFamily="34" charset="0"/>
              </a:endParaRPr>
            </a:p>
          </p:txBody>
        </p:sp>
      </p:grpSp>
      <p:sp>
        <p:nvSpPr>
          <p:cNvPr id="8" name="7 CuadroTexto"/>
          <p:cNvSpPr txBox="1"/>
          <p:nvPr/>
        </p:nvSpPr>
        <p:spPr>
          <a:xfrm>
            <a:off x="1119560" y="2009800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Calibri" pitchFamily="34" charset="0"/>
              </a:rPr>
              <a:t>En función de cuál sea el objetivo se distinguen 2 tipos</a:t>
            </a:r>
            <a:endParaRPr lang="es-ES" sz="2000" dirty="0">
              <a:latin typeface="Calibri" pitchFamily="34" charset="0"/>
            </a:endParaRPr>
          </a:p>
        </p:txBody>
      </p:sp>
      <p:graphicFrame>
        <p:nvGraphicFramePr>
          <p:cNvPr id="12" name="11 Diagrama"/>
          <p:cNvGraphicFramePr/>
          <p:nvPr/>
        </p:nvGraphicFramePr>
        <p:xfrm>
          <a:off x="975544" y="2657872"/>
          <a:ext cx="8424936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68432" y="5898232"/>
            <a:ext cx="7920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Política fiscal</a:t>
            </a:r>
            <a:endParaRPr lang="es-ES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903536" y="1145704"/>
          <a:ext cx="8496944" cy="1537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683401"/>
            <a:ext cx="9282111" cy="4625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rta Economía 1º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5283</TotalTime>
  <Words>795</Words>
  <Application>Microsoft Macintosh PowerPoint</Application>
  <PresentationFormat>Personalizado</PresentationFormat>
  <Paragraphs>144</Paragraphs>
  <Slides>32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Calibri</vt:lpstr>
      <vt:lpstr>Franklin Gothic Book</vt:lpstr>
      <vt:lpstr>Perpetua</vt:lpstr>
      <vt:lpstr>Times New Roman</vt:lpstr>
      <vt:lpstr>Wingdings</vt:lpstr>
      <vt:lpstr>Wingdings 2</vt:lpstr>
      <vt:lpstr>Arial</vt:lpstr>
      <vt:lpstr>Marta Economía 1º</vt:lpstr>
      <vt:lpstr>Presentación de PowerPoint</vt:lpstr>
      <vt:lpstr>Estructura del sector público</vt:lpstr>
      <vt:lpstr>Estructura del sector público</vt:lpstr>
      <vt:lpstr>Estructura del sector público</vt:lpstr>
      <vt:lpstr>Presupuestos Generales del Estado</vt:lpstr>
      <vt:lpstr>PGE</vt:lpstr>
      <vt:lpstr>PGE</vt:lpstr>
      <vt:lpstr>PGE</vt:lpstr>
      <vt:lpstr>PGE</vt:lpstr>
      <vt:lpstr>PGE</vt:lpstr>
      <vt:lpstr>PGE 2018</vt:lpstr>
      <vt:lpstr>PGE 2018</vt:lpstr>
      <vt:lpstr>PGE 2018</vt:lpstr>
      <vt:lpstr>PGE 2018</vt:lpstr>
      <vt:lpstr>Gasto público</vt:lpstr>
      <vt:lpstr>Gasto público. PGE 2018</vt:lpstr>
      <vt:lpstr>Gasto público. PGE 2018</vt:lpstr>
      <vt:lpstr>Gasto público. PGE 2018</vt:lpstr>
      <vt:lpstr>Gasto público. PGE 2018</vt:lpstr>
      <vt:lpstr>Ingresos públicos</vt:lpstr>
      <vt:lpstr>Ingresos públicos</vt:lpstr>
      <vt:lpstr>Ingresos públicos</vt:lpstr>
      <vt:lpstr>Ingresos públicos</vt:lpstr>
      <vt:lpstr>Ingresos públicos: PGE 2018</vt:lpstr>
      <vt:lpstr>PGE 2013</vt:lpstr>
      <vt:lpstr>Elaboración y aprobación de los presupuestos</vt:lpstr>
      <vt:lpstr>Elaboración y aprobación de los PGE</vt:lpstr>
      <vt:lpstr>Algunos impuestos: IRPF vs IVA</vt:lpstr>
      <vt:lpstr>Algunos impuestos</vt:lpstr>
      <vt:lpstr>Política fiscal</vt:lpstr>
      <vt:lpstr>Política fiscal</vt:lpstr>
      <vt:lpstr>Política fiscal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RAQUEL MARTIN BUENADICHA</cp:lastModifiedBy>
  <cp:revision>441</cp:revision>
  <dcterms:created xsi:type="dcterms:W3CDTF">2004-05-06T09:28:21Z</dcterms:created>
  <dcterms:modified xsi:type="dcterms:W3CDTF">2018-04-14T17:15:53Z</dcterms:modified>
</cp:coreProperties>
</file>