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7620000" cx="10160000"/>
  <p:notesSz cx="6858000" cy="9144000"/>
  <p:embeddedFontLst>
    <p:embeddedFont>
      <p:font typeface="Libre Baskerville"/>
      <p:regular r:id="rId42"/>
      <p:bold r:id="rId43"/>
      <p:italic r:id="rId44"/>
    </p:embeddedFont>
    <p:embeddedFont>
      <p:font typeface="Source Sans Pr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42E59BDC-6DFD-4729-8DC9-687AFF307445}">
  <a:tblStyle styleId="{42E59BDC-6DFD-4729-8DC9-687AFF307445}" styleName="Table_0">
    <a:wholeTbl>
      <a:tcTxStyle b="off" i="off">
        <a:font>
          <a:latin typeface="Perpetua"/>
          <a:ea typeface="Perpetua"/>
          <a:cs typeface="Perpetua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fill>
          <a:solidFill>
            <a:srgbClr val="EEECED"/>
          </a:solidFill>
        </a:fill>
      </a:tcStyle>
    </a:band1H>
    <a:band2H>
      <a:tcTxStyle/>
    </a:band2H>
    <a:band1V>
      <a:tcTxStyle/>
      <a:tcStyle>
        <a:fill>
          <a:solidFill>
            <a:srgbClr val="EEECED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a:top>
        </a:tcBdr>
        <a:fill>
          <a:solidFill>
            <a:schemeClr val="l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Perpetua"/>
          <a:ea typeface="Perpetua"/>
          <a:cs typeface="Perpetua"/>
        </a:font>
        <a:schemeClr val="lt1"/>
      </a:tcTxStyle>
      <a:tcStyle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LibreBaskerville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LibreBaskerville-italic.fntdata"/><Relationship Id="rId21" Type="http://schemas.openxmlformats.org/officeDocument/2006/relationships/slide" Target="slides/slide16.xml"/><Relationship Id="rId43" Type="http://schemas.openxmlformats.org/officeDocument/2006/relationships/font" Target="fonts/LibreBaskerville-bold.fntdata"/><Relationship Id="rId24" Type="http://schemas.openxmlformats.org/officeDocument/2006/relationships/slide" Target="slides/slide19.xml"/><Relationship Id="rId46" Type="http://schemas.openxmlformats.org/officeDocument/2006/relationships/font" Target="fonts/SourceSansPro-bold.fntdata"/><Relationship Id="rId23" Type="http://schemas.openxmlformats.org/officeDocument/2006/relationships/slide" Target="slides/slide18.xml"/><Relationship Id="rId45" Type="http://schemas.openxmlformats.org/officeDocument/2006/relationships/font" Target="fonts/SourceSansPr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SourceSansPro-boldItalic.fntdata"/><Relationship Id="rId25" Type="http://schemas.openxmlformats.org/officeDocument/2006/relationships/slide" Target="slides/slide20.xml"/><Relationship Id="rId47" Type="http://schemas.openxmlformats.org/officeDocument/2006/relationships/font" Target="fonts/SourceSansPro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Shape 8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Shape 9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Shape 116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Shape 12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Shape 13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Shape 16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Shape 17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Shape 17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Shape 1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Shape 2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Shape 23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Shape 25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Shape 27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Shape 28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Shape 29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Shape 30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Shape 32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Shape 3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Shape 34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Shape 35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Shape 37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Shape 38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Shape 4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Shape 41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Shape 42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Shape 42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Shape 4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Shape 45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title">
  <p:cSld name="Diapositiva de título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73025" y="77788"/>
            <a:ext cx="10013950" cy="7435850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69850" y="1609725"/>
            <a:ext cx="10023475" cy="1697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69850" y="1552575"/>
            <a:ext cx="10023475" cy="133350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69850" y="3306763"/>
            <a:ext cx="10023475" cy="1238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" name="Shape 23"/>
          <p:cNvSpPr txBox="1"/>
          <p:nvPr>
            <p:ph idx="1" type="subTitle"/>
          </p:nvPr>
        </p:nvSpPr>
        <p:spPr>
          <a:xfrm>
            <a:off x="1439333" y="3556000"/>
            <a:ext cx="7112000" cy="17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None/>
              <a:defRPr b="0" i="0" sz="2900" u="none" cap="none" strike="noStrik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0" lvl="1" marL="507995" marR="0" rtl="0" algn="ctr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295"/>
              <a:buFont typeface="Noto Sans Symbols"/>
              <a:buNone/>
              <a:defRPr b="0" i="0" sz="27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0" lvl="2" marL="1015990" marR="0" rtl="0" algn="ctr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870"/>
              <a:buFont typeface="Noto Sans Symbols"/>
              <a:buNone/>
              <a:defRPr b="0" i="0" sz="22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0" lvl="3" marL="1523985" marR="0" rtl="0" algn="ctr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1760"/>
              <a:buFont typeface="Noto Sans Symbols"/>
              <a:buNone/>
              <a:defRPr b="0" i="0" sz="22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0" lvl="4" marL="2031980" marR="0" rtl="0" algn="ctr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2200"/>
              <a:buFont typeface="Libre Baskerville"/>
              <a:buNone/>
              <a:defRPr b="0" i="0" sz="22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0" lvl="5" marL="2539975" marR="0" rtl="0" algn="ctr">
              <a:spcBef>
                <a:spcPts val="411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None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0" lvl="6" marL="3047970" marR="0" rtl="0" algn="ctr">
              <a:spcBef>
                <a:spcPts val="411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Libre Baskerville"/>
              <a:buNone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0" lvl="7" marL="3555964" marR="0" rtl="0" algn="ctr">
              <a:spcBef>
                <a:spcPts val="411"/>
              </a:spcBef>
              <a:spcAft>
                <a:spcPts val="0"/>
              </a:spcAft>
              <a:buClr>
                <a:srgbClr val="E6AFA9"/>
              </a:buClr>
              <a:buSzPts val="2000"/>
              <a:buFont typeface="Libre Baskerville"/>
              <a:buNone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0" lvl="8" marL="4063959" marR="0" rtl="0" algn="ctr">
              <a:spcBef>
                <a:spcPts val="411"/>
              </a:spcBef>
              <a:spcAft>
                <a:spcPts val="0"/>
              </a:spcAft>
              <a:buClr>
                <a:srgbClr val="CAABA9"/>
              </a:buClr>
              <a:buSzPts val="2000"/>
              <a:buFont typeface="Libre Baskerville"/>
              <a:buNone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4" name="Shape 24"/>
          <p:cNvSpPr txBox="1"/>
          <p:nvPr>
            <p:ph type="ctrTitle"/>
          </p:nvPr>
        </p:nvSpPr>
        <p:spPr>
          <a:xfrm>
            <a:off x="508000" y="1673256"/>
            <a:ext cx="9144000" cy="1633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1192213" y="7112000"/>
            <a:ext cx="245745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secHead">
  <p:cSld name="Encabezado de sección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Shape 29"/>
          <p:cNvSpPr/>
          <p:nvPr/>
        </p:nvSpPr>
        <p:spPr>
          <a:xfrm>
            <a:off x="72570" y="77506"/>
            <a:ext cx="10014858" cy="7435779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" name="Shape 30"/>
          <p:cNvSpPr/>
          <p:nvPr/>
        </p:nvSpPr>
        <p:spPr>
          <a:xfrm flipH="1" rot="10800000">
            <a:off x="77788" y="2641600"/>
            <a:ext cx="1001395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76200" y="2601913"/>
            <a:ext cx="10015538" cy="50800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76200" y="2743200"/>
            <a:ext cx="10015538" cy="5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Shape 33"/>
          <p:cNvSpPr txBox="1"/>
          <p:nvPr>
            <p:ph type="title"/>
          </p:nvPr>
        </p:nvSpPr>
        <p:spPr>
          <a:xfrm>
            <a:off x="802570" y="1058334"/>
            <a:ext cx="8636000" cy="151341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802570" y="2831042"/>
            <a:ext cx="8636000" cy="14869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None/>
              <a:defRPr b="0" i="0" sz="2700" u="none" cap="none" strike="noStrike">
                <a:solidFill>
                  <a:srgbClr val="88888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228600" lvl="1" marL="914400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228600" lvl="2" marL="1371600" marR="0" rtl="0" algn="l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53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228600" lvl="3" marL="1828800" marR="0" rtl="0" algn="l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228600" lvl="4" marL="2286000" marR="0" rtl="0" algn="l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1600"/>
              <a:buFont typeface="Libre Baskerville"/>
              <a:buNone/>
              <a:defRPr b="0" i="0" sz="1600" u="none" cap="none" strike="noStrike">
                <a:solidFill>
                  <a:srgbClr val="88888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55600" lvl="5" marL="2743200" marR="0" rtl="0" algn="l">
              <a:spcBef>
                <a:spcPts val="411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55600" lvl="6" marL="3200400" marR="0" rtl="0" algn="l">
              <a:spcBef>
                <a:spcPts val="411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55600" lvl="7" marL="3657600" marR="0" rtl="0" algn="l">
              <a:spcBef>
                <a:spcPts val="411"/>
              </a:spcBef>
              <a:spcAft>
                <a:spcPts val="0"/>
              </a:spcAft>
              <a:buClr>
                <a:srgbClr val="E6AFA9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55600" lvl="8" marL="4114800" marR="0" rtl="0" algn="l">
              <a:spcBef>
                <a:spcPts val="411"/>
              </a:spcBef>
              <a:spcAft>
                <a:spcPts val="0"/>
              </a:spcAft>
              <a:buClr>
                <a:srgbClr val="CAABA9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0" type="dt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1" type="ftr"/>
          </p:nvPr>
        </p:nvSpPr>
        <p:spPr>
          <a:xfrm>
            <a:off x="471488" y="6978650"/>
            <a:ext cx="4402137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ítulo y objeto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1016000" y="1608667"/>
            <a:ext cx="8636000" cy="5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127" lvl="0" marL="457200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Char char="●"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74332" lvl="1" marL="914400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295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7344" lvl="2" marL="1371600" marR="0" rtl="0" algn="l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87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0360" lvl="3" marL="1828800" marR="0" rtl="0" algn="l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176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2200"/>
              <a:buFont typeface="Calibri"/>
              <a:buChar char="o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11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55600" lvl="6" marL="3200400" marR="0" rtl="0" algn="l">
              <a:spcBef>
                <a:spcPts val="411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55600" lvl="7" marL="3657600" marR="0" rtl="0" algn="l">
              <a:spcBef>
                <a:spcPts val="411"/>
              </a:spcBef>
              <a:spcAft>
                <a:spcPts val="0"/>
              </a:spcAft>
              <a:buClr>
                <a:srgbClr val="E6AFA9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55600" lvl="8" marL="4114800" marR="0" rtl="0" algn="l">
              <a:spcBef>
                <a:spcPts val="411"/>
              </a:spcBef>
              <a:spcAft>
                <a:spcPts val="0"/>
              </a:spcAft>
              <a:buClr>
                <a:srgbClr val="CAABA9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1" type="ftr"/>
          </p:nvPr>
        </p:nvSpPr>
        <p:spPr>
          <a:xfrm>
            <a:off x="1263650" y="7112000"/>
            <a:ext cx="2314575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En blanc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1" type="ftr"/>
          </p:nvPr>
        </p:nvSpPr>
        <p:spPr>
          <a:xfrm>
            <a:off x="1192213" y="7112000"/>
            <a:ext cx="2314575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71438" y="77788"/>
            <a:ext cx="10013950" cy="7437437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50775" lIns="101575" spcFirstLastPara="1" rIns="101575" wrap="square" tIns="50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Shape 12"/>
          <p:cNvSpPr txBox="1"/>
          <p:nvPr>
            <p:ph type="title"/>
          </p:nvPr>
        </p:nvSpPr>
        <p:spPr>
          <a:xfrm>
            <a:off x="1016000" y="304800"/>
            <a:ext cx="86360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x="1016000" y="1608138"/>
            <a:ext cx="8636000" cy="5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5127" lvl="0" marL="457200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Char char="●"/>
              <a:defRPr b="0" i="0" sz="29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74332" lvl="1" marL="914400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295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47344" lvl="2" marL="1371600" marR="0" rtl="0" algn="l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87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40360" lvl="3" marL="1828800" marR="0" rtl="0" algn="l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1760"/>
              <a:buFont typeface="Noto Sans Symbols"/>
              <a:buChar char="●"/>
              <a:defRPr b="0" i="0" sz="22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68300" lvl="4" marL="2286000" marR="0" rtl="0" algn="l">
              <a:spcBef>
                <a:spcPts val="413"/>
              </a:spcBef>
              <a:spcAft>
                <a:spcPts val="0"/>
              </a:spcAft>
              <a:buClr>
                <a:srgbClr val="A28E6A"/>
              </a:buClr>
              <a:buSzPts val="2200"/>
              <a:buFont typeface="Libre Baskerville"/>
              <a:buChar char="o"/>
              <a:defRPr b="0" i="0" sz="22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55600" lvl="5" marL="2743200" marR="0" rtl="0" algn="l">
              <a:spcBef>
                <a:spcPts val="411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55600" lvl="6" marL="3200400" marR="0" rtl="0" algn="l">
              <a:spcBef>
                <a:spcPts val="411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55600" lvl="7" marL="3657600" marR="0" rtl="0" algn="l">
              <a:spcBef>
                <a:spcPts val="411"/>
              </a:spcBef>
              <a:spcAft>
                <a:spcPts val="0"/>
              </a:spcAft>
              <a:buClr>
                <a:srgbClr val="E6AFA9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55600" lvl="8" marL="4114800" marR="0" rtl="0" algn="l">
              <a:spcBef>
                <a:spcPts val="411"/>
              </a:spcBef>
              <a:spcAft>
                <a:spcPts val="0"/>
              </a:spcAft>
              <a:buClr>
                <a:srgbClr val="CAABA9"/>
              </a:buClr>
              <a:buSzPts val="2000"/>
              <a:buFont typeface="Libre Baskerville"/>
              <a:buChar char="•"/>
              <a:defRPr b="0" i="0" sz="20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0" type="dt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1016000" y="6858000"/>
            <a:ext cx="4402138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6" name="Shape 16"/>
          <p:cNvSpPr/>
          <p:nvPr>
            <p:ph idx="12" type="sldNum"/>
          </p:nvPr>
        </p:nvSpPr>
        <p:spPr>
          <a:xfrm>
            <a:off x="161925" y="6900863"/>
            <a:ext cx="508000" cy="5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0" Type="http://schemas.openxmlformats.org/officeDocument/2006/relationships/image" Target="../media/image2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5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18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Relationship Id="rId7" Type="http://schemas.openxmlformats.org/officeDocument/2006/relationships/hyperlink" Target="http://ec.europa.eu/news/employment/110304_es.htm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5" Type="http://schemas.openxmlformats.org/officeDocument/2006/relationships/hyperlink" Target="http://blog.infoempleo.com/blog/2015/06/22/las-50-titulaciones-universitarias-mas-demandadas-por-las-empresas/" TargetMode="External"/><Relationship Id="rId6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fakoy.com/10-habilidades-que-deben-tener-los-directivos-y-que-mas-valoran-las-empresas-infografia-creatividad/" TargetMode="External"/><Relationship Id="rId4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Relationship Id="rId4" Type="http://schemas.openxmlformats.org/officeDocument/2006/relationships/image" Target="../media/image35.png"/><Relationship Id="rId5" Type="http://schemas.openxmlformats.org/officeDocument/2006/relationships/hyperlink" Target="http://noticias.lainformacion.com/mano-de-obra/desempleo/porque-hay-4-millones-de-parados-en-el-inem-y-casi-5-en-la-epa_ZeHDjZie2oNHXVqhdN5Gy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datosmacro.com/paro" TargetMode="External"/><Relationship Id="rId4" Type="http://schemas.openxmlformats.org/officeDocument/2006/relationships/image" Target="../media/image39.png"/><Relationship Id="rId5" Type="http://schemas.openxmlformats.org/officeDocument/2006/relationships/hyperlink" Target="http://www.datosmacro.com/paro" TargetMode="External"/><Relationship Id="rId6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datosmacro.com/paro" TargetMode="External"/><Relationship Id="rId4" Type="http://schemas.openxmlformats.org/officeDocument/2006/relationships/hyperlink" Target="http://www.indexmundi.com/map/?t=50&amp;v=74&amp;r=eu&amp;l=es" TargetMode="External"/><Relationship Id="rId5" Type="http://schemas.openxmlformats.org/officeDocument/2006/relationships/image" Target="../media/image40.png"/><Relationship Id="rId6" Type="http://schemas.openxmlformats.org/officeDocument/2006/relationships/image" Target="../media/image36.png"/><Relationship Id="rId7" Type="http://schemas.openxmlformats.org/officeDocument/2006/relationships/hyperlink" Target="http://www.datosmacro.com/paro" TargetMode="External"/><Relationship Id="rId8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9.png"/><Relationship Id="rId4" Type="http://schemas.openxmlformats.org/officeDocument/2006/relationships/hyperlink" Target="http://elpais.com/elpais/2015/11/18/media/1447871942_778264.html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elpais.com/elpais/2017/01/26/media/1485444218_695832.html" TargetMode="External"/><Relationship Id="rId4" Type="http://schemas.openxmlformats.org/officeDocument/2006/relationships/hyperlink" Target="http://elpais.com/elpais/2017/01/26/media/1485444218_695832.html" TargetMode="External"/><Relationship Id="rId5" Type="http://schemas.openxmlformats.org/officeDocument/2006/relationships/image" Target="../media/image4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ine.es/daco/daco42/daco4211/epa0416.pdf" TargetMode="External"/><Relationship Id="rId4" Type="http://schemas.openxmlformats.org/officeDocument/2006/relationships/image" Target="../media/image54.png"/><Relationship Id="rId5" Type="http://schemas.openxmlformats.org/officeDocument/2006/relationships/hyperlink" Target="http://www.ine.es/daco/daco42/daco4211/epa0416.pdf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ine.es/daco/daco42/daco4211/epa0416.pdf" TargetMode="External"/><Relationship Id="rId4" Type="http://schemas.openxmlformats.org/officeDocument/2006/relationships/image" Target="../media/image41.png"/><Relationship Id="rId5" Type="http://schemas.openxmlformats.org/officeDocument/2006/relationships/image" Target="../media/image45.png"/><Relationship Id="rId6" Type="http://schemas.openxmlformats.org/officeDocument/2006/relationships/image" Target="../media/image4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ine.es/daco/daco42/daco4211/epa0416.pdf" TargetMode="External"/><Relationship Id="rId4" Type="http://schemas.openxmlformats.org/officeDocument/2006/relationships/image" Target="../media/image4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9.jpg"/><Relationship Id="rId4" Type="http://schemas.openxmlformats.org/officeDocument/2006/relationships/hyperlink" Target="http://www.expansion.com/agencia/europa_press/2017/01/26/20170126103029.html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Relationship Id="rId5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www.antena3.com/videos-online/noticias/economia/in_2011122000074.html" TargetMode="External"/><Relationship Id="rId4" Type="http://schemas.openxmlformats.org/officeDocument/2006/relationships/image" Target="../media/image61.png"/><Relationship Id="rId5" Type="http://schemas.openxmlformats.org/officeDocument/2006/relationships/hyperlink" Target="http://www.antena3.com/videos-online/noticias/economia/in_2011122000074.html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png"/><Relationship Id="rId4" Type="http://schemas.openxmlformats.org/officeDocument/2006/relationships/hyperlink" Target="http://www.abc.es/20120731/economia/abci-como-alemania-solucionar-paro-201207301314.html" TargetMode="External"/><Relationship Id="rId5" Type="http://schemas.openxmlformats.org/officeDocument/2006/relationships/hyperlink" Target="http://www.abc.es/20120731/economia/abci-como-alemania-solucionar-paro-201207301314.html" TargetMode="External"/><Relationship Id="rId6" Type="http://schemas.openxmlformats.org/officeDocument/2006/relationships/image" Target="../media/image56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://politica.elpais.com/politica/2012/12/18/actualidad/1355860329_445137.html" TargetMode="External"/><Relationship Id="rId4" Type="http://schemas.openxmlformats.org/officeDocument/2006/relationships/image" Target="../media/image53.jpg"/><Relationship Id="rId10" Type="http://schemas.openxmlformats.org/officeDocument/2006/relationships/hyperlink" Target="http://elpais.com/tag/ley_reforma_laboral/a/" TargetMode="External"/><Relationship Id="rId9" Type="http://schemas.openxmlformats.org/officeDocument/2006/relationships/image" Target="../media/image63.png"/><Relationship Id="rId5" Type="http://schemas.openxmlformats.org/officeDocument/2006/relationships/hyperlink" Target="http://politica.elpais.com/politica/2012/12/18/actualidad/1355860329_445137.html" TargetMode="External"/><Relationship Id="rId6" Type="http://schemas.openxmlformats.org/officeDocument/2006/relationships/image" Target="../media/image64.png"/><Relationship Id="rId7" Type="http://schemas.openxmlformats.org/officeDocument/2006/relationships/image" Target="../media/image58.png"/><Relationship Id="rId8" Type="http://schemas.openxmlformats.org/officeDocument/2006/relationships/hyperlink" Target="http://www.rtve.es/noticias/reforma-laboral/2012/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0.png"/><Relationship Id="rId4" Type="http://schemas.openxmlformats.org/officeDocument/2006/relationships/hyperlink" Target="http://www.elblogsalmon.com/conceptos-de-economia/la-prestacion-por-desempleo-que-es-y-como-funciona" TargetMode="External"/><Relationship Id="rId5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hape 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0160000" cy="7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Shape 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38" y="76200"/>
            <a:ext cx="10017125" cy="7437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Shape 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850" y="1609725"/>
            <a:ext cx="10025063" cy="16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Shape 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850" y="1550988"/>
            <a:ext cx="10025063" cy="134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Shape 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850" y="3306763"/>
            <a:ext cx="10025063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Shape 5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38275" y="3556000"/>
            <a:ext cx="7113588" cy="17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 txBox="1"/>
          <p:nvPr>
            <p:ph idx="1" type="subTitle"/>
          </p:nvPr>
        </p:nvSpPr>
        <p:spPr>
          <a:xfrm>
            <a:off x="1381125" y="3556000"/>
            <a:ext cx="7227888" cy="17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id="55" name="Shape 5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8000" y="1673225"/>
            <a:ext cx="9144000" cy="163353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/>
        </p:nvSpPr>
        <p:spPr>
          <a:xfrm>
            <a:off x="450850" y="1905218"/>
            <a:ext cx="9258300" cy="1169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TEMA 7. El mercado de trabajo y el empleo</a:t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803275" y="1058863"/>
            <a:ext cx="8636000" cy="1512887"/>
          </a:xfrm>
          <a:prstGeom prst="rect">
            <a:avLst/>
          </a:prstGeom>
          <a:noFill/>
          <a:ln>
            <a:noFill/>
          </a:ln>
        </p:spPr>
        <p:txBody>
          <a:bodyPr anchorCtr="0" anchor="b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Componentes del mercado de trabajo</a:t>
            </a:r>
            <a:endParaRPr/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803275" y="2830513"/>
            <a:ext cx="8636000" cy="1487487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888888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Shape 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5974" y="1865784"/>
            <a:ext cx="1794026" cy="175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8357" y="4602088"/>
            <a:ext cx="1791643" cy="179164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mercado de trabajo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1" name="Shape 71"/>
          <p:cNvGrpSpPr/>
          <p:nvPr/>
        </p:nvGrpSpPr>
        <p:grpSpPr>
          <a:xfrm>
            <a:off x="399480" y="1291502"/>
            <a:ext cx="8352928" cy="5901091"/>
            <a:chOff x="0" y="1782"/>
            <a:chExt cx="8352928" cy="5901091"/>
          </a:xfrm>
        </p:grpSpPr>
        <p:sp>
          <p:nvSpPr>
            <p:cNvPr id="72" name="Shape 72"/>
            <p:cNvSpPr/>
            <p:nvPr/>
          </p:nvSpPr>
          <p:spPr>
            <a:xfrm>
              <a:off x="0" y="1782"/>
              <a:ext cx="8352928" cy="670676"/>
            </a:xfrm>
            <a:prstGeom prst="roundRect">
              <a:avLst>
                <a:gd fmla="val 16667" name="adj"/>
              </a:avLst>
            </a:prstGeom>
            <a:blipFill rotWithShape="1">
              <a:blip r:embed="rId5">
                <a:alphaModFix/>
              </a:blip>
              <a:tile algn="ctr" flip="none" tx="0" sx="65000" ty="0" sy="65000"/>
            </a:blip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 txBox="1"/>
            <p:nvPr/>
          </p:nvSpPr>
          <p:spPr>
            <a:xfrm>
              <a:off x="0" y="1782"/>
              <a:ext cx="8352928" cy="6706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OFERTA (O</a:t>
              </a: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b="0" i="0" lang="en-US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0" y="672459"/>
              <a:ext cx="8352928" cy="16673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 txBox="1"/>
            <p:nvPr/>
          </p:nvSpPr>
          <p:spPr>
            <a:xfrm>
              <a:off x="0" y="672459"/>
              <a:ext cx="8352928" cy="16673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475" lIns="265200" spcFirstLastPara="1" rIns="170675" wrap="square" tIns="304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Número de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personas dispuestas a trabajar 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una economía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Factores que influyen: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2" marL="4572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Calibri"/>
                <a:buChar char="•"/>
              </a:pPr>
              <a:r>
                <a:rPr b="1" i="0" lang="en-US" sz="24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Salario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(W): Si ↑W, ↑O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2" marL="4572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Calibri"/>
                <a:buChar char="•"/>
              </a:pPr>
              <a:r>
                <a:rPr b="1" i="0" lang="en-US" sz="24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Población activa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Si P. Activa es alta, ↑O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 (más gente dispuesta a trabajar)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0" y="2339850"/>
              <a:ext cx="8352928" cy="670684"/>
            </a:xfrm>
            <a:prstGeom prst="roundRect">
              <a:avLst>
                <a:gd fmla="val 16667" name="adj"/>
              </a:avLst>
            </a:prstGeom>
            <a:blipFill rotWithShape="1">
              <a:blip r:embed="rId6">
                <a:alphaModFix/>
              </a:blip>
              <a:tile algn="ctr" flip="none" tx="0" sx="65000" ty="0" sy="65000"/>
            </a:blip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Shape 77"/>
            <p:cNvSpPr txBox="1"/>
            <p:nvPr/>
          </p:nvSpPr>
          <p:spPr>
            <a:xfrm>
              <a:off x="0" y="2339850"/>
              <a:ext cx="8352928" cy="6706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DEMANDA (D</a:t>
              </a:r>
              <a:r>
                <a:rPr lang="en-US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b="0" i="0" lang="en-US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Shape 78"/>
            <p:cNvSpPr/>
            <p:nvPr/>
          </p:nvSpPr>
          <p:spPr>
            <a:xfrm>
              <a:off x="0" y="3010535"/>
              <a:ext cx="8352928" cy="2892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Shape 79"/>
            <p:cNvSpPr txBox="1"/>
            <p:nvPr/>
          </p:nvSpPr>
          <p:spPr>
            <a:xfrm>
              <a:off x="0" y="3010535"/>
              <a:ext cx="8352928" cy="2892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475" lIns="265200" spcFirstLastPara="1" rIns="170675" wrap="square" tIns="304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Número de puestos de trabajadores que están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dispuestas a contratar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las empresas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Factores que influyen: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2" marL="4572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Calibri"/>
                <a:buChar char="•"/>
              </a:pPr>
              <a:r>
                <a:rPr b="1" i="0" lang="en-US" sz="24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Salario 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(W): Si ↑W, ↓D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2" marL="4572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Calibri"/>
                <a:buChar char="•"/>
              </a:pPr>
              <a:r>
                <a:rPr b="1" i="0" lang="en-US" sz="24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Productividad de trabajadores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Si ésta aumenta, ↑D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ya que  están dispuestos a contratar a más empleados debido a los ingresos y beneficios  que obtienen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Shape 80"/>
          <p:cNvSpPr txBox="1"/>
          <p:nvPr/>
        </p:nvSpPr>
        <p:spPr>
          <a:xfrm>
            <a:off x="1263576" y="857672"/>
            <a:ext cx="74888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Suponiendo que el mercado de trabajo fuese de competencia perfecta: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mercado de trabajo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1016000" y="5754215"/>
            <a:ext cx="8636000" cy="934451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rPr b="1" i="0" lang="en-US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SALARIO DE EQUILIBRIO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Aquél para el que el nº de trabajadores dispuestos a trabajar coincide con el que las empresas están dispuestas a contratar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5664" y="1433736"/>
            <a:ext cx="5757441" cy="340168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/>
        </p:nvSpPr>
        <p:spPr>
          <a:xfrm>
            <a:off x="1479600" y="2081808"/>
            <a:ext cx="86409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Salario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6808192" y="5250160"/>
            <a:ext cx="18002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Nº de trabajadores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802570" y="1058334"/>
            <a:ext cx="8636000" cy="1513417"/>
          </a:xfrm>
          <a:prstGeom prst="rect">
            <a:avLst/>
          </a:prstGeom>
          <a:noFill/>
          <a:ln>
            <a:noFill/>
          </a:ln>
        </p:spPr>
        <p:txBody>
          <a:bodyPr anchorCtr="0" anchor="b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Salarios</a:t>
            </a:r>
            <a:endParaRPr b="0" i="0" sz="4400" u="none" cap="none" strike="noStrike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802570" y="2831042"/>
            <a:ext cx="8636000" cy="1486958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888888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Salarios y productividad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4431928" y="1073696"/>
            <a:ext cx="5472608" cy="4968552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i="0" lang="en-US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mayor productividad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los trabajadores, </a:t>
            </a:r>
            <a:r>
              <a:rPr b="0" i="0" lang="en-US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más sueldos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están dispuestos a pagar los empresarios (se produce + en el = tiempo).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321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productividad dependía de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-252412" lvl="2" marL="912813" marR="0" rtl="0" algn="l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Capital humano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(formación, experiencia, motivación…)</a:t>
            </a:r>
            <a:endParaRPr/>
          </a:p>
          <a:p>
            <a:pPr indent="-252412" lvl="2" marL="912813" marR="0" rtl="0" algn="l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Bienes de capital disponibles y </a:t>
            </a:r>
            <a:r>
              <a:rPr b="0" i="0" lang="en-US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desarrollo tecnológico</a:t>
            </a:r>
            <a:endParaRPr/>
          </a:p>
          <a:p>
            <a:pPr indent="-252412" lvl="2" marL="912813" marR="0" rtl="0" algn="l">
              <a:spcBef>
                <a:spcPts val="413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Organización y </a:t>
            </a:r>
            <a:r>
              <a:rPr b="0" i="0" lang="en-US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gestión empresarial</a:t>
            </a:r>
            <a:endParaRPr b="0" i="0" sz="20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Shape 102"/>
          <p:cNvGrpSpPr/>
          <p:nvPr/>
        </p:nvGrpSpPr>
        <p:grpSpPr>
          <a:xfrm>
            <a:off x="5640962" y="5036457"/>
            <a:ext cx="3360220" cy="2183790"/>
            <a:chOff x="488954" y="74329"/>
            <a:chExt cx="3360220" cy="2183790"/>
          </a:xfrm>
        </p:grpSpPr>
        <p:sp>
          <p:nvSpPr>
            <p:cNvPr id="103" name="Shape 103"/>
            <p:cNvSpPr/>
            <p:nvPr/>
          </p:nvSpPr>
          <p:spPr>
            <a:xfrm>
              <a:off x="488954" y="74329"/>
              <a:ext cx="1655339" cy="442397"/>
            </a:xfrm>
            <a:prstGeom prst="roundRect">
              <a:avLst>
                <a:gd fmla="val 10000" name="adj"/>
              </a:avLst>
            </a:prstGeom>
            <a:solidFill>
              <a:srgbClr val="DBD1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Shape 104"/>
            <p:cNvSpPr txBox="1"/>
            <p:nvPr/>
          </p:nvSpPr>
          <p:spPr>
            <a:xfrm>
              <a:off x="488954" y="74329"/>
              <a:ext cx="1655339" cy="442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422E2E"/>
                  </a:solidFill>
                  <a:latin typeface="Calibri"/>
                  <a:ea typeface="Calibri"/>
                  <a:cs typeface="Calibri"/>
                  <a:sym typeface="Calibri"/>
                </a:rPr>
                <a:t>PAÍSES DESARROLLADOS</a:t>
              </a:r>
              <a:endParaRPr b="1" sz="1200">
                <a:solidFill>
                  <a:srgbClr val="422E2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Shape 105"/>
            <p:cNvSpPr/>
            <p:nvPr/>
          </p:nvSpPr>
          <p:spPr>
            <a:xfrm>
              <a:off x="2198565" y="74329"/>
              <a:ext cx="1650609" cy="442397"/>
            </a:xfrm>
            <a:prstGeom prst="roundRect">
              <a:avLst>
                <a:gd fmla="val 10000" name="adj"/>
              </a:avLst>
            </a:prstGeom>
            <a:solidFill>
              <a:srgbClr val="D1DA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Shape 106"/>
            <p:cNvSpPr txBox="1"/>
            <p:nvPr/>
          </p:nvSpPr>
          <p:spPr>
            <a:xfrm>
              <a:off x="2198565" y="74329"/>
              <a:ext cx="1650609" cy="442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PAÍSES SUBDESARROLLADOS</a:t>
              </a:r>
              <a:endParaRPr b="1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Shape 107"/>
            <p:cNvSpPr/>
            <p:nvPr/>
          </p:nvSpPr>
          <p:spPr>
            <a:xfrm>
              <a:off x="2050607" y="1926322"/>
              <a:ext cx="331797" cy="331797"/>
            </a:xfrm>
            <a:prstGeom prst="triangle">
              <a:avLst>
                <a:gd fmla="val 50000" name="adj"/>
              </a:avLst>
            </a:prstGeom>
            <a:solidFill>
              <a:srgbClr val="D4D4D9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-240000">
              <a:off x="1220809" y="1784143"/>
              <a:ext cx="1991394" cy="139251"/>
            </a:xfrm>
            <a:prstGeom prst="rect">
              <a:avLst/>
            </a:prstGeom>
            <a:solidFill>
              <a:srgbClr val="D9D6D6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240000">
              <a:off x="913585" y="643666"/>
              <a:ext cx="1264989" cy="1153279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Shape 110"/>
            <p:cNvSpPr txBox="1"/>
            <p:nvPr/>
          </p:nvSpPr>
          <p:spPr>
            <a:xfrm rot="-480000">
              <a:off x="913585" y="643666"/>
              <a:ext cx="1264989" cy="11532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Mayor productividad</a:t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456" y="1145704"/>
            <a:ext cx="4143896" cy="419964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/>
          <p:nvPr/>
        </p:nvSpPr>
        <p:spPr>
          <a:xfrm>
            <a:off x="2415704" y="5898232"/>
            <a:ext cx="2952328" cy="143373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DIFERENCIAS SALARIALES ENTRE PAÍSES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1016000" y="1608667"/>
            <a:ext cx="8636000" cy="5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146685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None/>
            </a:pPr>
            <a:r>
              <a:t/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3536" y="1721768"/>
            <a:ext cx="4014936" cy="469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16104" y="1505744"/>
            <a:ext cx="3422119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1335584" y="6690320"/>
            <a:ext cx="3096344" cy="646331"/>
          </a:xfrm>
          <a:prstGeom prst="rect">
            <a:avLst/>
          </a:prstGeom>
          <a:blipFill rotWithShape="1">
            <a:blip r:embed="rId5">
              <a:alphaModFix/>
            </a:blip>
            <a:tile algn="ctr" flip="none" tx="0" sx="65000" ty="0" sy="65000"/>
          </a:blipFill>
          <a:ln cap="flat" cmpd="sng" w="9525">
            <a:solidFill>
              <a:srgbClr val="6A4747"/>
            </a:solidFill>
            <a:prstDash val="solid"/>
            <a:round/>
            <a:headEnd len="med" w="med" type="none"/>
            <a:tailEnd len="med" w="med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66.450.000 €</a:t>
            </a:r>
            <a:endParaRPr sz="3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6160120" y="6690320"/>
            <a:ext cx="3096344" cy="646331"/>
          </a:xfrm>
          <a:prstGeom prst="rect">
            <a:avLst/>
          </a:prstGeom>
          <a:blipFill rotWithShape="1">
            <a:blip r:embed="rId5">
              <a:alphaModFix/>
            </a:blip>
            <a:tile algn="ctr" flip="none" tx="0" sx="65000" ty="0" sy="65000"/>
          </a:blipFill>
          <a:ln cap="flat" cmpd="sng" w="9525">
            <a:solidFill>
              <a:srgbClr val="6A4747"/>
            </a:solidFill>
            <a:prstDash val="solid"/>
            <a:round/>
            <a:headEnd len="med" w="med" type="none"/>
            <a:tailEnd len="med" w="med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16.000 €</a:t>
            </a:r>
            <a:endParaRPr sz="3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3279800" y="929680"/>
            <a:ext cx="4680520" cy="646331"/>
          </a:xfrm>
          <a:prstGeom prst="rect">
            <a:avLst/>
          </a:prstGeom>
          <a:blipFill rotWithShape="1">
            <a:blip r:embed="rId6">
              <a:alphaModFix/>
            </a:blip>
            <a:tile algn="ctr" flip="none" tx="0" sx="70000" ty="0" sy="70000"/>
          </a:blipFill>
          <a:ln cap="flat" cmpd="sng" w="9525">
            <a:solidFill>
              <a:srgbClr val="6A4747"/>
            </a:solidFill>
            <a:prstDash val="solid"/>
            <a:round/>
            <a:headEnd len="med" w="med" type="none"/>
            <a:tailEnd len="med" w="med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cap="none">
                <a:solidFill>
                  <a:srgbClr val="5E24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PERO … ¿POR QUÉ?</a:t>
            </a:r>
            <a:endParaRPr b="1" sz="3600" cap="none">
              <a:solidFill>
                <a:srgbClr val="5E24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Algunos ejemplos de sueldos…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aphicFrame>
        <p:nvGraphicFramePr>
          <p:cNvPr id="130" name="Shape 130"/>
          <p:cNvGraphicFramePr/>
          <p:nvPr/>
        </p:nvGraphicFramePr>
        <p:xfrm>
          <a:off x="543496" y="107369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{42E59BDC-6DFD-4729-8DC9-687AFF307445}</a:tableStyleId>
              </a:tblPr>
              <a:tblGrid>
                <a:gridCol w="4320475"/>
              </a:tblGrid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Administrativo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Médico de familia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Peón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Director comercial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Rafa Nadal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Presidente del Gobierno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Secretaria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Ministro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Alcaldesa Madrid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Cristiano Ronaldo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Presidente Inditex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Presidente Comunidad Madrid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Policía Nacional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Directora Banco Santander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293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Juez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</a:tbl>
          </a:graphicData>
        </a:graphic>
      </p:graphicFrame>
      <p:graphicFrame>
        <p:nvGraphicFramePr>
          <p:cNvPr id="131" name="Shape 131"/>
          <p:cNvGraphicFramePr/>
          <p:nvPr/>
        </p:nvGraphicFramePr>
        <p:xfrm>
          <a:off x="5296024" y="107369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{42E59BDC-6DFD-4729-8DC9-687AFF307445}</a:tableStyleId>
              </a:tblPr>
              <a:tblGrid>
                <a:gridCol w="2304250"/>
              </a:tblGrid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21.000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56.000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16.000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90.000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40.500.000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78.000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30.000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69.000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100.000   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71.650.000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7.930.000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78.000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6.800.000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5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47.000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</a:tbl>
          </a:graphicData>
        </a:graphic>
      </p:graphicFrame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296" y="281608"/>
            <a:ext cx="2247900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6304" y="5456588"/>
            <a:ext cx="2343696" cy="2163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Imperfecciones del mercado de trabajo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39" name="Shape 139"/>
          <p:cNvGrpSpPr/>
          <p:nvPr/>
        </p:nvGrpSpPr>
        <p:grpSpPr>
          <a:xfrm>
            <a:off x="759520" y="1649759"/>
            <a:ext cx="8640960" cy="5514325"/>
            <a:chOff x="0" y="41093"/>
            <a:chExt cx="8640960" cy="5514325"/>
          </a:xfrm>
        </p:grpSpPr>
        <p:sp>
          <p:nvSpPr>
            <p:cNvPr id="140" name="Shape 140"/>
            <p:cNvSpPr/>
            <p:nvPr/>
          </p:nvSpPr>
          <p:spPr>
            <a:xfrm>
              <a:off x="0" y="382488"/>
              <a:ext cx="8640960" cy="5796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432048" y="41093"/>
              <a:ext cx="6106194" cy="691676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Shape 142"/>
            <p:cNvSpPr txBox="1"/>
            <p:nvPr/>
          </p:nvSpPr>
          <p:spPr>
            <a:xfrm>
              <a:off x="432048" y="41093"/>
              <a:ext cx="6106194" cy="6916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28625" spcFirstLastPara="1" rIns="2286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Estado y sindicatos (convenios) influyen en salarios</a:t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>
              <a:off x="0" y="1425768"/>
              <a:ext cx="8640960" cy="412965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93625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Shape 144"/>
            <p:cNvSpPr txBox="1"/>
            <p:nvPr/>
          </p:nvSpPr>
          <p:spPr>
            <a:xfrm>
              <a:off x="0" y="1425768"/>
              <a:ext cx="8640960" cy="4129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670625" spcFirstLastPara="1" rIns="670625" wrap="square" tIns="4790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Condiciones laborales 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(empleos nocturnos, desagradables o peligrosos)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01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None/>
              </a:pPr>
              <a:r>
                <a:t/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Diferencia en </a:t>
              </a:r>
              <a:r>
                <a:rPr b="0" i="0" lang="en-US" sz="20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capital humano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experiencia y formación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01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None/>
              </a:pPr>
              <a:r>
                <a:t/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Diferencias </a:t>
              </a:r>
              <a:r>
                <a:rPr b="0" i="0" lang="en-US" sz="20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talento y habilidades</a:t>
              </a:r>
              <a:endParaRPr b="0" i="0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01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None/>
              </a:pPr>
              <a:r>
                <a:t/>
              </a:r>
              <a:endParaRPr b="0" i="0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Salarios con </a:t>
              </a:r>
              <a:r>
                <a:rPr b="0" i="0" lang="en-US" sz="20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incentivos</a:t>
              </a:r>
              <a:endParaRPr b="0" i="0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01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None/>
              </a:pPr>
              <a:r>
                <a:t/>
              </a:r>
              <a:endParaRPr b="0" i="0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2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Discriminación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(mujeres…)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01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None/>
              </a:pPr>
              <a:r>
                <a:t/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432048" y="1086288"/>
              <a:ext cx="6135107" cy="678960"/>
            </a:xfrm>
            <a:prstGeom prst="roundRect">
              <a:avLst>
                <a:gd fmla="val 16667" name="adj"/>
              </a:avLst>
            </a:prstGeom>
            <a:solidFill>
              <a:srgbClr val="936251"/>
            </a:solidFill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Shape 146"/>
            <p:cNvSpPr txBox="1"/>
            <p:nvPr/>
          </p:nvSpPr>
          <p:spPr>
            <a:xfrm>
              <a:off x="432048" y="1086288"/>
              <a:ext cx="6135107" cy="678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28625" spcFirstLastPara="1" rIns="2286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El trabajo no es homogéneo: Hay diferencias:</a:t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Shape 147"/>
          <p:cNvSpPr txBox="1"/>
          <p:nvPr/>
        </p:nvSpPr>
        <p:spPr>
          <a:xfrm>
            <a:off x="615504" y="857672"/>
            <a:ext cx="74888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El mercado de trabajo no  era de competencia perfecta!!!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7960320" y="1361728"/>
            <a:ext cx="1944216" cy="108012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655 €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6344" y="3017912"/>
            <a:ext cx="1714160" cy="128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6224" y="4818112"/>
            <a:ext cx="1475039" cy="1044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01916" y="4746104"/>
            <a:ext cx="1058084" cy="1177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32328" y="5898232"/>
            <a:ext cx="1800200" cy="120013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 txBox="1"/>
          <p:nvPr/>
        </p:nvSpPr>
        <p:spPr>
          <a:xfrm>
            <a:off x="6592168" y="6618312"/>
            <a:ext cx="21602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Comisión Europea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463" y="1145704"/>
            <a:ext cx="5184577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Formación y 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457" y="5034136"/>
            <a:ext cx="5256584" cy="1962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-595" t="21288"/>
          <a:stretch/>
        </p:blipFill>
        <p:spPr>
          <a:xfrm>
            <a:off x="5440040" y="1145704"/>
            <a:ext cx="4306557" cy="5832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Formación y empleabilidad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1016000" y="1608667"/>
            <a:ext cx="8636000" cy="5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146685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None/>
            </a:pPr>
            <a:r>
              <a:t/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Shape 16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1608" y="713656"/>
            <a:ext cx="6840759" cy="6651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802570" y="1058334"/>
            <a:ext cx="8636000" cy="1513417"/>
          </a:xfrm>
          <a:prstGeom prst="rect">
            <a:avLst/>
          </a:prstGeom>
          <a:noFill/>
          <a:ln>
            <a:noFill/>
          </a:ln>
        </p:spPr>
        <p:txBody>
          <a:bodyPr anchorCtr="0" anchor="b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4400" u="none" cap="none" strike="noStrike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802570" y="2831042"/>
            <a:ext cx="8636000" cy="1486958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888888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4016" y="2945904"/>
            <a:ext cx="3888432" cy="432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1047552" y="5826224"/>
            <a:ext cx="8636000" cy="934450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Noto Sans Symbols"/>
              <a:buNone/>
            </a:pPr>
            <a:r>
              <a:rPr b="1" i="0" lang="en-US" sz="3200" u="none" cap="none" strike="noStrike">
                <a:solidFill>
                  <a:srgbClr val="5E240E"/>
                </a:solidFill>
                <a:latin typeface="Calibri"/>
                <a:ea typeface="Calibri"/>
                <a:cs typeface="Calibri"/>
                <a:sym typeface="Calibri"/>
              </a:rPr>
              <a:t>Y TÚ ¿PERTENECES A LA POBLACIÓN PARADA, OCUPADA O INACTIVA?</a:t>
            </a:r>
            <a:endParaRPr b="1" i="0" sz="3200" u="none" cap="none" strike="noStrike">
              <a:solidFill>
                <a:srgbClr val="5E240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 b="8692" l="0" r="0" t="0"/>
          <a:stretch/>
        </p:blipFill>
        <p:spPr>
          <a:xfrm>
            <a:off x="3423816" y="1145704"/>
            <a:ext cx="3096344" cy="424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title"/>
          </p:nvPr>
        </p:nvSpPr>
        <p:spPr>
          <a:xfrm>
            <a:off x="903288" y="280988"/>
            <a:ext cx="8636000" cy="409575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Clasificación de población según acceso al trabajo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88" name="Shape 188"/>
          <p:cNvGrpSpPr/>
          <p:nvPr/>
        </p:nvGrpSpPr>
        <p:grpSpPr>
          <a:xfrm>
            <a:off x="1050392" y="1145861"/>
            <a:ext cx="7987207" cy="5040245"/>
            <a:chOff x="2840" y="157"/>
            <a:chExt cx="7987207" cy="5040245"/>
          </a:xfrm>
        </p:grpSpPr>
        <p:sp>
          <p:nvSpPr>
            <p:cNvPr id="189" name="Shape 189"/>
            <p:cNvSpPr/>
            <p:nvPr/>
          </p:nvSpPr>
          <p:spPr>
            <a:xfrm>
              <a:off x="2840" y="157"/>
              <a:ext cx="7987207" cy="1181381"/>
            </a:xfrm>
            <a:prstGeom prst="roundRect">
              <a:avLst>
                <a:gd fmla="val 10000" name="adj"/>
              </a:avLst>
            </a:prstGeom>
            <a:solidFill>
              <a:srgbClr val="9B2B1C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Shape 190"/>
            <p:cNvSpPr txBox="1"/>
            <p:nvPr/>
          </p:nvSpPr>
          <p:spPr>
            <a:xfrm>
              <a:off x="2840" y="157"/>
              <a:ext cx="7987207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4300" lIns="194300" spcFirstLastPara="1" rIns="194300" wrap="square" tIns="19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POBLACIÓN TOTAL</a:t>
              </a:r>
              <a:endParaRPr b="1" sz="5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Shape 191"/>
            <p:cNvSpPr/>
            <p:nvPr/>
          </p:nvSpPr>
          <p:spPr>
            <a:xfrm>
              <a:off x="2840" y="1286445"/>
              <a:ext cx="5899401" cy="1181381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Shape 192"/>
            <p:cNvSpPr txBox="1"/>
            <p:nvPr/>
          </p:nvSpPr>
          <p:spPr>
            <a:xfrm>
              <a:off x="2840" y="1286445"/>
              <a:ext cx="5899401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&gt; 16 AÑOS</a:t>
              </a:r>
              <a:endParaRPr b="1"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Shape 193"/>
            <p:cNvSpPr/>
            <p:nvPr/>
          </p:nvSpPr>
          <p:spPr>
            <a:xfrm>
              <a:off x="2840" y="2572733"/>
              <a:ext cx="3892487" cy="1181381"/>
            </a:xfrm>
            <a:prstGeom prst="roundRect">
              <a:avLst>
                <a:gd fmla="val 10000" name="adj"/>
              </a:avLst>
            </a:prstGeom>
            <a:solidFill>
              <a:schemeClr val="accent5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Shape 194"/>
            <p:cNvSpPr txBox="1"/>
            <p:nvPr/>
          </p:nvSpPr>
          <p:spPr>
            <a:xfrm>
              <a:off x="2840" y="2572733"/>
              <a:ext cx="3892487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ACTIVA</a:t>
              </a:r>
              <a:endParaRPr b="1"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Shape 195"/>
            <p:cNvSpPr/>
            <p:nvPr/>
          </p:nvSpPr>
          <p:spPr>
            <a:xfrm>
              <a:off x="2840" y="3859021"/>
              <a:ext cx="1926020" cy="1181381"/>
            </a:xfrm>
            <a:prstGeom prst="roundRect">
              <a:avLst>
                <a:gd fmla="val 10000" name="adj"/>
              </a:avLst>
            </a:prstGeom>
            <a:solidFill>
              <a:srgbClr val="855B5D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Shape 196"/>
            <p:cNvSpPr txBox="1"/>
            <p:nvPr/>
          </p:nvSpPr>
          <p:spPr>
            <a:xfrm>
              <a:off x="2840" y="3859021"/>
              <a:ext cx="1926020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OCUPADA</a:t>
              </a:r>
              <a:endParaRPr b="1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Shape 197"/>
            <p:cNvSpPr/>
            <p:nvPr/>
          </p:nvSpPr>
          <p:spPr>
            <a:xfrm>
              <a:off x="1969307" y="3859021"/>
              <a:ext cx="1926020" cy="1181381"/>
            </a:xfrm>
            <a:prstGeom prst="roundRect">
              <a:avLst>
                <a:gd fmla="val 10000" name="adj"/>
              </a:avLst>
            </a:prstGeom>
            <a:solidFill>
              <a:srgbClr val="855B5D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Shape 198"/>
            <p:cNvSpPr txBox="1"/>
            <p:nvPr/>
          </p:nvSpPr>
          <p:spPr>
            <a:xfrm>
              <a:off x="1969307" y="3859021"/>
              <a:ext cx="1926020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PARADA</a:t>
              </a:r>
              <a:endParaRPr b="1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Shape 199"/>
            <p:cNvSpPr/>
            <p:nvPr/>
          </p:nvSpPr>
          <p:spPr>
            <a:xfrm>
              <a:off x="3976220" y="2572733"/>
              <a:ext cx="1926020" cy="1181381"/>
            </a:xfrm>
            <a:prstGeom prst="roundRect">
              <a:avLst>
                <a:gd fmla="val 10000" name="adj"/>
              </a:avLst>
            </a:prstGeom>
            <a:solidFill>
              <a:schemeClr val="accent5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Shape 200"/>
            <p:cNvSpPr txBox="1"/>
            <p:nvPr/>
          </p:nvSpPr>
          <p:spPr>
            <a:xfrm>
              <a:off x="3976220" y="2572733"/>
              <a:ext cx="1926020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INACTIVA</a:t>
              </a:r>
              <a:endParaRPr b="1"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Shape 201"/>
            <p:cNvSpPr/>
            <p:nvPr/>
          </p:nvSpPr>
          <p:spPr>
            <a:xfrm>
              <a:off x="6064027" y="1286445"/>
              <a:ext cx="1926020" cy="1181381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Shape 202"/>
            <p:cNvSpPr txBox="1"/>
            <p:nvPr/>
          </p:nvSpPr>
          <p:spPr>
            <a:xfrm>
              <a:off x="6064027" y="1286445"/>
              <a:ext cx="1926020" cy="1181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&lt; 16 AÑOS</a:t>
              </a:r>
              <a:endParaRPr b="1"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208" name="Shape 208"/>
          <p:cNvGrpSpPr/>
          <p:nvPr/>
        </p:nvGrpSpPr>
        <p:grpSpPr>
          <a:xfrm>
            <a:off x="1016000" y="1237010"/>
            <a:ext cx="7808416" cy="5431829"/>
            <a:chOff x="0" y="19298"/>
            <a:chExt cx="7808416" cy="5431829"/>
          </a:xfrm>
        </p:grpSpPr>
        <p:sp>
          <p:nvSpPr>
            <p:cNvPr id="209" name="Shape 209"/>
            <p:cNvSpPr/>
            <p:nvPr/>
          </p:nvSpPr>
          <p:spPr>
            <a:xfrm>
              <a:off x="0" y="446515"/>
              <a:ext cx="7808416" cy="28917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Shape 210"/>
            <p:cNvSpPr txBox="1"/>
            <p:nvPr/>
          </p:nvSpPr>
          <p:spPr>
            <a:xfrm>
              <a:off x="0" y="446515"/>
              <a:ext cx="7808416" cy="289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0675" lIns="606000" spcFirstLastPara="1" rIns="606000" wrap="square" tIns="1874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edad de trabajar (&gt;16 años). Incluye por tanto a ocupados  y parados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2" marL="457200" marR="0" rtl="0" algn="l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Calibri"/>
                <a:buChar char="•"/>
              </a:pPr>
              <a:r>
                <a:rPr b="1" i="0" lang="en-US" sz="24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POBLACIÓN OCUPADA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Parte de la población activa que tiene trabajo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76200" lvl="2" marL="457200" marR="0" rtl="0" algn="l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2" marL="457200" marR="0" rtl="0" algn="l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Calibri"/>
                <a:buChar char="•"/>
              </a:pPr>
              <a:r>
                <a:rPr b="1" i="0" lang="en-US" sz="24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POBLACIÓN PARADA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Parte de la población activa que quiere y no encuentra trabajo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Shape 211"/>
            <p:cNvSpPr/>
            <p:nvPr/>
          </p:nvSpPr>
          <p:spPr>
            <a:xfrm>
              <a:off x="390420" y="19298"/>
              <a:ext cx="4110568" cy="560056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Shape 212"/>
            <p:cNvSpPr txBox="1"/>
            <p:nvPr/>
          </p:nvSpPr>
          <p:spPr>
            <a:xfrm>
              <a:off x="390420" y="19298"/>
              <a:ext cx="4110568" cy="5600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06575" spcFirstLastPara="1" rIns="2065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POBLACIÓN ACTIVA</a:t>
              </a: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Shape 213"/>
            <p:cNvSpPr/>
            <p:nvPr/>
          </p:nvSpPr>
          <p:spPr>
            <a:xfrm>
              <a:off x="0" y="3750127"/>
              <a:ext cx="7808416" cy="1701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Shape 214"/>
            <p:cNvSpPr txBox="1"/>
            <p:nvPr/>
          </p:nvSpPr>
          <p:spPr>
            <a:xfrm>
              <a:off x="0" y="3750127"/>
              <a:ext cx="7808416" cy="170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0675" lIns="606000" spcFirstLastPara="1" rIns="606000" wrap="square" tIns="1874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edad de trabajar (&gt; 16 años) pero que no buscan trabajo: estudiantes, jubilados, amas de casa, personas con incapacidad laboral, quienes no desean trabajar…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>
              <a:off x="390420" y="3386815"/>
              <a:ext cx="4169819" cy="496152"/>
            </a:xfrm>
            <a:prstGeom prst="roundRect">
              <a:avLst>
                <a:gd fmla="val 16667" name="adj"/>
              </a:avLst>
            </a:prstGeom>
            <a:solidFill>
              <a:srgbClr val="90838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Shape 216"/>
            <p:cNvSpPr txBox="1"/>
            <p:nvPr/>
          </p:nvSpPr>
          <p:spPr>
            <a:xfrm>
              <a:off x="390420" y="3386815"/>
              <a:ext cx="4169819" cy="4961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06575" spcFirstLastPara="1" rIns="2065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POBLACIÓN INACTIVA</a:t>
              </a:r>
              <a:endParaRPr b="1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222" name="Shape 222"/>
          <p:cNvGrpSpPr/>
          <p:nvPr/>
        </p:nvGrpSpPr>
        <p:grpSpPr>
          <a:xfrm>
            <a:off x="903578" y="1667100"/>
            <a:ext cx="8635915" cy="5045318"/>
            <a:chOff x="42" y="17340"/>
            <a:chExt cx="8635915" cy="5045318"/>
          </a:xfrm>
        </p:grpSpPr>
        <p:sp>
          <p:nvSpPr>
            <p:cNvPr id="223" name="Shape 223"/>
            <p:cNvSpPr/>
            <p:nvPr/>
          </p:nvSpPr>
          <p:spPr>
            <a:xfrm>
              <a:off x="42" y="17340"/>
              <a:ext cx="4035474" cy="15264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9B2B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Shape 224"/>
            <p:cNvSpPr txBox="1"/>
            <p:nvPr/>
          </p:nvSpPr>
          <p:spPr>
            <a:xfrm>
              <a:off x="42" y="17340"/>
              <a:ext cx="4035474" cy="152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7525" lIns="170675" spcFirstLastPara="1" rIns="170675" wrap="square" tIns="975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Times New Roman"/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Shape 225"/>
            <p:cNvSpPr/>
            <p:nvPr/>
          </p:nvSpPr>
          <p:spPr>
            <a:xfrm>
              <a:off x="42" y="1543740"/>
              <a:ext cx="4035474" cy="3518918"/>
            </a:xfrm>
            <a:prstGeom prst="rect">
              <a:avLst/>
            </a:prstGeom>
            <a:solidFill>
              <a:srgbClr val="DECCCB">
                <a:alpha val="89803"/>
              </a:srgbClr>
            </a:solidFill>
            <a:ln cap="flat" cmpd="sng" w="12700">
              <a:solidFill>
                <a:srgbClr val="DECCCB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Shape 226"/>
            <p:cNvSpPr txBox="1"/>
            <p:nvPr/>
          </p:nvSpPr>
          <p:spPr>
            <a:xfrm>
              <a:off x="42" y="1543740"/>
              <a:ext cx="4035474" cy="35189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2000" lIns="128000" spcFirstLastPara="1" rIns="170675" wrap="square" tIns="128000">
              <a:noAutofit/>
            </a:bodyPr>
            <a:lstStyle/>
            <a:p>
              <a:pPr indent="0" lvl="1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Paro registrado en oficinas de desempleo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1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Sólo contabiliza a los inscritos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1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publica mensualmente</a:t>
              </a:r>
              <a:endParaRPr/>
            </a:p>
            <a:p>
              <a:pPr indent="152400" lvl="1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Shape 227"/>
            <p:cNvSpPr/>
            <p:nvPr/>
          </p:nvSpPr>
          <p:spPr>
            <a:xfrm>
              <a:off x="4600483" y="17340"/>
              <a:ext cx="4035474" cy="15264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A28C67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Shape 228"/>
            <p:cNvSpPr txBox="1"/>
            <p:nvPr/>
          </p:nvSpPr>
          <p:spPr>
            <a:xfrm>
              <a:off x="4600483" y="17340"/>
              <a:ext cx="4035474" cy="152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7525" lIns="170675" spcFirstLastPara="1" rIns="170675" wrap="square" tIns="97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Shape 229"/>
            <p:cNvSpPr/>
            <p:nvPr/>
          </p:nvSpPr>
          <p:spPr>
            <a:xfrm>
              <a:off x="4600483" y="1543740"/>
              <a:ext cx="4035474" cy="3518918"/>
            </a:xfrm>
            <a:prstGeom prst="rect">
              <a:avLst/>
            </a:prstGeom>
            <a:solidFill>
              <a:srgbClr val="DED9D2">
                <a:alpha val="89803"/>
              </a:srgbClr>
            </a:solidFill>
            <a:ln cap="flat" cmpd="sng" w="12700">
              <a:solidFill>
                <a:srgbClr val="DED9D2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Shape 230"/>
            <p:cNvSpPr txBox="1"/>
            <p:nvPr/>
          </p:nvSpPr>
          <p:spPr>
            <a:xfrm>
              <a:off x="4600483" y="1543740"/>
              <a:ext cx="4035474" cy="35189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2000" lIns="128000" spcFirstLastPara="1" rIns="170675" wrap="square" tIns="128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Elaborada por el INE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Encuesta realizada a 200.000 personas cada trimestre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Homologada internacionalmente (comparable)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Preferida por expertos: más fiable </a:t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1" name="Shape 231"/>
          <p:cNvGrpSpPr/>
          <p:nvPr/>
        </p:nvGrpSpPr>
        <p:grpSpPr>
          <a:xfrm>
            <a:off x="615504" y="857672"/>
            <a:ext cx="3312368" cy="576064"/>
            <a:chOff x="0" y="491769"/>
            <a:chExt cx="8636000" cy="660357"/>
          </a:xfrm>
        </p:grpSpPr>
        <p:sp>
          <p:nvSpPr>
            <p:cNvPr id="232" name="Shape 232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¿CÓMO SE CALCULA?</a:t>
              </a:r>
              <a:endParaRPr b="1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Shape 234"/>
          <p:cNvSpPr/>
          <p:nvPr/>
        </p:nvSpPr>
        <p:spPr>
          <a:xfrm>
            <a:off x="3351808" y="6762328"/>
            <a:ext cx="3024336" cy="510778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Más información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aquí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x="3639840" y="929680"/>
            <a:ext cx="504056" cy="761173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Noto Sans Symbols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4359920" y="929680"/>
            <a:ext cx="914400" cy="914400"/>
          </a:xfrm>
          <a:prstGeom prst="heart">
            <a:avLst/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Shape 242"/>
          <p:cNvSpPr txBox="1"/>
          <p:nvPr/>
        </p:nvSpPr>
        <p:spPr>
          <a:xfrm>
            <a:off x="5440040" y="929680"/>
            <a:ext cx="823640" cy="761173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Noto Sans Symbols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Shape 243"/>
          <p:cNvSpPr txBox="1"/>
          <p:nvPr/>
        </p:nvSpPr>
        <p:spPr>
          <a:xfrm>
            <a:off x="831528" y="2149046"/>
            <a:ext cx="3529012" cy="461963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Tasa de paro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903536" y="4381294"/>
            <a:ext cx="3528640" cy="461963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Tasa de actividad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Shape 245"/>
          <p:cNvSpPr txBox="1"/>
          <p:nvPr/>
        </p:nvSpPr>
        <p:spPr>
          <a:xfrm>
            <a:off x="903536" y="5173382"/>
            <a:ext cx="71278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Parte de la población en edad de trabajar que tiene condiciones y busca empleo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0" y="0"/>
            <a:ext cx="10160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3656" y="3373182"/>
            <a:ext cx="5532094" cy="795238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 txBox="1"/>
          <p:nvPr/>
        </p:nvSpPr>
        <p:spPr>
          <a:xfrm>
            <a:off x="831528" y="2797118"/>
            <a:ext cx="71278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Porcentaje de la población activa que no encuentra empleo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0" y="0"/>
            <a:ext cx="10160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0" name="Shape 2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3656" y="5749446"/>
            <a:ext cx="6014681" cy="72618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Shape 251"/>
          <p:cNvSpPr txBox="1"/>
          <p:nvPr/>
        </p:nvSpPr>
        <p:spPr>
          <a:xfrm>
            <a:off x="1119560" y="6685550"/>
            <a:ext cx="8636000" cy="934450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Noto Sans Symbols"/>
              <a:buNone/>
            </a:pPr>
            <a:r>
              <a:rPr b="1" i="0" lang="en-US" sz="3200" u="none" cap="none" strike="noStrike">
                <a:solidFill>
                  <a:srgbClr val="5E240E"/>
                </a:solidFill>
                <a:latin typeface="Calibri"/>
                <a:ea typeface="Calibri"/>
                <a:cs typeface="Calibri"/>
                <a:sym typeface="Calibri"/>
              </a:rPr>
              <a:t>¿PODRÍAN CALCULARSE OTRAS TASAS?</a:t>
            </a:r>
            <a:endParaRPr b="1" i="0" sz="3200" u="none" cap="none" strike="noStrike">
              <a:solidFill>
                <a:srgbClr val="5E240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3351808" y="785664"/>
            <a:ext cx="3024336" cy="1152128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58" name="Shape 2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5624" y="2009800"/>
            <a:ext cx="6441004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Shape 259"/>
          <p:cNvSpPr txBox="1"/>
          <p:nvPr/>
        </p:nvSpPr>
        <p:spPr>
          <a:xfrm>
            <a:off x="1695624" y="1001688"/>
            <a:ext cx="6552728" cy="92333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cap="none">
                <a:solidFill>
                  <a:srgbClr val="5E240E"/>
                </a:solidFill>
                <a:latin typeface="Calibri"/>
                <a:ea typeface="Calibri"/>
                <a:cs typeface="Calibri"/>
                <a:sym typeface="Calibri"/>
              </a:rPr>
              <a:t>EL PARO EN CIFRAS</a:t>
            </a:r>
            <a:endParaRPr b="1" sz="5400" cap="none">
              <a:solidFill>
                <a:srgbClr val="5E240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5" name="Shape 265"/>
          <p:cNvSpPr txBox="1"/>
          <p:nvPr/>
        </p:nvSpPr>
        <p:spPr>
          <a:xfrm>
            <a:off x="1407592" y="5970240"/>
            <a:ext cx="219968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Datosmacro.com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615504" y="929680"/>
            <a:ext cx="2664296" cy="461665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el mundo (2016)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Shape 2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472" y="2297832"/>
            <a:ext cx="4320480" cy="335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0000" y="353616"/>
            <a:ext cx="4829944" cy="69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/>
          <p:nvPr/>
        </p:nvSpPr>
        <p:spPr>
          <a:xfrm>
            <a:off x="5007992" y="929680"/>
            <a:ext cx="4176464" cy="288032"/>
          </a:xfrm>
          <a:prstGeom prst="ellipse">
            <a:avLst/>
          </a:prstGeom>
          <a:noFill/>
          <a:ln cap="flat" cmpd="sng" w="38100">
            <a:solidFill>
              <a:srgbClr val="99341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75" name="Shape 275"/>
          <p:cNvSpPr txBox="1"/>
          <p:nvPr/>
        </p:nvSpPr>
        <p:spPr>
          <a:xfrm>
            <a:off x="1191568" y="6690320"/>
            <a:ext cx="75608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datosmacro.com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¿Sabes cuál es la tasa de paro de cada país en Europa???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Shape 27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20885" l="19384" r="18586" t="0"/>
          <a:stretch/>
        </p:blipFill>
        <p:spPr>
          <a:xfrm>
            <a:off x="-1" y="5466184"/>
            <a:ext cx="1276335" cy="2153816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Shape 277"/>
          <p:cNvSpPr txBox="1"/>
          <p:nvPr/>
        </p:nvSpPr>
        <p:spPr>
          <a:xfrm>
            <a:off x="687512" y="713656"/>
            <a:ext cx="3456384" cy="461665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el mundo(2016)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Shape 2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63976" y="3665984"/>
            <a:ext cx="4972050" cy="325755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279" name="Shape 27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3456" y="1289720"/>
            <a:ext cx="5688632" cy="311499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280" name="Shape 280"/>
          <p:cNvSpPr txBox="1"/>
          <p:nvPr/>
        </p:nvSpPr>
        <p:spPr>
          <a:xfrm>
            <a:off x="6304136" y="3017912"/>
            <a:ext cx="3456384" cy="461665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Europa(2016)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Shape 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1568" y="1577752"/>
            <a:ext cx="7560840" cy="540919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Shape 286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7" name="Shape 287"/>
          <p:cNvSpPr txBox="1"/>
          <p:nvPr>
            <p:ph idx="1" type="body"/>
          </p:nvPr>
        </p:nvSpPr>
        <p:spPr>
          <a:xfrm>
            <a:off x="5728072" y="857672"/>
            <a:ext cx="3888432" cy="401133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Char char="●"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Evolución histórica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759520" y="857672"/>
            <a:ext cx="2592288" cy="461963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España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Shape 289"/>
          <p:cNvSpPr txBox="1"/>
          <p:nvPr/>
        </p:nvSpPr>
        <p:spPr>
          <a:xfrm>
            <a:off x="1839640" y="6906344"/>
            <a:ext cx="5904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</a:t>
            </a:r>
            <a:r>
              <a:rPr lang="en-US" sz="1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Elpais.com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Shape 290"/>
          <p:cNvSpPr txBox="1"/>
          <p:nvPr/>
        </p:nvSpPr>
        <p:spPr>
          <a:xfrm>
            <a:off x="7168232" y="6906344"/>
            <a:ext cx="2664296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Y este último año?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/>
          <p:nvPr/>
        </p:nvSpPr>
        <p:spPr>
          <a:xfrm>
            <a:off x="687512" y="1001688"/>
            <a:ext cx="8636000" cy="401133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lang="en-US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Así acabó 2016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Shape 296"/>
          <p:cNvSpPr txBox="1"/>
          <p:nvPr/>
        </p:nvSpPr>
        <p:spPr>
          <a:xfrm>
            <a:off x="2127672" y="6906344"/>
            <a:ext cx="5904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</a:t>
            </a:r>
            <a:r>
              <a:rPr lang="en-US" sz="1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: Elpais.com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Shape 297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98" name="Shape 29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1528" y="2009800"/>
            <a:ext cx="8441629" cy="4364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Shape 30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5584" y="1721768"/>
            <a:ext cx="6766694" cy="508409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5" name="Shape 305"/>
          <p:cNvSpPr txBox="1"/>
          <p:nvPr>
            <p:ph idx="1" type="body"/>
          </p:nvPr>
        </p:nvSpPr>
        <p:spPr>
          <a:xfrm>
            <a:off x="975544" y="1361728"/>
            <a:ext cx="8636000" cy="473141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Char char="●"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Geográficamente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Shape 306"/>
          <p:cNvSpPr txBox="1"/>
          <p:nvPr/>
        </p:nvSpPr>
        <p:spPr>
          <a:xfrm>
            <a:off x="4287912" y="6978352"/>
            <a:ext cx="18002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INE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Shape 307"/>
          <p:cNvSpPr txBox="1"/>
          <p:nvPr/>
        </p:nvSpPr>
        <p:spPr>
          <a:xfrm>
            <a:off x="759520" y="857672"/>
            <a:ext cx="7632848" cy="461665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76674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España: últimos datos (EPA IV trimestre 2015)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1695624" y="1721768"/>
            <a:ext cx="2232248" cy="1080120"/>
          </a:xfrm>
          <a:prstGeom prst="ellipse">
            <a:avLst/>
          </a:prstGeom>
          <a:noFill/>
          <a:ln cap="flat" cmpd="sng" w="28575">
            <a:solidFill>
              <a:srgbClr val="99341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Shape 3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6786" y="1505744"/>
            <a:ext cx="9863214" cy="415686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Shape 314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5" name="Shape 315"/>
          <p:cNvSpPr txBox="1"/>
          <p:nvPr>
            <p:ph idx="1" type="body"/>
          </p:nvPr>
        </p:nvSpPr>
        <p:spPr>
          <a:xfrm>
            <a:off x="759520" y="857672"/>
            <a:ext cx="8636000" cy="689165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Char char="●"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Número de ocupados y parados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Shape 316"/>
          <p:cNvSpPr txBox="1"/>
          <p:nvPr/>
        </p:nvSpPr>
        <p:spPr>
          <a:xfrm>
            <a:off x="3639840" y="2657872"/>
            <a:ext cx="1224136" cy="33855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18.508.100.</a:t>
            </a:r>
            <a:endParaRPr b="1"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Shape 317"/>
          <p:cNvSpPr txBox="1"/>
          <p:nvPr/>
        </p:nvSpPr>
        <p:spPr>
          <a:xfrm>
            <a:off x="8824416" y="2441848"/>
            <a:ext cx="1080120" cy="33855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4.237.800.</a:t>
            </a:r>
            <a:endParaRPr b="1"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Shape 3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55664" y="5826224"/>
            <a:ext cx="1503610" cy="1503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92168" y="5610200"/>
            <a:ext cx="1800200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Shape 320"/>
          <p:cNvSpPr txBox="1"/>
          <p:nvPr/>
        </p:nvSpPr>
        <p:spPr>
          <a:xfrm>
            <a:off x="3927872" y="5250160"/>
            <a:ext cx="5904656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Más de 500.000 personas menos que el año pasado!!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Shape 32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488" y="1793776"/>
            <a:ext cx="9077679" cy="3424213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Shape 326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7" name="Shape 327"/>
          <p:cNvSpPr txBox="1"/>
          <p:nvPr>
            <p:ph idx="1" type="body"/>
          </p:nvPr>
        </p:nvSpPr>
        <p:spPr>
          <a:xfrm>
            <a:off x="831528" y="1001688"/>
            <a:ext cx="8636000" cy="473141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Noto Sans Symbols"/>
              <a:buChar char="●"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Tasa de actividad y de paro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Shape 328"/>
          <p:cNvSpPr txBox="1"/>
          <p:nvPr/>
        </p:nvSpPr>
        <p:spPr>
          <a:xfrm>
            <a:off x="8824416" y="1865784"/>
            <a:ext cx="1080120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18,63%</a:t>
            </a:r>
            <a:endParaRPr b="1" sz="2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Shape 329"/>
          <p:cNvSpPr txBox="1"/>
          <p:nvPr/>
        </p:nvSpPr>
        <p:spPr>
          <a:xfrm>
            <a:off x="4071888" y="2441848"/>
            <a:ext cx="1008112" cy="4001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58,95%</a:t>
            </a:r>
            <a:endParaRPr b="1" sz="2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Shape 330"/>
          <p:cNvSpPr txBox="1"/>
          <p:nvPr/>
        </p:nvSpPr>
        <p:spPr>
          <a:xfrm>
            <a:off x="2631728" y="6402288"/>
            <a:ext cx="5472608" cy="83099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HABITANTES EN ESPAÑA: 46.470.000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POBLACIÓN ACTIVA</a:t>
            </a:r>
            <a:r>
              <a:rPr b="1" lang="en-US" sz="2400">
                <a:solidFill>
                  <a:srgbClr val="9E361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1" lang="en-US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22.745.900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Shape 331"/>
          <p:cNvSpPr txBox="1"/>
          <p:nvPr/>
        </p:nvSpPr>
        <p:spPr>
          <a:xfrm>
            <a:off x="1263576" y="5322168"/>
            <a:ext cx="3168352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Tasa más baja desde 2008</a:t>
            </a:r>
            <a:endParaRPr/>
          </a:p>
        </p:txBody>
      </p:sp>
      <p:sp>
        <p:nvSpPr>
          <p:cNvPr id="332" name="Shape 332"/>
          <p:cNvSpPr txBox="1"/>
          <p:nvPr/>
        </p:nvSpPr>
        <p:spPr>
          <a:xfrm>
            <a:off x="5512048" y="5106144"/>
            <a:ext cx="4176464" cy="7078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2,26 puntos menos que el pasado año!! El valor más bajo desde 2009!!!</a:t>
            </a:r>
            <a:endParaRPr b="1" sz="2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38" name="Shape 338"/>
          <p:cNvSpPr txBox="1"/>
          <p:nvPr>
            <p:ph idx="1" type="body"/>
          </p:nvPr>
        </p:nvSpPr>
        <p:spPr>
          <a:xfrm>
            <a:off x="687512" y="1793776"/>
            <a:ext cx="4640064" cy="5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Familias con todos sus miembros en paro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Noto Sans Symbols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1.387.700.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321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Tasa de paro juvenil       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(&lt;25 años): 42,91%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08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321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Parados de larga duración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1.946.000 personas . Un 16% menos que el año anterior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Shape 339"/>
          <p:cNvSpPr/>
          <p:nvPr/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ource Sans Pro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40" name="Shape 340"/>
          <p:cNvGrpSpPr/>
          <p:nvPr/>
        </p:nvGrpSpPr>
        <p:grpSpPr>
          <a:xfrm>
            <a:off x="615504" y="857672"/>
            <a:ext cx="5328592" cy="576064"/>
            <a:chOff x="0" y="491769"/>
            <a:chExt cx="8636000" cy="660357"/>
          </a:xfrm>
        </p:grpSpPr>
        <p:sp>
          <p:nvSpPr>
            <p:cNvPr id="341" name="Shape 341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DATOS ESCALOFRIANTES!!!</a:t>
              </a:r>
              <a:endParaRPr b="1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ttps://encrypted-tbn3.gstatic.com/images?q=tbn:ANd9GcSq_kf4qk0UH26FwWaJA817J7V8cwONt8E8pr0qaSoxofR6qCZ2KQ" id="343" name="Shape 343"/>
          <p:cNvPicPr preferRelativeResize="0"/>
          <p:nvPr/>
        </p:nvPicPr>
        <p:blipFill rotWithShape="1">
          <a:blip r:embed="rId3">
            <a:alphaModFix/>
          </a:blip>
          <a:srcRect b="11663" l="0" r="0" t="0"/>
          <a:stretch/>
        </p:blipFill>
        <p:spPr>
          <a:xfrm>
            <a:off x="5296024" y="2081808"/>
            <a:ext cx="4341628" cy="352839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344" name="Shape 344"/>
          <p:cNvSpPr txBox="1"/>
          <p:nvPr/>
        </p:nvSpPr>
        <p:spPr>
          <a:xfrm>
            <a:off x="6664176" y="6114256"/>
            <a:ext cx="30963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Fuente: Expansion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>
            <p:ph type="title"/>
          </p:nvPr>
        </p:nvSpPr>
        <p:spPr>
          <a:xfrm>
            <a:off x="802570" y="1058334"/>
            <a:ext cx="8636000" cy="1513417"/>
          </a:xfrm>
          <a:prstGeom prst="rect">
            <a:avLst/>
          </a:prstGeom>
          <a:noFill/>
          <a:ln>
            <a:noFill/>
          </a:ln>
        </p:spPr>
        <p:txBody>
          <a:bodyPr anchorCtr="0" anchor="b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Causas del desempleo</a:t>
            </a:r>
            <a:endParaRPr b="0" i="0" sz="4400" u="none" cap="none" strike="noStrike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50" name="Shape 350"/>
          <p:cNvSpPr txBox="1"/>
          <p:nvPr>
            <p:ph idx="1" type="body"/>
          </p:nvPr>
        </p:nvSpPr>
        <p:spPr>
          <a:xfrm>
            <a:off x="802570" y="2831042"/>
            <a:ext cx="8636000" cy="1486958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888888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Causas del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56" name="Shape 356"/>
          <p:cNvGrpSpPr/>
          <p:nvPr/>
        </p:nvGrpSpPr>
        <p:grpSpPr>
          <a:xfrm>
            <a:off x="538268" y="841508"/>
            <a:ext cx="7782131" cy="6248499"/>
            <a:chOff x="27" y="-791368"/>
            <a:chExt cx="8284150" cy="7124856"/>
          </a:xfrm>
        </p:grpSpPr>
        <p:sp>
          <p:nvSpPr>
            <p:cNvPr id="357" name="Shape 357"/>
            <p:cNvSpPr/>
            <p:nvPr/>
          </p:nvSpPr>
          <p:spPr>
            <a:xfrm rot="5400000">
              <a:off x="4108207" y="-2122696"/>
              <a:ext cx="2045190" cy="630018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FDAD3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Shape 358"/>
            <p:cNvSpPr txBox="1"/>
            <p:nvPr/>
          </p:nvSpPr>
          <p:spPr>
            <a:xfrm>
              <a:off x="1947577" y="-791368"/>
              <a:ext cx="6336600" cy="29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Defensores de </a:t>
              </a:r>
              <a:r>
                <a:rPr b="1" i="0" lang="en-US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liberalismo</a:t>
              </a:r>
              <a:endParaRPr b="1" i="0" sz="1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 mercado laboral está intervenido: los salarios son rígidos: SMI, sindicatos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accent2"/>
                </a:buClr>
                <a:buSzPts val="1800"/>
                <a:buFont typeface="Calibri"/>
                <a:buChar char="•"/>
              </a:pPr>
              <a:r>
                <a:rPr b="1" i="0" lang="en-US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CAUSA DESEMPLEO: 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 fijarse un SMI superior al de equilibrio: exceso de oferta (paro)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 hubiese libertad en mercado de trabajo y salarios fuesen flexible, no habría paro: se ajustarían según O y D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Shape 359"/>
            <p:cNvSpPr/>
            <p:nvPr/>
          </p:nvSpPr>
          <p:spPr>
            <a:xfrm>
              <a:off x="27" y="7889"/>
              <a:ext cx="1980684" cy="2039007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Shape 360"/>
            <p:cNvSpPr txBox="1"/>
            <p:nvPr/>
          </p:nvSpPr>
          <p:spPr>
            <a:xfrm>
              <a:off x="34" y="-364979"/>
              <a:ext cx="1980600" cy="24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TEORÍA NEOCLÁSICA</a:t>
              </a:r>
              <a:endParaRPr b="1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Shape 361"/>
            <p:cNvSpPr/>
            <p:nvPr/>
          </p:nvSpPr>
          <p:spPr>
            <a:xfrm rot="5400000">
              <a:off x="4180800" y="21499"/>
              <a:ext cx="1865741" cy="630018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CD5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Shape 362"/>
            <p:cNvSpPr txBox="1"/>
            <p:nvPr/>
          </p:nvSpPr>
          <p:spPr>
            <a:xfrm>
              <a:off x="1702621" y="2213241"/>
              <a:ext cx="6565500" cy="18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Defensores de la </a:t>
              </a:r>
              <a:r>
                <a:rPr b="1" i="0" lang="en-US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intervención del Estado</a:t>
              </a:r>
              <a:endParaRPr b="1" i="0" sz="1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accent2"/>
                </a:buClr>
                <a:buSzPts val="1800"/>
                <a:buFont typeface="Calibri"/>
                <a:buChar char="•"/>
              </a:pPr>
              <a:r>
                <a:rPr b="1" i="0" lang="en-US" sz="1800" u="none" cap="none" strike="noStrike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CAUSA DESEMPLEO: 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Demanda insuficiente de bienes y servicios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 eso ocurre, las empresas producen menos y no necesitan tantos trabajadores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Shape 363"/>
            <p:cNvSpPr/>
            <p:nvPr/>
          </p:nvSpPr>
          <p:spPr>
            <a:xfrm>
              <a:off x="27" y="2151939"/>
              <a:ext cx="1980684" cy="2039007"/>
            </a:xfrm>
            <a:prstGeom prst="roundRect">
              <a:avLst>
                <a:gd fmla="val 16667" name="adj"/>
              </a:avLst>
            </a:prstGeom>
            <a:solidFill>
              <a:srgbClr val="9C785B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Shape 364"/>
            <p:cNvSpPr txBox="1"/>
            <p:nvPr/>
          </p:nvSpPr>
          <p:spPr>
            <a:xfrm>
              <a:off x="27" y="2151939"/>
              <a:ext cx="1980684" cy="2039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TEORÍA KEYNESIANA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Shape 365"/>
            <p:cNvSpPr/>
            <p:nvPr/>
          </p:nvSpPr>
          <p:spPr>
            <a:xfrm rot="5400000">
              <a:off x="4296294" y="2144122"/>
              <a:ext cx="1631206" cy="633655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1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Shape 366"/>
            <p:cNvSpPr txBox="1"/>
            <p:nvPr/>
          </p:nvSpPr>
          <p:spPr>
            <a:xfrm>
              <a:off x="2197284" y="4467788"/>
              <a:ext cx="5888700" cy="18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Desajustes Dy O de trabajo (no hay empleados con cualificación solicitada por empresas y viceversa)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571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Mal reparto del empleo (pluriempleo, horas extra…)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Shape 367"/>
            <p:cNvSpPr/>
            <p:nvPr/>
          </p:nvSpPr>
          <p:spPr>
            <a:xfrm>
              <a:off x="27" y="4292897"/>
              <a:ext cx="1943590" cy="2039007"/>
            </a:xfrm>
            <a:prstGeom prst="roundRect">
              <a:avLst>
                <a:gd fmla="val 16667" name="adj"/>
              </a:avLst>
            </a:prstGeom>
            <a:solidFill>
              <a:srgbClr val="936251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Shape 368"/>
            <p:cNvSpPr txBox="1"/>
            <p:nvPr/>
          </p:nvSpPr>
          <p:spPr>
            <a:xfrm>
              <a:off x="27" y="4292897"/>
              <a:ext cx="1943590" cy="2039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OTRAS CAUSAS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9" name="Shape 3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2368" y="1289720"/>
            <a:ext cx="1450327" cy="1303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Shape 3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20360" y="3089920"/>
            <a:ext cx="1433314" cy="1592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Shape 3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64376" y="5394176"/>
            <a:ext cx="1324828" cy="1527672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Shape 372"/>
          <p:cNvSpPr txBox="1"/>
          <p:nvPr/>
        </p:nvSpPr>
        <p:spPr>
          <a:xfrm>
            <a:off x="8464376" y="5682208"/>
            <a:ext cx="3600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BD12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endParaRPr b="1" sz="2400">
              <a:solidFill>
                <a:srgbClr val="BD12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3" name="Shape 373"/>
          <p:cNvSpPr txBox="1"/>
          <p:nvPr/>
        </p:nvSpPr>
        <p:spPr>
          <a:xfrm>
            <a:off x="9328472" y="6042248"/>
            <a:ext cx="3600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BD12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b="1" sz="2400">
              <a:solidFill>
                <a:srgbClr val="BD12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 txBox="1"/>
          <p:nvPr>
            <p:ph type="title"/>
          </p:nvPr>
        </p:nvSpPr>
        <p:spPr>
          <a:xfrm>
            <a:off x="802570" y="1058334"/>
            <a:ext cx="8636000" cy="1513417"/>
          </a:xfrm>
          <a:prstGeom prst="rect">
            <a:avLst/>
          </a:prstGeom>
          <a:noFill/>
          <a:ln>
            <a:noFill/>
          </a:ln>
        </p:spPr>
        <p:txBody>
          <a:bodyPr anchorCtr="0" anchor="b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Tipos de desempleo</a:t>
            </a:r>
            <a:endParaRPr b="0" i="0" sz="4400" u="none" cap="none" strike="noStrike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79" name="Shape 379"/>
          <p:cNvSpPr txBox="1"/>
          <p:nvPr>
            <p:ph idx="1" type="body"/>
          </p:nvPr>
        </p:nvSpPr>
        <p:spPr>
          <a:xfrm>
            <a:off x="802570" y="2831042"/>
            <a:ext cx="8636000" cy="1486958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888888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Tipos de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85" name="Shape 385"/>
          <p:cNvGrpSpPr/>
          <p:nvPr/>
        </p:nvGrpSpPr>
        <p:grpSpPr>
          <a:xfrm>
            <a:off x="399480" y="877823"/>
            <a:ext cx="7704856" cy="6296401"/>
            <a:chOff x="0" y="20151"/>
            <a:chExt cx="7704856" cy="6296401"/>
          </a:xfrm>
        </p:grpSpPr>
        <p:sp>
          <p:nvSpPr>
            <p:cNvPr id="386" name="Shape 386"/>
            <p:cNvSpPr/>
            <p:nvPr/>
          </p:nvSpPr>
          <p:spPr>
            <a:xfrm>
              <a:off x="0" y="20151"/>
              <a:ext cx="7704856" cy="61776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Shape 387"/>
            <p:cNvSpPr txBox="1"/>
            <p:nvPr/>
          </p:nvSpPr>
          <p:spPr>
            <a:xfrm>
              <a:off x="0" y="20151"/>
              <a:ext cx="7704856" cy="617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FRICCIONAL O TRANSITORIO</a:t>
              </a: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0" y="637911"/>
              <a:ext cx="7704856" cy="956340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Shape 389"/>
            <p:cNvSpPr txBox="1"/>
            <p:nvPr/>
          </p:nvSpPr>
          <p:spPr>
            <a:xfrm>
              <a:off x="0" y="637911"/>
              <a:ext cx="7704856" cy="956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5400" lIns="244625" spcFirstLastPara="1" rIns="142225" wrap="square" tIns="254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Siempre existe: trabajadores que cambian de empleo, búsqueda de primer empleo, se prefiere mejorar preparación…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 es un problema social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Shape 390"/>
            <p:cNvSpPr/>
            <p:nvPr/>
          </p:nvSpPr>
          <p:spPr>
            <a:xfrm>
              <a:off x="0" y="1594252"/>
              <a:ext cx="7704856" cy="617760"/>
            </a:xfrm>
            <a:prstGeom prst="roundRect">
              <a:avLst>
                <a:gd fmla="val 16667" name="adj"/>
              </a:avLst>
            </a:prstGeom>
            <a:solidFill>
              <a:srgbClr val="609466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Shape 391"/>
            <p:cNvSpPr txBox="1"/>
            <p:nvPr/>
          </p:nvSpPr>
          <p:spPr>
            <a:xfrm>
              <a:off x="0" y="1594252"/>
              <a:ext cx="7704856" cy="617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ESTACIONAL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Shape 392"/>
            <p:cNvSpPr/>
            <p:nvPr/>
          </p:nvSpPr>
          <p:spPr>
            <a:xfrm>
              <a:off x="0" y="2212012"/>
              <a:ext cx="7704856" cy="614790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Shape 393"/>
            <p:cNvSpPr txBox="1"/>
            <p:nvPr/>
          </p:nvSpPr>
          <p:spPr>
            <a:xfrm>
              <a:off x="0" y="2212012"/>
              <a:ext cx="7704856" cy="6147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5400" lIns="244625" spcFirstLastPara="1" rIns="142225" wrap="square" tIns="254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da en determinadas épocas del año (ej. En playa tras verano, en comercio tras Navidad…)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Shape 394"/>
            <p:cNvSpPr/>
            <p:nvPr/>
          </p:nvSpPr>
          <p:spPr>
            <a:xfrm>
              <a:off x="0" y="2826802"/>
              <a:ext cx="7704856" cy="617760"/>
            </a:xfrm>
            <a:prstGeom prst="roundRect">
              <a:avLst>
                <a:gd fmla="val 16667" name="adj"/>
              </a:avLst>
            </a:prstGeom>
            <a:solidFill>
              <a:srgbClr val="727193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Shape 395"/>
            <p:cNvSpPr txBox="1"/>
            <p:nvPr/>
          </p:nvSpPr>
          <p:spPr>
            <a:xfrm>
              <a:off x="0" y="2826802"/>
              <a:ext cx="7704856" cy="617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CÍCLICO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Shape 396"/>
            <p:cNvSpPr/>
            <p:nvPr/>
          </p:nvSpPr>
          <p:spPr>
            <a:xfrm>
              <a:off x="0" y="3444562"/>
              <a:ext cx="7704856" cy="956340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Shape 397"/>
            <p:cNvSpPr txBox="1"/>
            <p:nvPr/>
          </p:nvSpPr>
          <p:spPr>
            <a:xfrm>
              <a:off x="0" y="3444562"/>
              <a:ext cx="7704856" cy="956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5400" lIns="244625" spcFirstLastPara="1" rIns="142225" wrap="square" tIns="254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épocas de crisis económica (asociado a caída del ciclo económico)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 caer producción, se pierden empleos hasta que la actividad se recupera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Shape 398"/>
            <p:cNvSpPr/>
            <p:nvPr/>
          </p:nvSpPr>
          <p:spPr>
            <a:xfrm>
              <a:off x="0" y="4400902"/>
              <a:ext cx="7704856" cy="617760"/>
            </a:xfrm>
            <a:prstGeom prst="roundRect">
              <a:avLst>
                <a:gd fmla="val 16667" name="adj"/>
              </a:avLst>
            </a:prstGeom>
            <a:solidFill>
              <a:srgbClr val="908384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Shape 399"/>
            <p:cNvSpPr txBox="1"/>
            <p:nvPr/>
          </p:nvSpPr>
          <p:spPr>
            <a:xfrm>
              <a:off x="0" y="4400902"/>
              <a:ext cx="7704856" cy="617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ESTRUCTURAL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Shape 400"/>
            <p:cNvSpPr/>
            <p:nvPr/>
          </p:nvSpPr>
          <p:spPr>
            <a:xfrm>
              <a:off x="0" y="5018662"/>
              <a:ext cx="7704856" cy="1297890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Shape 401"/>
            <p:cNvSpPr txBox="1"/>
            <p:nvPr/>
          </p:nvSpPr>
          <p:spPr>
            <a:xfrm>
              <a:off x="0" y="5018662"/>
              <a:ext cx="7704856" cy="12978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5400" lIns="244625" spcFirstLastPara="1" rIns="142225" wrap="square" tIns="254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el más peligroso, porque no va asociado a una crisis económica y es más difícil de superar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Surge por desajustes entre sectores en auge ⬄sectores en declive 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necesaria una reconversión que no es fácil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2" name="Shape 4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4336" y="2513856"/>
            <a:ext cx="1697900" cy="1271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Tipos de desempleo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08" name="Shape 4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2950" y="1357313"/>
            <a:ext cx="6134100" cy="490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Colectivos más afectados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14" name="Shape 414"/>
          <p:cNvSpPr txBox="1"/>
          <p:nvPr>
            <p:ph idx="1" type="body"/>
          </p:nvPr>
        </p:nvSpPr>
        <p:spPr>
          <a:xfrm>
            <a:off x="831528" y="1217712"/>
            <a:ext cx="8636000" cy="833181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Desempleo juvenil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(Entre 16 y 24 años): 42,9%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(IV T 2016)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Shape 4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7792" y="1721768"/>
            <a:ext cx="3096344" cy="1928292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Shape 416"/>
          <p:cNvSpPr txBox="1"/>
          <p:nvPr/>
        </p:nvSpPr>
        <p:spPr>
          <a:xfrm>
            <a:off x="6952208" y="2729880"/>
            <a:ext cx="252028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Antena 3 (diciembre 2011)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Shape 417"/>
          <p:cNvSpPr txBox="1"/>
          <p:nvPr/>
        </p:nvSpPr>
        <p:spPr>
          <a:xfrm>
            <a:off x="903536" y="3954016"/>
            <a:ext cx="8636000" cy="833181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Desempleo femenino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Cada vez menos diferencias (20,25% frente a un 17,22% en 2016)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3213" lvl="0" marL="303213" marR="0" rtl="0" algn="l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lang="en-US" sz="28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Desempleo de larga duración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(+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1 año) especialmente &gt;45 años:  1,95millones!!!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(IV T 2016)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3213" lvl="0" marL="303213" marR="0" rtl="0" algn="l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Desempleo</a:t>
            </a:r>
            <a:r>
              <a:rPr b="1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sectores más desfavorecidos: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inmigrantes, bajo nivel educativo…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 txBox="1"/>
          <p:nvPr>
            <p:ph type="title"/>
          </p:nvPr>
        </p:nvSpPr>
        <p:spPr>
          <a:xfrm>
            <a:off x="802570" y="1058334"/>
            <a:ext cx="8636000" cy="1513417"/>
          </a:xfrm>
          <a:prstGeom prst="rect">
            <a:avLst/>
          </a:prstGeom>
          <a:noFill/>
          <a:ln>
            <a:noFill/>
          </a:ln>
        </p:spPr>
        <p:txBody>
          <a:bodyPr anchorCtr="0" anchor="b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Source Sans Pro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Políticas de empleo</a:t>
            </a:r>
            <a:endParaRPr b="0" i="0" sz="4400" u="none" cap="none" strike="noStrike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23" name="Shape 423"/>
          <p:cNvPicPr preferRelativeResize="0"/>
          <p:nvPr/>
        </p:nvPicPr>
        <p:blipFill rotWithShape="1">
          <a:blip r:embed="rId3">
            <a:alphaModFix/>
          </a:blip>
          <a:srcRect b="0" l="0" r="18073" t="0"/>
          <a:stretch/>
        </p:blipFill>
        <p:spPr>
          <a:xfrm>
            <a:off x="3451223" y="3109913"/>
            <a:ext cx="6138223" cy="3220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Políticas de 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29" name="Shape 429"/>
          <p:cNvSpPr txBox="1"/>
          <p:nvPr>
            <p:ph idx="1" type="body"/>
          </p:nvPr>
        </p:nvSpPr>
        <p:spPr>
          <a:xfrm>
            <a:off x="687512" y="1217712"/>
            <a:ext cx="6624736" cy="3024336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sng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MEDIDAS SOBRE LA OFERTA DE TRABAJO</a:t>
            </a:r>
            <a:endParaRPr/>
          </a:p>
          <a:p>
            <a:pPr indent="-15208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None/>
            </a:pPr>
            <a:r>
              <a:t/>
            </a:r>
            <a:endParaRPr b="1" i="0" sz="28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Reducir población activa:  jubilaciones anticipadas, ampliación educación obligatoria…</a:t>
            </a:r>
            <a:endParaRPr/>
          </a:p>
          <a:p>
            <a:pPr indent="-12287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Flexibilidad mercado laboral: reducción jornada laboral, eliminación horas extra o pluriempleo, facilitar empleo parcial y temporal</a:t>
            </a:r>
            <a:endParaRPr/>
          </a:p>
          <a:p>
            <a:pPr indent="-12287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287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367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Shape 4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6144" y="2369840"/>
            <a:ext cx="3570706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Shape 431"/>
          <p:cNvSpPr txBox="1"/>
          <p:nvPr/>
        </p:nvSpPr>
        <p:spPr>
          <a:xfrm>
            <a:off x="5584056" y="6186264"/>
            <a:ext cx="30243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Mira en Alemania!!</a:t>
            </a:r>
            <a:r>
              <a:rPr b="1" lang="en-US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: MINIJOBS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encrypted-tbn1.gstatic.com/images?q=tbn:ANd9GcRYFZ5F4YF6pkbHgM4xWWkaaH59p3PlQU0j7RqVQzP6Nb33SJgcuw" id="432" name="Shape 43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11848" y="5466184"/>
            <a:ext cx="1296144" cy="172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/>
          <p:nvPr>
            <p:ph idx="1" type="body"/>
          </p:nvPr>
        </p:nvSpPr>
        <p:spPr>
          <a:xfrm>
            <a:off x="543496" y="857672"/>
            <a:ext cx="6768752" cy="2849405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Noto Sans Symbols"/>
              <a:buChar char="●"/>
            </a:pPr>
            <a:r>
              <a:rPr b="1" i="0" lang="en-US" sz="2800" u="sng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MEDIDAS SOBRE DEMANDA DE TRABAJO</a:t>
            </a:r>
            <a:endParaRPr/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Tratan de potenciar actividad productiva para crear empleo público y privado</a:t>
            </a:r>
            <a:endParaRPr/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Proyectos de inversiones públicas que generen empleo</a:t>
            </a:r>
            <a:endParaRPr/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Ayudas para crear PYMES, reducción impuestos, bonificaciones por contratación de determinados colectivos, abaratamiento costes laborales para empresas…</a:t>
            </a:r>
            <a:endParaRPr/>
          </a:p>
          <a:p>
            <a:pPr indent="-13049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Shape 438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Políticas de 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plane476.jpg" id="439" name="Shape 43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6304" y="1649760"/>
            <a:ext cx="1728192" cy="130879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440" name="Shape 440"/>
          <p:cNvSpPr txBox="1"/>
          <p:nvPr/>
        </p:nvSpPr>
        <p:spPr>
          <a:xfrm>
            <a:off x="7816304" y="3233936"/>
            <a:ext cx="16561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¿Y sirvió????</a:t>
            </a:r>
            <a:endParaRPr b="1" sz="2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Shape 441"/>
          <p:cNvGrpSpPr/>
          <p:nvPr/>
        </p:nvGrpSpPr>
        <p:grpSpPr>
          <a:xfrm>
            <a:off x="6091822" y="5062080"/>
            <a:ext cx="3736995" cy="2456195"/>
            <a:chOff x="3710" y="394408"/>
            <a:chExt cx="3736995" cy="2456195"/>
          </a:xfrm>
        </p:grpSpPr>
        <p:sp>
          <p:nvSpPr>
            <p:cNvPr id="442" name="Shape 442"/>
            <p:cNvSpPr/>
            <p:nvPr/>
          </p:nvSpPr>
          <p:spPr>
            <a:xfrm>
              <a:off x="951882" y="1252295"/>
              <a:ext cx="1905052" cy="1598308"/>
            </a:xfrm>
            <a:prstGeom prst="ellipse">
              <a:avLst/>
            </a:prstGeom>
            <a:blipFill rotWithShape="1">
              <a:blip r:embed="rId6">
                <a:alphaModFix/>
              </a:blip>
              <a:tile algn="ctr" flip="none" tx="0" sx="65000" ty="0" sy="65000"/>
            </a:blip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Shape 443"/>
            <p:cNvSpPr txBox="1"/>
            <p:nvPr/>
          </p:nvSpPr>
          <p:spPr>
            <a:xfrm>
              <a:off x="951882" y="1252295"/>
              <a:ext cx="1905052" cy="159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Reforma laboral</a:t>
              </a:r>
              <a:endParaRPr b="1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44" name="Shape 444"/>
            <p:cNvSpPr/>
            <p:nvPr/>
          </p:nvSpPr>
          <p:spPr>
            <a:xfrm rot="-8277156">
              <a:off x="451976" y="969374"/>
              <a:ext cx="878784" cy="336821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9B2B1C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3710" y="394408"/>
              <a:ext cx="1122739" cy="898191"/>
            </a:xfrm>
            <a:prstGeom prst="roundRect">
              <a:avLst>
                <a:gd fmla="val 10000" name="adj"/>
              </a:avLst>
            </a:prstGeom>
            <a:blipFill rotWithShape="1">
              <a:blip r:embed="rId7">
                <a:alphaModFix/>
              </a:blip>
              <a:tile algn="ctr" flip="none" tx="0" sx="65000" ty="0" sy="65000"/>
            </a:blip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Shape 446"/>
            <p:cNvSpPr txBox="1"/>
            <p:nvPr/>
          </p:nvSpPr>
          <p:spPr>
            <a:xfrm>
              <a:off x="3710" y="394408"/>
              <a:ext cx="1122739" cy="8981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8"/>
                </a:rPr>
                <a:t>En qué consiste?</a:t>
              </a:r>
              <a:endParaRPr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47" name="Shape 447"/>
            <p:cNvSpPr/>
            <p:nvPr/>
          </p:nvSpPr>
          <p:spPr>
            <a:xfrm rot="-2607282">
              <a:off x="2456483" y="963151"/>
              <a:ext cx="837644" cy="336821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A28C67"/>
            </a:solid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>
              <a:off x="2617966" y="394408"/>
              <a:ext cx="1122739" cy="898191"/>
            </a:xfrm>
            <a:prstGeom prst="roundRect">
              <a:avLst>
                <a:gd fmla="val 10000" name="adj"/>
              </a:avLst>
            </a:prstGeom>
            <a:blipFill rotWithShape="1">
              <a:blip r:embed="rId9">
                <a:alphaModFix/>
              </a:blip>
              <a:tile algn="ctr" flip="none" tx="0" sx="65000" ty="0" sy="65000"/>
            </a:blipFill>
            <a:ln>
              <a:noFill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Shape 449"/>
            <p:cNvSpPr txBox="1"/>
            <p:nvPr/>
          </p:nvSpPr>
          <p:spPr>
            <a:xfrm>
              <a:off x="2617966" y="394408"/>
              <a:ext cx="1122739" cy="8981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10"/>
                </a:rPr>
                <a:t>Luces y sombras</a:t>
              </a:r>
              <a:endParaRPr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/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>
              <a:gd fmla="val 16667" name="adj"/>
            </a:avLst>
          </a:prstGeom>
          <a:solidFill>
            <a:srgbClr val="CC3300"/>
          </a:solidFill>
          <a:ln>
            <a:noFill/>
          </a:ln>
        </p:spPr>
        <p:txBody>
          <a:bodyPr anchorCtr="0" anchor="ctr" bIns="101575" lIns="101575" spcFirstLastPara="1" rIns="101575" wrap="square" tIns="50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Políticas de empleo</a:t>
            </a:r>
            <a:endParaRPr b="0" i="0" sz="2800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55" name="Shape 455"/>
          <p:cNvSpPr txBox="1"/>
          <p:nvPr>
            <p:ph idx="1" type="body"/>
          </p:nvPr>
        </p:nvSpPr>
        <p:spPr>
          <a:xfrm>
            <a:off x="759520" y="1217712"/>
            <a:ext cx="6120680" cy="5544616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-303213" lvl="0" marL="30321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</a:pPr>
            <a:r>
              <a:rPr b="1" i="0" lang="en-US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MEDIDAS EN INFORMACIÓN Y FORMACIÓN</a:t>
            </a:r>
            <a:endParaRPr/>
          </a:p>
          <a:p>
            <a:pPr indent="-17367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1" i="0" sz="24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Fomento de servicios de contacto entre empresas y trabajadores y que asesoren  a ambos</a:t>
            </a:r>
            <a:endParaRPr/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Programas de formación para colectivos con dificultades (primer empleo, desempleados de larga duración…)</a:t>
            </a:r>
            <a:endParaRPr/>
          </a:p>
          <a:p>
            <a:pPr indent="-14446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321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</a:pPr>
            <a:r>
              <a:rPr b="1" i="0" lang="en-US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PRESTACIONES Y SUBSIDIOS DE DESEMPLEO</a:t>
            </a:r>
            <a:endParaRPr/>
          </a:p>
          <a:p>
            <a:pPr indent="-173673" lvl="0" marL="303213" marR="0" rtl="0" algn="l">
              <a:spcBef>
                <a:spcPts val="65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1" i="0" sz="24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2412" lvl="1" marL="608013" marR="0" rtl="0" algn="l">
              <a:spcBef>
                <a:spcPts val="413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Protección social para aquellos desempleados que han cotizado tiempo suficiente. En casos de parados de larga duración con cargas familiares y sin ingresos puede haber un subsidio especial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Shape 4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8192" y="1937792"/>
            <a:ext cx="3040862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Shape 45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22238" t="0"/>
          <a:stretch/>
        </p:blipFill>
        <p:spPr>
          <a:xfrm>
            <a:off x="6664176" y="4530080"/>
            <a:ext cx="3257575" cy="2051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ta Economía 1º">
  <a:themeElements>
    <a:clrScheme name="Equidad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