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65" r:id="rId3"/>
    <p:sldId id="269" r:id="rId4"/>
    <p:sldId id="271" r:id="rId5"/>
    <p:sldId id="270" r:id="rId6"/>
    <p:sldId id="276" r:id="rId7"/>
    <p:sldId id="277" r:id="rId8"/>
    <p:sldId id="272" r:id="rId9"/>
    <p:sldId id="278" r:id="rId10"/>
    <p:sldId id="280" r:id="rId11"/>
    <p:sldId id="279" r:id="rId12"/>
    <p:sldId id="281" r:id="rId13"/>
    <p:sldId id="283" r:id="rId14"/>
    <p:sldId id="282" r:id="rId15"/>
    <p:sldId id="284" r:id="rId16"/>
    <p:sldId id="285" r:id="rId17"/>
    <p:sldId id="286" r:id="rId18"/>
    <p:sldId id="288" r:id="rId19"/>
    <p:sldId id="289" r:id="rId20"/>
    <p:sldId id="287" r:id="rId21"/>
    <p:sldId id="290" r:id="rId22"/>
    <p:sldId id="298" r:id="rId23"/>
    <p:sldId id="291" r:id="rId24"/>
    <p:sldId id="293" r:id="rId25"/>
    <p:sldId id="292" r:id="rId26"/>
    <p:sldId id="294" r:id="rId27"/>
    <p:sldId id="297" r:id="rId28"/>
    <p:sldId id="295" r:id="rId29"/>
    <p:sldId id="296" r:id="rId30"/>
  </p:sldIdLst>
  <p:sldSz cx="10160000" cy="7620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15" autoAdjust="0"/>
    <p:restoredTop sz="91252" autoAdjust="0"/>
  </p:normalViewPr>
  <p:slideViewPr>
    <p:cSldViewPr>
      <p:cViewPr varScale="1">
        <p:scale>
          <a:sx n="82" d="100"/>
          <a:sy n="82" d="100"/>
        </p:scale>
        <p:origin x="25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850B9F-16C5-4919-9191-0421B2D45FD3}" type="doc">
      <dgm:prSet loTypeId="urn:microsoft.com/office/officeart/2005/8/layout/vList2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93BAAED3-D21D-4141-A8CD-2DBAFBC811EF}">
      <dgm:prSet phldrT="[Texto]"/>
      <dgm:spPr/>
      <dgm:t>
        <a:bodyPr/>
        <a:lstStyle/>
        <a:p>
          <a:r>
            <a:rPr lang="es-ES" b="1" dirty="0" smtClean="0">
              <a:latin typeface="Calibri" pitchFamily="34" charset="0"/>
            </a:rPr>
            <a:t>COMPETENCIA PERFECTA</a:t>
          </a:r>
          <a:endParaRPr lang="es-ES" b="1" dirty="0">
            <a:latin typeface="Calibri" pitchFamily="34" charset="0"/>
          </a:endParaRPr>
        </a:p>
      </dgm:t>
    </dgm:pt>
    <dgm:pt modelId="{5B4ECC91-1A1C-4500-87BE-403076EA165D}" type="parTrans" cxnId="{617F0889-102C-4C1B-81B3-8E38AEA92248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5B38E4AD-D5EC-4EB0-9E02-ED3BF6199C36}" type="sibTrans" cxnId="{617F0889-102C-4C1B-81B3-8E38AEA92248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6DA53719-07BF-4401-99F3-6B52F2AAA086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Muchos oferentes que venden bienes muy similares</a:t>
          </a:r>
          <a:endParaRPr lang="es-ES" sz="2400" dirty="0">
            <a:latin typeface="Calibri" pitchFamily="34" charset="0"/>
          </a:endParaRPr>
        </a:p>
      </dgm:t>
    </dgm:pt>
    <dgm:pt modelId="{6AADC928-EBD9-46D5-8DE0-3889E077FA45}" type="parTrans" cxnId="{CB15AFB9-337C-4363-BE58-5ACCA54E412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D7FC449B-B078-4FA5-B8E0-B0A72FCE2FCE}" type="sibTrans" cxnId="{CB15AFB9-337C-4363-BE58-5ACCA54E412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B72D4B86-2D52-4A4D-B1EC-4FB17167A558}">
      <dgm:prSet phldrT="[Texto]"/>
      <dgm:spPr/>
      <dgm:t>
        <a:bodyPr/>
        <a:lstStyle/>
        <a:p>
          <a:r>
            <a:rPr lang="es-ES" b="1" dirty="0" smtClean="0">
              <a:latin typeface="Calibri" pitchFamily="34" charset="0"/>
            </a:rPr>
            <a:t>COMPETENCIA IMPERFECTA</a:t>
          </a:r>
          <a:endParaRPr lang="es-ES" b="1" dirty="0">
            <a:latin typeface="Calibri" pitchFamily="34" charset="0"/>
          </a:endParaRPr>
        </a:p>
      </dgm:t>
    </dgm:pt>
    <dgm:pt modelId="{D182DFC7-64A8-401C-96DC-CB45B004E199}" type="parTrans" cxnId="{2A423EBA-6CC5-4A80-A103-CF47CF5B520E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F1CA1515-FD5C-414F-B785-0A8C6B0BAC69}" type="sibTrans" cxnId="{2A423EBA-6CC5-4A80-A103-CF47CF5B520E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62830729-C89F-4194-8622-FB8D258E37DA}">
      <dgm:prSet phldrT="[Texto]" custT="1"/>
      <dgm:spPr/>
      <dgm:t>
        <a:bodyPr/>
        <a:lstStyle/>
        <a:p>
          <a:r>
            <a:rPr lang="es-ES" sz="3000" b="1" dirty="0" smtClean="0">
              <a:solidFill>
                <a:schemeClr val="accent2"/>
              </a:solidFill>
              <a:latin typeface="Calibri" pitchFamily="34" charset="0"/>
            </a:rPr>
            <a:t>MONOPOLIO</a:t>
          </a:r>
          <a:r>
            <a:rPr lang="es-ES" sz="3000" dirty="0" smtClean="0">
              <a:latin typeface="Calibri" pitchFamily="34" charset="0"/>
            </a:rPr>
            <a:t>: </a:t>
          </a:r>
          <a:r>
            <a:rPr lang="es-ES" sz="2400" dirty="0" smtClean="0">
              <a:latin typeface="Calibri" pitchFamily="34" charset="0"/>
            </a:rPr>
            <a:t>Un solo oferente con todo el poder en el mercado</a:t>
          </a:r>
          <a:endParaRPr lang="es-ES" sz="3000" dirty="0">
            <a:latin typeface="Calibri" pitchFamily="34" charset="0"/>
          </a:endParaRPr>
        </a:p>
      </dgm:t>
    </dgm:pt>
    <dgm:pt modelId="{5E6AC9BB-93D6-4445-81E2-D6AF0EF7F9B0}" type="parTrans" cxnId="{5D8B3274-C18C-460C-840C-645E68A44DEE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32573E24-78B8-45C3-A8BB-80A46A3A61E7}" type="sibTrans" cxnId="{5D8B3274-C18C-460C-840C-645E68A44DEE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87F0F698-7081-4A3D-AD10-93240B448047}">
      <dgm:prSet phldrT="[Texto]" custT="1"/>
      <dgm:spPr/>
      <dgm:t>
        <a:bodyPr/>
        <a:lstStyle/>
        <a:p>
          <a:r>
            <a:rPr lang="es-ES" sz="3000" b="1" dirty="0" smtClean="0">
              <a:solidFill>
                <a:schemeClr val="accent2"/>
              </a:solidFill>
              <a:latin typeface="Calibri" pitchFamily="34" charset="0"/>
            </a:rPr>
            <a:t>OLIGOPOLIO</a:t>
          </a:r>
          <a:r>
            <a:rPr lang="es-ES" sz="2400" dirty="0" smtClean="0">
              <a:latin typeface="Calibri" pitchFamily="34" charset="0"/>
            </a:rPr>
            <a:t>: Grupo reducido de oferentes con bastante poder</a:t>
          </a:r>
          <a:endParaRPr lang="es-ES" sz="3000" dirty="0">
            <a:latin typeface="Calibri" pitchFamily="34" charset="0"/>
          </a:endParaRPr>
        </a:p>
      </dgm:t>
    </dgm:pt>
    <dgm:pt modelId="{BE465DE8-6E5B-4FCC-A76C-9CCBB3A94B73}" type="parTrans" cxnId="{C0FA4DAE-4888-4614-9692-A08DF4D7BF4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D7986DD1-761C-499A-B75D-2A9E0AAD7DDA}" type="sibTrans" cxnId="{C0FA4DAE-4888-4614-9692-A08DF4D7BF4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4BF354A-D45F-46AD-93DA-EF56A8F40DB0}">
      <dgm:prSet phldrT="[Texto]" custT="1"/>
      <dgm:spPr/>
      <dgm:t>
        <a:bodyPr/>
        <a:lstStyle/>
        <a:p>
          <a:r>
            <a:rPr lang="es-ES" sz="3000" b="1" dirty="0" smtClean="0">
              <a:solidFill>
                <a:schemeClr val="accent2"/>
              </a:solidFill>
              <a:latin typeface="Calibri" pitchFamily="34" charset="0"/>
            </a:rPr>
            <a:t>COMPETENCIA MONOPOLÍSTICA</a:t>
          </a:r>
          <a:r>
            <a:rPr lang="es-ES" sz="3000" dirty="0" smtClean="0">
              <a:latin typeface="Calibri" pitchFamily="34" charset="0"/>
            </a:rPr>
            <a:t>: </a:t>
          </a:r>
          <a:r>
            <a:rPr lang="es-ES" sz="2400" dirty="0" smtClean="0">
              <a:latin typeface="Calibri" pitchFamily="34" charset="0"/>
            </a:rPr>
            <a:t>Muchos oferentes pero con bienes diferenciados</a:t>
          </a:r>
          <a:endParaRPr lang="es-ES" sz="2400" dirty="0">
            <a:latin typeface="Calibri" pitchFamily="34" charset="0"/>
          </a:endParaRPr>
        </a:p>
      </dgm:t>
    </dgm:pt>
    <dgm:pt modelId="{5B701458-5071-466D-A546-AAAC637142DB}" type="parTrans" cxnId="{DC2AC38A-954D-4AB9-8B73-97B6D0A3A84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3FCCD98C-2BF9-4DBD-B914-15611D83114E}" type="sibTrans" cxnId="{DC2AC38A-954D-4AB9-8B73-97B6D0A3A84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CA2BA69-EC62-4B64-A428-89C7137F951F}" type="pres">
      <dgm:prSet presAssocID="{85850B9F-16C5-4919-9191-0421B2D45F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7C9C5A4-EE56-49F2-80C2-BCF721E3F33E}" type="pres">
      <dgm:prSet presAssocID="{93BAAED3-D21D-4141-A8CD-2DBAFBC811EF}" presName="parentText" presStyleLbl="node1" presStyleIdx="0" presStyleCnt="2" custScaleY="6848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9A5CF87-F3D0-4499-8D01-D32BC21E2AFD}" type="pres">
      <dgm:prSet presAssocID="{93BAAED3-D21D-4141-A8CD-2DBAFBC811E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73CCA4E-01A4-4C0B-9C67-C6568D2F2EB8}" type="pres">
      <dgm:prSet presAssocID="{B72D4B86-2D52-4A4D-B1EC-4FB17167A558}" presName="parentText" presStyleLbl="node1" presStyleIdx="1" presStyleCnt="2" custScaleY="7003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7BC7E8-6E32-4703-B15F-47E127BD168B}" type="pres">
      <dgm:prSet presAssocID="{B72D4B86-2D52-4A4D-B1EC-4FB17167A55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BD65D1E-B431-4DC4-95AF-345BFC6753C0}" type="presOf" srcId="{87F0F698-7081-4A3D-AD10-93240B448047}" destId="{857BC7E8-6E32-4703-B15F-47E127BD168B}" srcOrd="0" destOrd="1" presId="urn:microsoft.com/office/officeart/2005/8/layout/vList2"/>
    <dgm:cxn modelId="{DC2AC38A-954D-4AB9-8B73-97B6D0A3A84A}" srcId="{B72D4B86-2D52-4A4D-B1EC-4FB17167A558}" destId="{C4BF354A-D45F-46AD-93DA-EF56A8F40DB0}" srcOrd="2" destOrd="0" parTransId="{5B701458-5071-466D-A546-AAAC637142DB}" sibTransId="{3FCCD98C-2BF9-4DBD-B914-15611D83114E}"/>
    <dgm:cxn modelId="{94EF0746-57CD-4C77-A206-581EFB962924}" type="presOf" srcId="{85850B9F-16C5-4919-9191-0421B2D45FD3}" destId="{CCA2BA69-EC62-4B64-A428-89C7137F951F}" srcOrd="0" destOrd="0" presId="urn:microsoft.com/office/officeart/2005/8/layout/vList2"/>
    <dgm:cxn modelId="{CB15AFB9-337C-4363-BE58-5ACCA54E412A}" srcId="{93BAAED3-D21D-4141-A8CD-2DBAFBC811EF}" destId="{6DA53719-07BF-4401-99F3-6B52F2AAA086}" srcOrd="0" destOrd="0" parTransId="{6AADC928-EBD9-46D5-8DE0-3889E077FA45}" sibTransId="{D7FC449B-B078-4FA5-B8E0-B0A72FCE2FCE}"/>
    <dgm:cxn modelId="{5D8B3274-C18C-460C-840C-645E68A44DEE}" srcId="{B72D4B86-2D52-4A4D-B1EC-4FB17167A558}" destId="{62830729-C89F-4194-8622-FB8D258E37DA}" srcOrd="0" destOrd="0" parTransId="{5E6AC9BB-93D6-4445-81E2-D6AF0EF7F9B0}" sibTransId="{32573E24-78B8-45C3-A8BB-80A46A3A61E7}"/>
    <dgm:cxn modelId="{2A423EBA-6CC5-4A80-A103-CF47CF5B520E}" srcId="{85850B9F-16C5-4919-9191-0421B2D45FD3}" destId="{B72D4B86-2D52-4A4D-B1EC-4FB17167A558}" srcOrd="1" destOrd="0" parTransId="{D182DFC7-64A8-401C-96DC-CB45B004E199}" sibTransId="{F1CA1515-FD5C-414F-B785-0A8C6B0BAC69}"/>
    <dgm:cxn modelId="{C0FA4DAE-4888-4614-9692-A08DF4D7BF44}" srcId="{B72D4B86-2D52-4A4D-B1EC-4FB17167A558}" destId="{87F0F698-7081-4A3D-AD10-93240B448047}" srcOrd="1" destOrd="0" parTransId="{BE465DE8-6E5B-4FCC-A76C-9CCBB3A94B73}" sibTransId="{D7986DD1-761C-499A-B75D-2A9E0AAD7DDA}"/>
    <dgm:cxn modelId="{514B09E1-7412-4BA0-A599-9513F1CED3BB}" type="presOf" srcId="{C4BF354A-D45F-46AD-93DA-EF56A8F40DB0}" destId="{857BC7E8-6E32-4703-B15F-47E127BD168B}" srcOrd="0" destOrd="2" presId="urn:microsoft.com/office/officeart/2005/8/layout/vList2"/>
    <dgm:cxn modelId="{0C2645DC-1F78-44AA-85EE-F2D34BB992C1}" type="presOf" srcId="{6DA53719-07BF-4401-99F3-6B52F2AAA086}" destId="{99A5CF87-F3D0-4499-8D01-D32BC21E2AFD}" srcOrd="0" destOrd="0" presId="urn:microsoft.com/office/officeart/2005/8/layout/vList2"/>
    <dgm:cxn modelId="{617F0889-102C-4C1B-81B3-8E38AEA92248}" srcId="{85850B9F-16C5-4919-9191-0421B2D45FD3}" destId="{93BAAED3-D21D-4141-A8CD-2DBAFBC811EF}" srcOrd="0" destOrd="0" parTransId="{5B4ECC91-1A1C-4500-87BE-403076EA165D}" sibTransId="{5B38E4AD-D5EC-4EB0-9E02-ED3BF6199C36}"/>
    <dgm:cxn modelId="{B4950FFF-A419-4B28-8128-4A9DCCE6CAF5}" type="presOf" srcId="{93BAAED3-D21D-4141-A8CD-2DBAFBC811EF}" destId="{77C9C5A4-EE56-49F2-80C2-BCF721E3F33E}" srcOrd="0" destOrd="0" presId="urn:microsoft.com/office/officeart/2005/8/layout/vList2"/>
    <dgm:cxn modelId="{2BD79F23-D181-4E10-9EE3-30EC06B0C0B8}" type="presOf" srcId="{62830729-C89F-4194-8622-FB8D258E37DA}" destId="{857BC7E8-6E32-4703-B15F-47E127BD168B}" srcOrd="0" destOrd="0" presId="urn:microsoft.com/office/officeart/2005/8/layout/vList2"/>
    <dgm:cxn modelId="{40969EA6-EE55-4667-8723-58C73F41B08A}" type="presOf" srcId="{B72D4B86-2D52-4A4D-B1EC-4FB17167A558}" destId="{A73CCA4E-01A4-4C0B-9C67-C6568D2F2EB8}" srcOrd="0" destOrd="0" presId="urn:microsoft.com/office/officeart/2005/8/layout/vList2"/>
    <dgm:cxn modelId="{3F8179DC-9C52-4240-A434-825D7F348783}" type="presParOf" srcId="{CCA2BA69-EC62-4B64-A428-89C7137F951F}" destId="{77C9C5A4-EE56-49F2-80C2-BCF721E3F33E}" srcOrd="0" destOrd="0" presId="urn:microsoft.com/office/officeart/2005/8/layout/vList2"/>
    <dgm:cxn modelId="{819F6284-7EBE-4F90-9869-46025D850085}" type="presParOf" srcId="{CCA2BA69-EC62-4B64-A428-89C7137F951F}" destId="{99A5CF87-F3D0-4499-8D01-D32BC21E2AFD}" srcOrd="1" destOrd="0" presId="urn:microsoft.com/office/officeart/2005/8/layout/vList2"/>
    <dgm:cxn modelId="{C5562E53-6785-415F-AA0F-970B58ABFB85}" type="presParOf" srcId="{CCA2BA69-EC62-4B64-A428-89C7137F951F}" destId="{A73CCA4E-01A4-4C0B-9C67-C6568D2F2EB8}" srcOrd="2" destOrd="0" presId="urn:microsoft.com/office/officeart/2005/8/layout/vList2"/>
    <dgm:cxn modelId="{662CDFB5-E962-45E7-A392-743A52E25945}" type="presParOf" srcId="{CCA2BA69-EC62-4B64-A428-89C7137F951F}" destId="{857BC7E8-6E32-4703-B15F-47E127BD168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5BF6A9-157E-4208-BAD5-7E00F27B0BFF}" type="doc">
      <dgm:prSet loTypeId="urn:microsoft.com/office/officeart/2005/8/layout/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2BA9EE85-8DCA-4703-9E32-6CFB1637D6A2}">
      <dgm:prSet phldrT="[Texto]" custT="1"/>
      <dgm:spPr/>
      <dgm:t>
        <a:bodyPr/>
        <a:lstStyle/>
        <a:p>
          <a:r>
            <a:rPr lang="es-ES" sz="2000" b="1" dirty="0" smtClean="0">
              <a:latin typeface="Calibri" pitchFamily="34" charset="0"/>
            </a:rPr>
            <a:t>Control exclusivo de un recurso o FP</a:t>
          </a:r>
          <a:endParaRPr lang="es-ES" sz="2000" b="1" dirty="0">
            <a:latin typeface="Calibri" pitchFamily="34" charset="0"/>
          </a:endParaRPr>
        </a:p>
      </dgm:t>
    </dgm:pt>
    <dgm:pt modelId="{176B47B5-2E1D-4E87-9585-33431C4255A8}" type="parTrans" cxnId="{E416E0AA-73C4-4EE1-A420-22FF3A4C6EF9}">
      <dgm:prSet/>
      <dgm:spPr/>
      <dgm:t>
        <a:bodyPr/>
        <a:lstStyle/>
        <a:p>
          <a:endParaRPr lang="es-ES" sz="2800" b="1">
            <a:latin typeface="Calibri" pitchFamily="34" charset="0"/>
          </a:endParaRPr>
        </a:p>
      </dgm:t>
    </dgm:pt>
    <dgm:pt modelId="{A2AD2A3C-26E3-4D7A-91E5-29B8E9422490}" type="sibTrans" cxnId="{E416E0AA-73C4-4EE1-A420-22FF3A4C6EF9}">
      <dgm:prSet/>
      <dgm:spPr/>
      <dgm:t>
        <a:bodyPr/>
        <a:lstStyle/>
        <a:p>
          <a:endParaRPr lang="es-ES" sz="2800" b="1">
            <a:latin typeface="Calibri" pitchFamily="34" charset="0"/>
          </a:endParaRPr>
        </a:p>
      </dgm:t>
    </dgm:pt>
    <dgm:pt modelId="{CED52A5B-51EB-4FCD-9E16-700787800C9E}">
      <dgm:prSet phldrT="[Texto]" custT="1"/>
      <dgm:spPr/>
      <dgm:t>
        <a:bodyPr/>
        <a:lstStyle/>
        <a:p>
          <a:r>
            <a:rPr lang="es-ES" sz="2000" b="1" dirty="0" smtClean="0">
              <a:latin typeface="Calibri" pitchFamily="34" charset="0"/>
            </a:rPr>
            <a:t>Monopolios legales: patentes y monopolios estatales</a:t>
          </a:r>
          <a:endParaRPr lang="es-ES" sz="2000" b="1" dirty="0">
            <a:latin typeface="Calibri" pitchFamily="34" charset="0"/>
          </a:endParaRPr>
        </a:p>
      </dgm:t>
    </dgm:pt>
    <dgm:pt modelId="{239D8F68-B261-4200-BD09-86B156EA469A}" type="parTrans" cxnId="{4993DEF0-C393-41FC-9F26-D89D7540ED1D}">
      <dgm:prSet/>
      <dgm:spPr/>
      <dgm:t>
        <a:bodyPr/>
        <a:lstStyle/>
        <a:p>
          <a:endParaRPr lang="es-ES" sz="2800" b="1">
            <a:latin typeface="Calibri" pitchFamily="34" charset="0"/>
          </a:endParaRPr>
        </a:p>
      </dgm:t>
    </dgm:pt>
    <dgm:pt modelId="{7DAF243A-601C-4C1C-B099-4293475A04F0}" type="sibTrans" cxnId="{4993DEF0-C393-41FC-9F26-D89D7540ED1D}">
      <dgm:prSet/>
      <dgm:spPr/>
      <dgm:t>
        <a:bodyPr/>
        <a:lstStyle/>
        <a:p>
          <a:endParaRPr lang="es-ES" sz="2800" b="1">
            <a:latin typeface="Calibri" pitchFamily="34" charset="0"/>
          </a:endParaRPr>
        </a:p>
      </dgm:t>
    </dgm:pt>
    <dgm:pt modelId="{C8E49723-DA66-4920-8A32-A7330E8D568C}">
      <dgm:prSet phldrT="[Texto]" custT="1"/>
      <dgm:spPr/>
      <dgm:t>
        <a:bodyPr/>
        <a:lstStyle/>
        <a:p>
          <a:r>
            <a:rPr lang="es-ES" sz="2000" b="1" dirty="0" smtClean="0">
              <a:latin typeface="Calibri" pitchFamily="34" charset="0"/>
            </a:rPr>
            <a:t>Monopolios naturales</a:t>
          </a:r>
          <a:endParaRPr lang="es-ES" sz="2000" b="1" dirty="0">
            <a:latin typeface="Calibri" pitchFamily="34" charset="0"/>
          </a:endParaRPr>
        </a:p>
      </dgm:t>
    </dgm:pt>
    <dgm:pt modelId="{AFE0C845-2323-47C4-A42E-015FEBC40B23}" type="parTrans" cxnId="{DB4DEDAD-1E8F-46EB-858D-08282E202ECA}">
      <dgm:prSet/>
      <dgm:spPr/>
      <dgm:t>
        <a:bodyPr/>
        <a:lstStyle/>
        <a:p>
          <a:endParaRPr lang="es-ES" sz="2800" b="1">
            <a:latin typeface="Calibri" pitchFamily="34" charset="0"/>
          </a:endParaRPr>
        </a:p>
      </dgm:t>
    </dgm:pt>
    <dgm:pt modelId="{8E8E575C-369E-473E-9301-B91BC9B3DBB5}" type="sibTrans" cxnId="{DB4DEDAD-1E8F-46EB-858D-08282E202ECA}">
      <dgm:prSet/>
      <dgm:spPr/>
      <dgm:t>
        <a:bodyPr/>
        <a:lstStyle/>
        <a:p>
          <a:endParaRPr lang="es-ES" sz="2800" b="1">
            <a:latin typeface="Calibri" pitchFamily="34" charset="0"/>
          </a:endParaRPr>
        </a:p>
      </dgm:t>
    </dgm:pt>
    <dgm:pt modelId="{80BFD204-5F9C-41DB-89B1-AB86573D6878}" type="pres">
      <dgm:prSet presAssocID="{DD5BF6A9-157E-4208-BAD5-7E00F27B0BF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E5DB563-8563-41F3-99DF-FA28B92F642F}" type="pres">
      <dgm:prSet presAssocID="{2BA9EE85-8DCA-4703-9E32-6CFB1637D6A2}" presName="parentLin" presStyleCnt="0"/>
      <dgm:spPr/>
    </dgm:pt>
    <dgm:pt modelId="{EE249D26-2019-4FDF-92E5-A484AD57A9A6}" type="pres">
      <dgm:prSet presAssocID="{2BA9EE85-8DCA-4703-9E32-6CFB1637D6A2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F597E520-39DB-4D55-9654-EFEB7C0EA7B6}" type="pres">
      <dgm:prSet presAssocID="{2BA9EE85-8DCA-4703-9E32-6CFB1637D6A2}" presName="parentText" presStyleLbl="node1" presStyleIdx="0" presStyleCnt="3" custScaleX="11596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25DFF5-D012-4AFC-A5B6-DADBB81CE9B3}" type="pres">
      <dgm:prSet presAssocID="{2BA9EE85-8DCA-4703-9E32-6CFB1637D6A2}" presName="negativeSpace" presStyleCnt="0"/>
      <dgm:spPr/>
    </dgm:pt>
    <dgm:pt modelId="{AC4B5343-9964-45E5-97B4-1C4B2C7AC60B}" type="pres">
      <dgm:prSet presAssocID="{2BA9EE85-8DCA-4703-9E32-6CFB1637D6A2}" presName="childText" presStyleLbl="conFgAcc1" presStyleIdx="0" presStyleCnt="3">
        <dgm:presLayoutVars>
          <dgm:bulletEnabled val="1"/>
        </dgm:presLayoutVars>
      </dgm:prSet>
      <dgm:spPr/>
    </dgm:pt>
    <dgm:pt modelId="{CD62C013-388C-4A1A-8C55-51ACD31EB4EF}" type="pres">
      <dgm:prSet presAssocID="{A2AD2A3C-26E3-4D7A-91E5-29B8E9422490}" presName="spaceBetweenRectangles" presStyleCnt="0"/>
      <dgm:spPr/>
    </dgm:pt>
    <dgm:pt modelId="{7E066E45-2F64-4A0F-975A-DC501306FFED}" type="pres">
      <dgm:prSet presAssocID="{CED52A5B-51EB-4FCD-9E16-700787800C9E}" presName="parentLin" presStyleCnt="0"/>
      <dgm:spPr/>
    </dgm:pt>
    <dgm:pt modelId="{31CC0662-C64E-411A-B75F-3F798BA182AE}" type="pres">
      <dgm:prSet presAssocID="{CED52A5B-51EB-4FCD-9E16-700787800C9E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89D38770-2D9A-4122-81DE-AFC24EF071E1}" type="pres">
      <dgm:prSet presAssocID="{CED52A5B-51EB-4FCD-9E16-700787800C9E}" presName="parentText" presStyleLbl="node1" presStyleIdx="1" presStyleCnt="3" custScaleX="11663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BF7DB3A-33D6-4546-BCBB-0715281A9E75}" type="pres">
      <dgm:prSet presAssocID="{CED52A5B-51EB-4FCD-9E16-700787800C9E}" presName="negativeSpace" presStyleCnt="0"/>
      <dgm:spPr/>
    </dgm:pt>
    <dgm:pt modelId="{2B13AE32-EA74-4036-B665-0118015E44B7}" type="pres">
      <dgm:prSet presAssocID="{CED52A5B-51EB-4FCD-9E16-700787800C9E}" presName="childText" presStyleLbl="conFgAcc1" presStyleIdx="1" presStyleCnt="3">
        <dgm:presLayoutVars>
          <dgm:bulletEnabled val="1"/>
        </dgm:presLayoutVars>
      </dgm:prSet>
      <dgm:spPr/>
    </dgm:pt>
    <dgm:pt modelId="{5FBF6538-0367-48CF-86AF-6464686F34A8}" type="pres">
      <dgm:prSet presAssocID="{7DAF243A-601C-4C1C-B099-4293475A04F0}" presName="spaceBetweenRectangles" presStyleCnt="0"/>
      <dgm:spPr/>
    </dgm:pt>
    <dgm:pt modelId="{5BB3AED9-EF28-43EE-ABD4-9285CACA5411}" type="pres">
      <dgm:prSet presAssocID="{C8E49723-DA66-4920-8A32-A7330E8D568C}" presName="parentLin" presStyleCnt="0"/>
      <dgm:spPr/>
    </dgm:pt>
    <dgm:pt modelId="{FF2C3D4D-1445-4B1B-BE5A-D9F9548F9E20}" type="pres">
      <dgm:prSet presAssocID="{C8E49723-DA66-4920-8A32-A7330E8D568C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9199B265-8D8D-444E-ADD9-2A88ED0AE3E1}" type="pres">
      <dgm:prSet presAssocID="{C8E49723-DA66-4920-8A32-A7330E8D568C}" presName="parentText" presStyleLbl="node1" presStyleIdx="2" presStyleCnt="3" custScaleX="11596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9B7FAF-7F72-4FF8-8AFA-073CFE9009E8}" type="pres">
      <dgm:prSet presAssocID="{C8E49723-DA66-4920-8A32-A7330E8D568C}" presName="negativeSpace" presStyleCnt="0"/>
      <dgm:spPr/>
    </dgm:pt>
    <dgm:pt modelId="{59ADEE66-3714-4E22-BA04-7CA94CEE70BD}" type="pres">
      <dgm:prSet presAssocID="{C8E49723-DA66-4920-8A32-A7330E8D568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C6FAE52-FB86-4B9B-A114-3B0E6AA38A67}" type="presOf" srcId="{C8E49723-DA66-4920-8A32-A7330E8D568C}" destId="{FF2C3D4D-1445-4B1B-BE5A-D9F9548F9E20}" srcOrd="0" destOrd="0" presId="urn:microsoft.com/office/officeart/2005/8/layout/list1"/>
    <dgm:cxn modelId="{4993DEF0-C393-41FC-9F26-D89D7540ED1D}" srcId="{DD5BF6A9-157E-4208-BAD5-7E00F27B0BFF}" destId="{CED52A5B-51EB-4FCD-9E16-700787800C9E}" srcOrd="1" destOrd="0" parTransId="{239D8F68-B261-4200-BD09-86B156EA469A}" sibTransId="{7DAF243A-601C-4C1C-B099-4293475A04F0}"/>
    <dgm:cxn modelId="{DB4DEDAD-1E8F-46EB-858D-08282E202ECA}" srcId="{DD5BF6A9-157E-4208-BAD5-7E00F27B0BFF}" destId="{C8E49723-DA66-4920-8A32-A7330E8D568C}" srcOrd="2" destOrd="0" parTransId="{AFE0C845-2323-47C4-A42E-015FEBC40B23}" sibTransId="{8E8E575C-369E-473E-9301-B91BC9B3DBB5}"/>
    <dgm:cxn modelId="{F7AEFB1D-520A-43F6-A32E-3AD6B65B48FD}" type="presOf" srcId="{CED52A5B-51EB-4FCD-9E16-700787800C9E}" destId="{89D38770-2D9A-4122-81DE-AFC24EF071E1}" srcOrd="1" destOrd="0" presId="urn:microsoft.com/office/officeart/2005/8/layout/list1"/>
    <dgm:cxn modelId="{996AF551-5EC9-434D-96B1-C1CD3B500ADE}" type="presOf" srcId="{CED52A5B-51EB-4FCD-9E16-700787800C9E}" destId="{31CC0662-C64E-411A-B75F-3F798BA182AE}" srcOrd="0" destOrd="0" presId="urn:microsoft.com/office/officeart/2005/8/layout/list1"/>
    <dgm:cxn modelId="{75E2EE2A-B127-44AE-906D-94717235CE30}" type="presOf" srcId="{2BA9EE85-8DCA-4703-9E32-6CFB1637D6A2}" destId="{EE249D26-2019-4FDF-92E5-A484AD57A9A6}" srcOrd="0" destOrd="0" presId="urn:microsoft.com/office/officeart/2005/8/layout/list1"/>
    <dgm:cxn modelId="{541A59B7-E349-4277-870B-7319D73DBA7F}" type="presOf" srcId="{DD5BF6A9-157E-4208-BAD5-7E00F27B0BFF}" destId="{80BFD204-5F9C-41DB-89B1-AB86573D6878}" srcOrd="0" destOrd="0" presId="urn:microsoft.com/office/officeart/2005/8/layout/list1"/>
    <dgm:cxn modelId="{E416E0AA-73C4-4EE1-A420-22FF3A4C6EF9}" srcId="{DD5BF6A9-157E-4208-BAD5-7E00F27B0BFF}" destId="{2BA9EE85-8DCA-4703-9E32-6CFB1637D6A2}" srcOrd="0" destOrd="0" parTransId="{176B47B5-2E1D-4E87-9585-33431C4255A8}" sibTransId="{A2AD2A3C-26E3-4D7A-91E5-29B8E9422490}"/>
    <dgm:cxn modelId="{24055A53-B9D0-44D5-BA53-A89B4C2264A3}" type="presOf" srcId="{C8E49723-DA66-4920-8A32-A7330E8D568C}" destId="{9199B265-8D8D-444E-ADD9-2A88ED0AE3E1}" srcOrd="1" destOrd="0" presId="urn:microsoft.com/office/officeart/2005/8/layout/list1"/>
    <dgm:cxn modelId="{21FEA4EF-FE05-4A94-88D2-0C86597F1ADE}" type="presOf" srcId="{2BA9EE85-8DCA-4703-9E32-6CFB1637D6A2}" destId="{F597E520-39DB-4D55-9654-EFEB7C0EA7B6}" srcOrd="1" destOrd="0" presId="urn:microsoft.com/office/officeart/2005/8/layout/list1"/>
    <dgm:cxn modelId="{B897E692-F09A-4A35-99C1-0857DD50B6CB}" type="presParOf" srcId="{80BFD204-5F9C-41DB-89B1-AB86573D6878}" destId="{EE5DB563-8563-41F3-99DF-FA28B92F642F}" srcOrd="0" destOrd="0" presId="urn:microsoft.com/office/officeart/2005/8/layout/list1"/>
    <dgm:cxn modelId="{41060F09-402A-428E-A69F-4E9F960439FE}" type="presParOf" srcId="{EE5DB563-8563-41F3-99DF-FA28B92F642F}" destId="{EE249D26-2019-4FDF-92E5-A484AD57A9A6}" srcOrd="0" destOrd="0" presId="urn:microsoft.com/office/officeart/2005/8/layout/list1"/>
    <dgm:cxn modelId="{D3251F86-C913-409B-9E3D-F325F0F4964B}" type="presParOf" srcId="{EE5DB563-8563-41F3-99DF-FA28B92F642F}" destId="{F597E520-39DB-4D55-9654-EFEB7C0EA7B6}" srcOrd="1" destOrd="0" presId="urn:microsoft.com/office/officeart/2005/8/layout/list1"/>
    <dgm:cxn modelId="{C8E1E846-C5EA-43FA-B614-1B0D64DE941F}" type="presParOf" srcId="{80BFD204-5F9C-41DB-89B1-AB86573D6878}" destId="{1C25DFF5-D012-4AFC-A5B6-DADBB81CE9B3}" srcOrd="1" destOrd="0" presId="urn:microsoft.com/office/officeart/2005/8/layout/list1"/>
    <dgm:cxn modelId="{4C7A5088-3B1D-4E1A-8891-12C215365346}" type="presParOf" srcId="{80BFD204-5F9C-41DB-89B1-AB86573D6878}" destId="{AC4B5343-9964-45E5-97B4-1C4B2C7AC60B}" srcOrd="2" destOrd="0" presId="urn:microsoft.com/office/officeart/2005/8/layout/list1"/>
    <dgm:cxn modelId="{CA84C388-01C3-4711-8965-D4144D9690D1}" type="presParOf" srcId="{80BFD204-5F9C-41DB-89B1-AB86573D6878}" destId="{CD62C013-388C-4A1A-8C55-51ACD31EB4EF}" srcOrd="3" destOrd="0" presId="urn:microsoft.com/office/officeart/2005/8/layout/list1"/>
    <dgm:cxn modelId="{2BBCE394-F771-41EF-9439-2F844FCD3902}" type="presParOf" srcId="{80BFD204-5F9C-41DB-89B1-AB86573D6878}" destId="{7E066E45-2F64-4A0F-975A-DC501306FFED}" srcOrd="4" destOrd="0" presId="urn:microsoft.com/office/officeart/2005/8/layout/list1"/>
    <dgm:cxn modelId="{89173BB0-B521-44F0-8871-6197AA39E0AB}" type="presParOf" srcId="{7E066E45-2F64-4A0F-975A-DC501306FFED}" destId="{31CC0662-C64E-411A-B75F-3F798BA182AE}" srcOrd="0" destOrd="0" presId="urn:microsoft.com/office/officeart/2005/8/layout/list1"/>
    <dgm:cxn modelId="{F99C1124-FBEA-4884-87FE-AEED51A6B056}" type="presParOf" srcId="{7E066E45-2F64-4A0F-975A-DC501306FFED}" destId="{89D38770-2D9A-4122-81DE-AFC24EF071E1}" srcOrd="1" destOrd="0" presId="urn:microsoft.com/office/officeart/2005/8/layout/list1"/>
    <dgm:cxn modelId="{AC0A62F4-4DA3-4C73-8216-5687E614845A}" type="presParOf" srcId="{80BFD204-5F9C-41DB-89B1-AB86573D6878}" destId="{CBF7DB3A-33D6-4546-BCBB-0715281A9E75}" srcOrd="5" destOrd="0" presId="urn:microsoft.com/office/officeart/2005/8/layout/list1"/>
    <dgm:cxn modelId="{76412811-98F4-4D09-A00A-E8C6BDC49F4C}" type="presParOf" srcId="{80BFD204-5F9C-41DB-89B1-AB86573D6878}" destId="{2B13AE32-EA74-4036-B665-0118015E44B7}" srcOrd="6" destOrd="0" presId="urn:microsoft.com/office/officeart/2005/8/layout/list1"/>
    <dgm:cxn modelId="{D8F5DFB5-3642-4269-AC0A-8964DE901ECF}" type="presParOf" srcId="{80BFD204-5F9C-41DB-89B1-AB86573D6878}" destId="{5FBF6538-0367-48CF-86AF-6464686F34A8}" srcOrd="7" destOrd="0" presId="urn:microsoft.com/office/officeart/2005/8/layout/list1"/>
    <dgm:cxn modelId="{CEFC9E5F-B023-4DB3-ACE0-C47E1DF197D1}" type="presParOf" srcId="{80BFD204-5F9C-41DB-89B1-AB86573D6878}" destId="{5BB3AED9-EF28-43EE-ABD4-9285CACA5411}" srcOrd="8" destOrd="0" presId="urn:microsoft.com/office/officeart/2005/8/layout/list1"/>
    <dgm:cxn modelId="{5FD96244-1BC9-4DA0-8645-21BCE5BFD6FF}" type="presParOf" srcId="{5BB3AED9-EF28-43EE-ABD4-9285CACA5411}" destId="{FF2C3D4D-1445-4B1B-BE5A-D9F9548F9E20}" srcOrd="0" destOrd="0" presId="urn:microsoft.com/office/officeart/2005/8/layout/list1"/>
    <dgm:cxn modelId="{F49EBFEE-DDDD-49D8-A75C-5A9597EFD590}" type="presParOf" srcId="{5BB3AED9-EF28-43EE-ABD4-9285CACA5411}" destId="{9199B265-8D8D-444E-ADD9-2A88ED0AE3E1}" srcOrd="1" destOrd="0" presId="urn:microsoft.com/office/officeart/2005/8/layout/list1"/>
    <dgm:cxn modelId="{0A496499-1475-47B2-9EF6-8E9696D024D8}" type="presParOf" srcId="{80BFD204-5F9C-41DB-89B1-AB86573D6878}" destId="{6B9B7FAF-7F72-4FF8-8AFA-073CFE9009E8}" srcOrd="9" destOrd="0" presId="urn:microsoft.com/office/officeart/2005/8/layout/list1"/>
    <dgm:cxn modelId="{7E8B3E4B-69E1-4F1B-8FCC-216E09B761BB}" type="presParOf" srcId="{80BFD204-5F9C-41DB-89B1-AB86573D6878}" destId="{59ADEE66-3714-4E22-BA04-7CA94CEE70B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F29B48-6DB9-4AB7-A458-26576DCCAF58}" type="doc">
      <dgm:prSet loTypeId="urn:microsoft.com/office/officeart/2005/8/layout/arrow6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49CE7039-D3C9-472E-8B1F-A2DF079FEB83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No compiten en precios</a:t>
          </a:r>
          <a:endParaRPr lang="es-ES" dirty="0">
            <a:latin typeface="Calibri" pitchFamily="34" charset="0"/>
          </a:endParaRPr>
        </a:p>
      </dgm:t>
    </dgm:pt>
    <dgm:pt modelId="{08C12A29-2351-4F45-B970-678E5D1DD045}" type="parTrans" cxnId="{5765375A-E80C-4475-84E8-5789F1E8F16F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33EACE4-35F1-4B07-84AA-2D1D342697E4}" type="sibTrans" cxnId="{5765375A-E80C-4475-84E8-5789F1E8F16F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BFC2B73-E864-40C5-BFA3-79CA30162C14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Evitan guerra de precios</a:t>
          </a:r>
          <a:endParaRPr lang="es-ES" dirty="0">
            <a:latin typeface="Calibri" pitchFamily="34" charset="0"/>
          </a:endParaRPr>
        </a:p>
      </dgm:t>
    </dgm:pt>
    <dgm:pt modelId="{90446FB4-D158-4501-A489-E01ACB827362}" type="parTrans" cxnId="{760AAF02-A441-4E8B-AA65-D4B034074F8E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3A63966E-3D39-4CFD-89E1-C432387C824D}" type="sibTrans" cxnId="{760AAF02-A441-4E8B-AA65-D4B034074F8E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996D55DF-EA8C-4D57-B219-E1598AD93286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Procuran diferenciar productos</a:t>
          </a:r>
          <a:endParaRPr lang="es-ES" dirty="0">
            <a:latin typeface="Calibri" pitchFamily="34" charset="0"/>
          </a:endParaRPr>
        </a:p>
      </dgm:t>
    </dgm:pt>
    <dgm:pt modelId="{36B49486-68B4-4DBB-802F-D3C43EBFDA7A}" type="parTrans" cxnId="{D6747D05-C3C4-4829-9BE3-6CF6F073BF61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BAE8B1F-8851-4633-A1E4-18983AE2C6C1}" type="sibTrans" cxnId="{D6747D05-C3C4-4829-9BE3-6CF6F073BF61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3176076-FE02-4DD7-BFD6-BF45197C3B43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Publicidad</a:t>
          </a:r>
          <a:endParaRPr lang="es-ES" dirty="0">
            <a:latin typeface="Calibri" pitchFamily="34" charset="0"/>
          </a:endParaRPr>
        </a:p>
      </dgm:t>
    </dgm:pt>
    <dgm:pt modelId="{A78C53F3-8F3D-4C8A-A4D6-80634C81BFE7}" type="parTrans" cxnId="{3EEC39F5-AA0A-4956-9380-36620AFCD65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17C45EA-81D5-46A6-84DB-3BD584582D23}" type="sibTrans" cxnId="{3EEC39F5-AA0A-4956-9380-36620AFCD65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B9C4B50F-CCD7-49B4-A852-21295B285B94}" type="pres">
      <dgm:prSet presAssocID="{EEF29B48-6DB9-4AB7-A458-26576DCCAF58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914C736-F21C-4F8A-9770-5497F9E77A9A}" type="pres">
      <dgm:prSet presAssocID="{EEF29B48-6DB9-4AB7-A458-26576DCCAF58}" presName="ribbon" presStyleLbl="node1" presStyleIdx="0" presStyleCnt="1"/>
      <dgm:spPr/>
    </dgm:pt>
    <dgm:pt modelId="{E4C1A844-CD26-4413-8C9C-15F2D42F1E26}" type="pres">
      <dgm:prSet presAssocID="{EEF29B48-6DB9-4AB7-A458-26576DCCAF58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23B971-5047-46CD-864D-62C34E4E221D}" type="pres">
      <dgm:prSet presAssocID="{EEF29B48-6DB9-4AB7-A458-26576DCCAF58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8685B3D-BCDB-4A07-B562-F0F8C23BC45C}" type="presOf" srcId="{4BFC2B73-E864-40C5-BFA3-79CA30162C14}" destId="{E4C1A844-CD26-4413-8C9C-15F2D42F1E26}" srcOrd="0" destOrd="1" presId="urn:microsoft.com/office/officeart/2005/8/layout/arrow6"/>
    <dgm:cxn modelId="{D6747D05-C3C4-4829-9BE3-6CF6F073BF61}" srcId="{EEF29B48-6DB9-4AB7-A458-26576DCCAF58}" destId="{996D55DF-EA8C-4D57-B219-E1598AD93286}" srcOrd="1" destOrd="0" parTransId="{36B49486-68B4-4DBB-802F-D3C43EBFDA7A}" sibTransId="{4BAE8B1F-8851-4633-A1E4-18983AE2C6C1}"/>
    <dgm:cxn modelId="{8DC3CB1F-9B58-4855-A78E-36BFB2FF7B9C}" type="presOf" srcId="{13176076-FE02-4DD7-BFD6-BF45197C3B43}" destId="{CD23B971-5047-46CD-864D-62C34E4E221D}" srcOrd="0" destOrd="1" presId="urn:microsoft.com/office/officeart/2005/8/layout/arrow6"/>
    <dgm:cxn modelId="{D958029E-C6AF-465C-BC5B-A76F63F605A4}" type="presOf" srcId="{996D55DF-EA8C-4D57-B219-E1598AD93286}" destId="{CD23B971-5047-46CD-864D-62C34E4E221D}" srcOrd="0" destOrd="0" presId="urn:microsoft.com/office/officeart/2005/8/layout/arrow6"/>
    <dgm:cxn modelId="{B73B9509-A544-4D34-BCDB-26946985A368}" type="presOf" srcId="{EEF29B48-6DB9-4AB7-A458-26576DCCAF58}" destId="{B9C4B50F-CCD7-49B4-A852-21295B285B94}" srcOrd="0" destOrd="0" presId="urn:microsoft.com/office/officeart/2005/8/layout/arrow6"/>
    <dgm:cxn modelId="{5765375A-E80C-4475-84E8-5789F1E8F16F}" srcId="{EEF29B48-6DB9-4AB7-A458-26576DCCAF58}" destId="{49CE7039-D3C9-472E-8B1F-A2DF079FEB83}" srcOrd="0" destOrd="0" parTransId="{08C12A29-2351-4F45-B970-678E5D1DD045}" sibTransId="{C33EACE4-35F1-4B07-84AA-2D1D342697E4}"/>
    <dgm:cxn modelId="{23F043B7-6B94-4F48-ACDA-14A2027416A2}" type="presOf" srcId="{49CE7039-D3C9-472E-8B1F-A2DF079FEB83}" destId="{E4C1A844-CD26-4413-8C9C-15F2D42F1E26}" srcOrd="0" destOrd="0" presId="urn:microsoft.com/office/officeart/2005/8/layout/arrow6"/>
    <dgm:cxn modelId="{3EEC39F5-AA0A-4956-9380-36620AFCD65B}" srcId="{996D55DF-EA8C-4D57-B219-E1598AD93286}" destId="{13176076-FE02-4DD7-BFD6-BF45197C3B43}" srcOrd="0" destOrd="0" parTransId="{A78C53F3-8F3D-4C8A-A4D6-80634C81BFE7}" sibTransId="{117C45EA-81D5-46A6-84DB-3BD584582D23}"/>
    <dgm:cxn modelId="{760AAF02-A441-4E8B-AA65-D4B034074F8E}" srcId="{49CE7039-D3C9-472E-8B1F-A2DF079FEB83}" destId="{4BFC2B73-E864-40C5-BFA3-79CA30162C14}" srcOrd="0" destOrd="0" parTransId="{90446FB4-D158-4501-A489-E01ACB827362}" sibTransId="{3A63966E-3D39-4CFD-89E1-C432387C824D}"/>
    <dgm:cxn modelId="{6A04861C-6A8C-4859-B918-C71F15A3CC6B}" type="presParOf" srcId="{B9C4B50F-CCD7-49B4-A852-21295B285B94}" destId="{F914C736-F21C-4F8A-9770-5497F9E77A9A}" srcOrd="0" destOrd="0" presId="urn:microsoft.com/office/officeart/2005/8/layout/arrow6"/>
    <dgm:cxn modelId="{40ECEC7F-79AC-44F1-A891-9F9DE1F5A8BE}" type="presParOf" srcId="{B9C4B50F-CCD7-49B4-A852-21295B285B94}" destId="{E4C1A844-CD26-4413-8C9C-15F2D42F1E26}" srcOrd="1" destOrd="0" presId="urn:microsoft.com/office/officeart/2005/8/layout/arrow6"/>
    <dgm:cxn modelId="{E59A6B23-83BE-4E9C-ADD7-8B6730526A6D}" type="presParOf" srcId="{B9C4B50F-CCD7-49B4-A852-21295B285B94}" destId="{CD23B971-5047-46CD-864D-62C34E4E221D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9C2D3C-B5B3-4420-9042-E9F91A7167C9}" type="doc">
      <dgm:prSet loTypeId="urn:microsoft.com/office/officeart/2005/8/layout/vList2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1D96499C-F677-463B-82B9-30214B91E6C0}">
      <dgm:prSet phldrT="[Texto]" custT="1"/>
      <dgm:spPr/>
      <dgm:t>
        <a:bodyPr/>
        <a:lstStyle/>
        <a:p>
          <a:r>
            <a:rPr lang="es-ES" sz="2800" dirty="0" smtClean="0">
              <a:latin typeface="Calibri" pitchFamily="34" charset="0"/>
            </a:rPr>
            <a:t>DUOPOLIO</a:t>
          </a:r>
          <a:endParaRPr lang="es-ES" sz="2800" dirty="0">
            <a:latin typeface="Calibri" pitchFamily="34" charset="0"/>
          </a:endParaRPr>
        </a:p>
      </dgm:t>
    </dgm:pt>
    <dgm:pt modelId="{8EEBE79D-1355-452E-912B-9DB81FBDFA8A}" type="parTrans" cxnId="{BE0F116F-A47B-466B-B3F5-08DACADE3AC0}">
      <dgm:prSet/>
      <dgm:spPr/>
      <dgm:t>
        <a:bodyPr/>
        <a:lstStyle/>
        <a:p>
          <a:endParaRPr lang="es-ES" sz="1050">
            <a:latin typeface="Calibri" pitchFamily="34" charset="0"/>
          </a:endParaRPr>
        </a:p>
      </dgm:t>
    </dgm:pt>
    <dgm:pt modelId="{1319E0EF-A01E-47A3-A08F-25FA0F1CD771}" type="sibTrans" cxnId="{BE0F116F-A47B-466B-B3F5-08DACADE3AC0}">
      <dgm:prSet/>
      <dgm:spPr/>
      <dgm:t>
        <a:bodyPr/>
        <a:lstStyle/>
        <a:p>
          <a:endParaRPr lang="es-ES" sz="1050">
            <a:latin typeface="Calibri" pitchFamily="34" charset="0"/>
          </a:endParaRPr>
        </a:p>
      </dgm:t>
    </dgm:pt>
    <dgm:pt modelId="{20B8D11C-ABC7-4702-BBAE-4990DE0C7746}">
      <dgm:prSet phldrT="[Texto]" phldr="1" custT="1"/>
      <dgm:spPr/>
      <dgm:t>
        <a:bodyPr/>
        <a:lstStyle/>
        <a:p>
          <a:endParaRPr lang="es-ES" sz="2000" dirty="0">
            <a:latin typeface="Calibri" pitchFamily="34" charset="0"/>
          </a:endParaRPr>
        </a:p>
      </dgm:t>
    </dgm:pt>
    <dgm:pt modelId="{F08F8778-079E-4F9D-8A62-63F3B4B4EB01}" type="parTrans" cxnId="{156AA494-ABFD-4D95-B9F1-6CCB5F6DBC90}">
      <dgm:prSet/>
      <dgm:spPr/>
      <dgm:t>
        <a:bodyPr/>
        <a:lstStyle/>
        <a:p>
          <a:endParaRPr lang="es-ES" sz="1050">
            <a:latin typeface="Calibri" pitchFamily="34" charset="0"/>
          </a:endParaRPr>
        </a:p>
      </dgm:t>
    </dgm:pt>
    <dgm:pt modelId="{AF77B6CF-F180-4180-8426-C212FD997427}" type="sibTrans" cxnId="{156AA494-ABFD-4D95-B9F1-6CCB5F6DBC90}">
      <dgm:prSet/>
      <dgm:spPr/>
      <dgm:t>
        <a:bodyPr/>
        <a:lstStyle/>
        <a:p>
          <a:endParaRPr lang="es-ES" sz="1050">
            <a:latin typeface="Calibri" pitchFamily="34" charset="0"/>
          </a:endParaRPr>
        </a:p>
      </dgm:t>
    </dgm:pt>
    <dgm:pt modelId="{09C0A73F-5DDB-4C5D-8654-3014B089934B}">
      <dgm:prSet phldrT="[Texto]" custT="1"/>
      <dgm:spPr/>
      <dgm:t>
        <a:bodyPr/>
        <a:lstStyle/>
        <a:p>
          <a:r>
            <a:rPr lang="es-ES" sz="2800" dirty="0" smtClean="0">
              <a:latin typeface="Calibri" pitchFamily="34" charset="0"/>
            </a:rPr>
            <a:t>EMPRESA LÍDER</a:t>
          </a:r>
        </a:p>
      </dgm:t>
    </dgm:pt>
    <dgm:pt modelId="{C9F01D21-9185-4B01-BCEA-EA2689DEEE8A}" type="parTrans" cxnId="{38661629-989D-4487-897A-0FBEC9B77904}">
      <dgm:prSet/>
      <dgm:spPr/>
      <dgm:t>
        <a:bodyPr/>
        <a:lstStyle/>
        <a:p>
          <a:endParaRPr lang="es-ES" sz="1050">
            <a:latin typeface="Calibri" pitchFamily="34" charset="0"/>
          </a:endParaRPr>
        </a:p>
      </dgm:t>
    </dgm:pt>
    <dgm:pt modelId="{1D4C5088-974D-4DB3-9992-4EA9AE9634E8}" type="sibTrans" cxnId="{38661629-989D-4487-897A-0FBEC9B77904}">
      <dgm:prSet/>
      <dgm:spPr/>
      <dgm:t>
        <a:bodyPr/>
        <a:lstStyle/>
        <a:p>
          <a:endParaRPr lang="es-ES" sz="1050">
            <a:latin typeface="Calibri" pitchFamily="34" charset="0"/>
          </a:endParaRPr>
        </a:p>
      </dgm:t>
    </dgm:pt>
    <dgm:pt modelId="{7AFA1FD1-B886-44F1-8D2E-534A0C7A6972}">
      <dgm:prSet phldrT="[Texto]" phldr="1" custT="1"/>
      <dgm:spPr/>
      <dgm:t>
        <a:bodyPr/>
        <a:lstStyle/>
        <a:p>
          <a:endParaRPr lang="es-ES" sz="2000" dirty="0">
            <a:latin typeface="Calibri" pitchFamily="34" charset="0"/>
          </a:endParaRPr>
        </a:p>
      </dgm:t>
    </dgm:pt>
    <dgm:pt modelId="{064E6892-B467-4651-850C-F5539119D7D0}" type="parTrans" cxnId="{6A22C97A-75F7-4E72-AACD-32004EE18574}">
      <dgm:prSet/>
      <dgm:spPr/>
      <dgm:t>
        <a:bodyPr/>
        <a:lstStyle/>
        <a:p>
          <a:endParaRPr lang="es-ES" sz="1050">
            <a:latin typeface="Calibri" pitchFamily="34" charset="0"/>
          </a:endParaRPr>
        </a:p>
      </dgm:t>
    </dgm:pt>
    <dgm:pt modelId="{36C19888-017B-4A9A-9560-FF3FB8EED1BB}" type="sibTrans" cxnId="{6A22C97A-75F7-4E72-AACD-32004EE18574}">
      <dgm:prSet/>
      <dgm:spPr/>
      <dgm:t>
        <a:bodyPr/>
        <a:lstStyle/>
        <a:p>
          <a:endParaRPr lang="es-ES" sz="1050">
            <a:latin typeface="Calibri" pitchFamily="34" charset="0"/>
          </a:endParaRPr>
        </a:p>
      </dgm:t>
    </dgm:pt>
    <dgm:pt modelId="{7D30634E-8D23-4577-9D1A-1BD8B9780C60}">
      <dgm:prSet phldrT="[Texto]" custT="1"/>
      <dgm:spPr/>
      <dgm:t>
        <a:bodyPr/>
        <a:lstStyle/>
        <a:p>
          <a:r>
            <a:rPr lang="es-ES" sz="2800" dirty="0" smtClean="0">
              <a:latin typeface="Calibri" pitchFamily="34" charset="0"/>
            </a:rPr>
            <a:t>CÁRTEL U OLIGOPOLIO COLUSIVO</a:t>
          </a:r>
          <a:endParaRPr lang="es-ES" sz="2800" dirty="0">
            <a:latin typeface="Calibri" pitchFamily="34" charset="0"/>
          </a:endParaRPr>
        </a:p>
      </dgm:t>
    </dgm:pt>
    <dgm:pt modelId="{EE453E68-EA0C-4D16-A1FA-A1003659504F}" type="parTrans" cxnId="{A615AFFD-003F-493A-B24A-478D9BEE4B40}">
      <dgm:prSet/>
      <dgm:spPr/>
      <dgm:t>
        <a:bodyPr/>
        <a:lstStyle/>
        <a:p>
          <a:endParaRPr lang="es-ES" sz="1050">
            <a:latin typeface="Calibri" pitchFamily="34" charset="0"/>
          </a:endParaRPr>
        </a:p>
      </dgm:t>
    </dgm:pt>
    <dgm:pt modelId="{B8713D0E-39FC-4FF2-8E21-F00B37C742D2}" type="sibTrans" cxnId="{A615AFFD-003F-493A-B24A-478D9BEE4B40}">
      <dgm:prSet/>
      <dgm:spPr/>
      <dgm:t>
        <a:bodyPr/>
        <a:lstStyle/>
        <a:p>
          <a:endParaRPr lang="es-ES" sz="1050">
            <a:latin typeface="Calibri" pitchFamily="34" charset="0"/>
          </a:endParaRPr>
        </a:p>
      </dgm:t>
    </dgm:pt>
    <dgm:pt modelId="{F5D5AEE7-4248-4F19-87E8-EB3725AE7E0B}">
      <dgm:prSet phldrT="[Texto]" custT="1"/>
      <dgm:spPr/>
      <dgm:t>
        <a:bodyPr/>
        <a:lstStyle/>
        <a:p>
          <a:endParaRPr lang="es-ES" sz="2000" dirty="0">
            <a:latin typeface="Calibri" pitchFamily="34" charset="0"/>
          </a:endParaRPr>
        </a:p>
      </dgm:t>
    </dgm:pt>
    <dgm:pt modelId="{421E5EB4-3D99-41E5-9E4D-09E350FD3FEB}" type="parTrans" cxnId="{9EE0A3ED-FA42-4E62-8DE3-47580E79204B}">
      <dgm:prSet/>
      <dgm:spPr/>
      <dgm:t>
        <a:bodyPr/>
        <a:lstStyle/>
        <a:p>
          <a:endParaRPr lang="es-ES"/>
        </a:p>
      </dgm:t>
    </dgm:pt>
    <dgm:pt modelId="{EFF07531-BA27-4B51-A319-D09AD7964387}" type="sibTrans" cxnId="{9EE0A3ED-FA42-4E62-8DE3-47580E79204B}">
      <dgm:prSet/>
      <dgm:spPr/>
      <dgm:t>
        <a:bodyPr/>
        <a:lstStyle/>
        <a:p>
          <a:endParaRPr lang="es-ES"/>
        </a:p>
      </dgm:t>
    </dgm:pt>
    <dgm:pt modelId="{C45BA91E-BFED-45B6-AF07-918F56A3F000}">
      <dgm:prSet phldrT="[Texto]" custT="1"/>
      <dgm:spPr/>
      <dgm:t>
        <a:bodyPr/>
        <a:lstStyle/>
        <a:p>
          <a:endParaRPr lang="es-ES" sz="2000" dirty="0">
            <a:latin typeface="Calibri" pitchFamily="34" charset="0"/>
          </a:endParaRPr>
        </a:p>
      </dgm:t>
    </dgm:pt>
    <dgm:pt modelId="{656D0F4B-DB14-4BB8-A2D9-CDFB6416C6CC}" type="parTrans" cxnId="{AB0FB7C3-7B35-4D2F-A444-89590F8B0651}">
      <dgm:prSet/>
      <dgm:spPr/>
      <dgm:t>
        <a:bodyPr/>
        <a:lstStyle/>
        <a:p>
          <a:endParaRPr lang="es-ES"/>
        </a:p>
      </dgm:t>
    </dgm:pt>
    <dgm:pt modelId="{5ACFE772-7F45-4462-9ACD-8D28EAC0237D}" type="sibTrans" cxnId="{AB0FB7C3-7B35-4D2F-A444-89590F8B0651}">
      <dgm:prSet/>
      <dgm:spPr/>
      <dgm:t>
        <a:bodyPr/>
        <a:lstStyle/>
        <a:p>
          <a:endParaRPr lang="es-ES"/>
        </a:p>
      </dgm:t>
    </dgm:pt>
    <dgm:pt modelId="{FE93DD91-3C58-4046-ADB1-C624F2A26C25}">
      <dgm:prSet phldrT="[Texto]" custT="1"/>
      <dgm:spPr/>
      <dgm:t>
        <a:bodyPr/>
        <a:lstStyle/>
        <a:p>
          <a:endParaRPr lang="es-ES" sz="2000" dirty="0">
            <a:latin typeface="Calibri" pitchFamily="34" charset="0"/>
          </a:endParaRPr>
        </a:p>
      </dgm:t>
    </dgm:pt>
    <dgm:pt modelId="{F5D80486-9042-4760-B88D-FC31F5EAE8F9}" type="parTrans" cxnId="{49F62E74-04DB-4DE7-A870-418D6386321E}">
      <dgm:prSet/>
      <dgm:spPr/>
      <dgm:t>
        <a:bodyPr/>
        <a:lstStyle/>
        <a:p>
          <a:endParaRPr lang="es-ES"/>
        </a:p>
      </dgm:t>
    </dgm:pt>
    <dgm:pt modelId="{B9AD5EE3-A45D-4920-822B-DDD235E76F0A}" type="sibTrans" cxnId="{49F62E74-04DB-4DE7-A870-418D6386321E}">
      <dgm:prSet/>
      <dgm:spPr/>
      <dgm:t>
        <a:bodyPr/>
        <a:lstStyle/>
        <a:p>
          <a:endParaRPr lang="es-ES"/>
        </a:p>
      </dgm:t>
    </dgm:pt>
    <dgm:pt modelId="{75A51303-9FE8-473B-A0AF-EEA673661722}">
      <dgm:prSet phldrT="[Texto]" custT="1"/>
      <dgm:spPr/>
      <dgm:t>
        <a:bodyPr/>
        <a:lstStyle/>
        <a:p>
          <a:endParaRPr lang="es-ES" sz="2000" dirty="0">
            <a:latin typeface="Calibri" pitchFamily="34" charset="0"/>
          </a:endParaRPr>
        </a:p>
      </dgm:t>
    </dgm:pt>
    <dgm:pt modelId="{5F2A0BE3-EA8A-4637-9EC0-235A3615209F}" type="parTrans" cxnId="{D2CC5199-5794-4961-AF2D-10D4197E2837}">
      <dgm:prSet/>
      <dgm:spPr/>
      <dgm:t>
        <a:bodyPr/>
        <a:lstStyle/>
        <a:p>
          <a:endParaRPr lang="es-ES"/>
        </a:p>
      </dgm:t>
    </dgm:pt>
    <dgm:pt modelId="{13667E1C-8696-4C6C-8563-7D68387FDEDE}" type="sibTrans" cxnId="{D2CC5199-5794-4961-AF2D-10D4197E2837}">
      <dgm:prSet/>
      <dgm:spPr/>
      <dgm:t>
        <a:bodyPr/>
        <a:lstStyle/>
        <a:p>
          <a:endParaRPr lang="es-ES"/>
        </a:p>
      </dgm:t>
    </dgm:pt>
    <dgm:pt modelId="{18C50AC5-25FE-4710-8700-1A29638B6914}">
      <dgm:prSet phldrT="[Texto]" custT="1"/>
      <dgm:spPr/>
      <dgm:t>
        <a:bodyPr/>
        <a:lstStyle/>
        <a:p>
          <a:endParaRPr lang="es-ES" sz="2800" dirty="0">
            <a:latin typeface="Calibri" pitchFamily="34" charset="0"/>
          </a:endParaRPr>
        </a:p>
      </dgm:t>
    </dgm:pt>
    <dgm:pt modelId="{CAED8644-D85E-4CC6-8820-A4CDC9B5734E}" type="parTrans" cxnId="{8A576F10-8A05-4982-876E-2CF2CDB00BE2}">
      <dgm:prSet/>
      <dgm:spPr/>
      <dgm:t>
        <a:bodyPr/>
        <a:lstStyle/>
        <a:p>
          <a:endParaRPr lang="es-ES"/>
        </a:p>
      </dgm:t>
    </dgm:pt>
    <dgm:pt modelId="{4E9A9834-1BB4-49DA-B672-21EF83275977}" type="sibTrans" cxnId="{8A576F10-8A05-4982-876E-2CF2CDB00BE2}">
      <dgm:prSet/>
      <dgm:spPr/>
      <dgm:t>
        <a:bodyPr/>
        <a:lstStyle/>
        <a:p>
          <a:endParaRPr lang="es-ES"/>
        </a:p>
      </dgm:t>
    </dgm:pt>
    <dgm:pt modelId="{57E1C154-3C0B-41E9-AAA5-A8737471D363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Las empresas, en vez de competir, colaboran. </a:t>
          </a:r>
          <a:endParaRPr lang="es-ES" sz="2000" dirty="0">
            <a:latin typeface="Calibri" pitchFamily="34" charset="0"/>
          </a:endParaRPr>
        </a:p>
      </dgm:t>
    </dgm:pt>
    <dgm:pt modelId="{DFFBF6A7-E131-447C-87AC-CE5469AEDE12}" type="parTrans" cxnId="{1C83D744-6E2C-4A26-BBC7-B6D78C3B8CA3}">
      <dgm:prSet/>
      <dgm:spPr/>
      <dgm:t>
        <a:bodyPr/>
        <a:lstStyle/>
        <a:p>
          <a:endParaRPr lang="es-ES"/>
        </a:p>
      </dgm:t>
    </dgm:pt>
    <dgm:pt modelId="{FE173B55-B808-4CE5-861D-0A642EC9F501}" type="sibTrans" cxnId="{1C83D744-6E2C-4A26-BBC7-B6D78C3B8CA3}">
      <dgm:prSet/>
      <dgm:spPr/>
      <dgm:t>
        <a:bodyPr/>
        <a:lstStyle/>
        <a:p>
          <a:endParaRPr lang="es-ES"/>
        </a:p>
      </dgm:t>
    </dgm:pt>
    <dgm:pt modelId="{1A5BDB42-3177-4E3F-86FD-5E1B3AF08C45}">
      <dgm:prSet phldrT="[Texto]" custT="1"/>
      <dgm:spPr/>
      <dgm:t>
        <a:bodyPr/>
        <a:lstStyle/>
        <a:p>
          <a:endParaRPr lang="es-ES" sz="2000" dirty="0">
            <a:latin typeface="Calibri" pitchFamily="34" charset="0"/>
          </a:endParaRPr>
        </a:p>
      </dgm:t>
    </dgm:pt>
    <dgm:pt modelId="{F52CF486-E5E0-4429-A492-81CAB5F71D3F}" type="parTrans" cxnId="{6FDC0997-8D67-4863-BBC2-5EBD212B2911}">
      <dgm:prSet/>
      <dgm:spPr/>
      <dgm:t>
        <a:bodyPr/>
        <a:lstStyle/>
        <a:p>
          <a:endParaRPr lang="es-ES"/>
        </a:p>
      </dgm:t>
    </dgm:pt>
    <dgm:pt modelId="{D9F5B2AF-4003-4BE3-9C51-765F557A7D1F}" type="sibTrans" cxnId="{6FDC0997-8D67-4863-BBC2-5EBD212B2911}">
      <dgm:prSet/>
      <dgm:spPr/>
      <dgm:t>
        <a:bodyPr/>
        <a:lstStyle/>
        <a:p>
          <a:endParaRPr lang="es-ES"/>
        </a:p>
      </dgm:t>
    </dgm:pt>
    <dgm:pt modelId="{76AC512E-A269-4526-A153-258C7B41E00E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Toman acuerdos en fijación de precios o reparto del mercado. </a:t>
          </a:r>
          <a:endParaRPr lang="es-ES" sz="2000" dirty="0">
            <a:latin typeface="Calibri" pitchFamily="34" charset="0"/>
          </a:endParaRPr>
        </a:p>
      </dgm:t>
    </dgm:pt>
    <dgm:pt modelId="{FC08CD03-E3A1-4214-A735-EC7EEF7A3525}" type="parTrans" cxnId="{197768AF-BF49-41F0-A5B1-B2F331003A19}">
      <dgm:prSet/>
      <dgm:spPr/>
      <dgm:t>
        <a:bodyPr/>
        <a:lstStyle/>
        <a:p>
          <a:endParaRPr lang="es-ES"/>
        </a:p>
      </dgm:t>
    </dgm:pt>
    <dgm:pt modelId="{07A6744C-BAC7-49BC-B681-178D53CA1E5C}" type="sibTrans" cxnId="{197768AF-BF49-41F0-A5B1-B2F331003A19}">
      <dgm:prSet/>
      <dgm:spPr/>
      <dgm:t>
        <a:bodyPr/>
        <a:lstStyle/>
        <a:p>
          <a:endParaRPr lang="es-ES"/>
        </a:p>
      </dgm:t>
    </dgm:pt>
    <dgm:pt modelId="{F8449605-B789-46A2-8165-EAC50DD4A71A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Prohibidos en UE por ir en contra de la competencia</a:t>
          </a:r>
          <a:endParaRPr lang="es-ES" sz="2000" dirty="0">
            <a:latin typeface="Calibri" pitchFamily="34" charset="0"/>
          </a:endParaRPr>
        </a:p>
      </dgm:t>
    </dgm:pt>
    <dgm:pt modelId="{A0D9069C-0EFE-4C43-A5D3-01C3CED133FF}" type="parTrans" cxnId="{0CFE4FAB-4B97-46CB-BF88-117F9DB7E0C2}">
      <dgm:prSet/>
      <dgm:spPr/>
      <dgm:t>
        <a:bodyPr/>
        <a:lstStyle/>
        <a:p>
          <a:endParaRPr lang="es-ES"/>
        </a:p>
      </dgm:t>
    </dgm:pt>
    <dgm:pt modelId="{C816150A-FCE6-4EAE-A858-8BA42750EB66}" type="sibTrans" cxnId="{0CFE4FAB-4B97-46CB-BF88-117F9DB7E0C2}">
      <dgm:prSet/>
      <dgm:spPr/>
      <dgm:t>
        <a:bodyPr/>
        <a:lstStyle/>
        <a:p>
          <a:endParaRPr lang="es-ES"/>
        </a:p>
      </dgm:t>
    </dgm:pt>
    <dgm:pt modelId="{119251A1-24D0-4EB8-8158-A71028B4E234}" type="pres">
      <dgm:prSet presAssocID="{A09C2D3C-B5B3-4420-9042-E9F91A7167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5CF4D29-C7F9-4BF7-9C4F-7D12E84357E8}" type="pres">
      <dgm:prSet presAssocID="{1D96499C-F677-463B-82B9-30214B91E6C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D11A1E-3683-40E1-947A-17347EE4ECF4}" type="pres">
      <dgm:prSet presAssocID="{1D96499C-F677-463B-82B9-30214B91E6C0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1FF3B69-BE50-4FFC-B6F2-AD0410803DE9}" type="pres">
      <dgm:prSet presAssocID="{09C0A73F-5DDB-4C5D-8654-3014B089934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818FCAE-52CD-4F8E-AEC3-E968659D0B27}" type="pres">
      <dgm:prSet presAssocID="{09C0A73F-5DDB-4C5D-8654-3014B089934B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EB3CFA-759D-4115-9198-95DB5E85E67F}" type="pres">
      <dgm:prSet presAssocID="{7D30634E-8D23-4577-9D1A-1BD8B9780C6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E2EBBE-F515-4306-82E3-B387B5D54CA3}" type="pres">
      <dgm:prSet presAssocID="{7D30634E-8D23-4577-9D1A-1BD8B9780C60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8661629-989D-4487-897A-0FBEC9B77904}" srcId="{A09C2D3C-B5B3-4420-9042-E9F91A7167C9}" destId="{09C0A73F-5DDB-4C5D-8654-3014B089934B}" srcOrd="1" destOrd="0" parTransId="{C9F01D21-9185-4B01-BCEA-EA2689DEEE8A}" sibTransId="{1D4C5088-974D-4DB3-9992-4EA9AE9634E8}"/>
    <dgm:cxn modelId="{19E48B2A-1202-4E87-94D0-C6F788164596}" type="presOf" srcId="{7AFA1FD1-B886-44F1-8D2E-534A0C7A6972}" destId="{3818FCAE-52CD-4F8E-AEC3-E968659D0B27}" srcOrd="0" destOrd="0" presId="urn:microsoft.com/office/officeart/2005/8/layout/vList2"/>
    <dgm:cxn modelId="{51F63C04-2B6E-40AE-BC51-82D4A8E20E88}" type="presOf" srcId="{1A5BDB42-3177-4E3F-86FD-5E1B3AF08C45}" destId="{71E2EBBE-F515-4306-82E3-B387B5D54CA3}" srcOrd="0" destOrd="3" presId="urn:microsoft.com/office/officeart/2005/8/layout/vList2"/>
    <dgm:cxn modelId="{3EA4BB04-E872-4633-9BBB-3B61164AAE8F}" type="presOf" srcId="{7D30634E-8D23-4577-9D1A-1BD8B9780C60}" destId="{08EB3CFA-759D-4115-9198-95DB5E85E67F}" srcOrd="0" destOrd="0" presId="urn:microsoft.com/office/officeart/2005/8/layout/vList2"/>
    <dgm:cxn modelId="{77ABDF76-1482-430C-90CC-B343BD113D9D}" type="presOf" srcId="{76AC512E-A269-4526-A153-258C7B41E00E}" destId="{71E2EBBE-F515-4306-82E3-B387B5D54CA3}" srcOrd="0" destOrd="1" presId="urn:microsoft.com/office/officeart/2005/8/layout/vList2"/>
    <dgm:cxn modelId="{03C0FAED-5F4B-4885-9BFF-923A6BE08FAF}" type="presOf" srcId="{F8449605-B789-46A2-8165-EAC50DD4A71A}" destId="{71E2EBBE-F515-4306-82E3-B387B5D54CA3}" srcOrd="0" destOrd="2" presId="urn:microsoft.com/office/officeart/2005/8/layout/vList2"/>
    <dgm:cxn modelId="{348AB263-6BB6-4982-AA26-4966D04A3EDA}" type="presOf" srcId="{09C0A73F-5DDB-4C5D-8654-3014B089934B}" destId="{F1FF3B69-BE50-4FFC-B6F2-AD0410803DE9}" srcOrd="0" destOrd="0" presId="urn:microsoft.com/office/officeart/2005/8/layout/vList2"/>
    <dgm:cxn modelId="{525C753F-FDAE-46FD-998A-BC96050C7D5E}" type="presOf" srcId="{FE93DD91-3C58-4046-ADB1-C624F2A26C25}" destId="{3818FCAE-52CD-4F8E-AEC3-E968659D0B27}" srcOrd="0" destOrd="2" presId="urn:microsoft.com/office/officeart/2005/8/layout/vList2"/>
    <dgm:cxn modelId="{70247388-9D2C-4423-8E21-C6929450539F}" type="presOf" srcId="{C45BA91E-BFED-45B6-AF07-918F56A3F000}" destId="{A4D11A1E-3683-40E1-947A-17347EE4ECF4}" srcOrd="0" destOrd="1" presId="urn:microsoft.com/office/officeart/2005/8/layout/vList2"/>
    <dgm:cxn modelId="{9EE0A3ED-FA42-4E62-8DE3-47580E79204B}" srcId="{1D96499C-F677-463B-82B9-30214B91E6C0}" destId="{F5D5AEE7-4248-4F19-87E8-EB3725AE7E0B}" srcOrd="2" destOrd="0" parTransId="{421E5EB4-3D99-41E5-9E4D-09E350FD3FEB}" sibTransId="{EFF07531-BA27-4B51-A319-D09AD7964387}"/>
    <dgm:cxn modelId="{2D7D1EC3-99F2-4ACB-AF3D-46A7C95C60E0}" type="presOf" srcId="{1D96499C-F677-463B-82B9-30214B91E6C0}" destId="{75CF4D29-C7F9-4BF7-9C4F-7D12E84357E8}" srcOrd="0" destOrd="0" presId="urn:microsoft.com/office/officeart/2005/8/layout/vList2"/>
    <dgm:cxn modelId="{AD13E977-FF17-414A-A610-6EA2498D7358}" type="presOf" srcId="{18C50AC5-25FE-4710-8700-1A29638B6914}" destId="{71E2EBBE-F515-4306-82E3-B387B5D54CA3}" srcOrd="0" destOrd="4" presId="urn:microsoft.com/office/officeart/2005/8/layout/vList2"/>
    <dgm:cxn modelId="{1C83D744-6E2C-4A26-BBC7-B6D78C3B8CA3}" srcId="{7D30634E-8D23-4577-9D1A-1BD8B9780C60}" destId="{57E1C154-3C0B-41E9-AAA5-A8737471D363}" srcOrd="0" destOrd="0" parTransId="{DFFBF6A7-E131-447C-87AC-CE5469AEDE12}" sibTransId="{FE173B55-B808-4CE5-861D-0A642EC9F501}"/>
    <dgm:cxn modelId="{132BF79B-F816-49C4-B0F0-DE0CC2586AC9}" type="presOf" srcId="{75A51303-9FE8-473B-A0AF-EEA673661722}" destId="{3818FCAE-52CD-4F8E-AEC3-E968659D0B27}" srcOrd="0" destOrd="1" presId="urn:microsoft.com/office/officeart/2005/8/layout/vList2"/>
    <dgm:cxn modelId="{AB0FB7C3-7B35-4D2F-A444-89590F8B0651}" srcId="{1D96499C-F677-463B-82B9-30214B91E6C0}" destId="{C45BA91E-BFED-45B6-AF07-918F56A3F000}" srcOrd="1" destOrd="0" parTransId="{656D0F4B-DB14-4BB8-A2D9-CDFB6416C6CC}" sibTransId="{5ACFE772-7F45-4462-9ACD-8D28EAC0237D}"/>
    <dgm:cxn modelId="{8A576F10-8A05-4982-876E-2CF2CDB00BE2}" srcId="{7D30634E-8D23-4577-9D1A-1BD8B9780C60}" destId="{18C50AC5-25FE-4710-8700-1A29638B6914}" srcOrd="4" destOrd="0" parTransId="{CAED8644-D85E-4CC6-8820-A4CDC9B5734E}" sibTransId="{4E9A9834-1BB4-49DA-B672-21EF83275977}"/>
    <dgm:cxn modelId="{197768AF-BF49-41F0-A5B1-B2F331003A19}" srcId="{7D30634E-8D23-4577-9D1A-1BD8B9780C60}" destId="{76AC512E-A269-4526-A153-258C7B41E00E}" srcOrd="1" destOrd="0" parTransId="{FC08CD03-E3A1-4214-A735-EC7EEF7A3525}" sibTransId="{07A6744C-BAC7-49BC-B681-178D53CA1E5C}"/>
    <dgm:cxn modelId="{D2CC5199-5794-4961-AF2D-10D4197E2837}" srcId="{09C0A73F-5DDB-4C5D-8654-3014B089934B}" destId="{75A51303-9FE8-473B-A0AF-EEA673661722}" srcOrd="1" destOrd="0" parTransId="{5F2A0BE3-EA8A-4637-9EC0-235A3615209F}" sibTransId="{13667E1C-8696-4C6C-8563-7D68387FDEDE}"/>
    <dgm:cxn modelId="{B0042018-2CE0-4219-A694-1B6E991AF6DE}" type="presOf" srcId="{20B8D11C-ABC7-4702-BBAE-4990DE0C7746}" destId="{A4D11A1E-3683-40E1-947A-17347EE4ECF4}" srcOrd="0" destOrd="0" presId="urn:microsoft.com/office/officeart/2005/8/layout/vList2"/>
    <dgm:cxn modelId="{0CFE4FAB-4B97-46CB-BF88-117F9DB7E0C2}" srcId="{7D30634E-8D23-4577-9D1A-1BD8B9780C60}" destId="{F8449605-B789-46A2-8165-EAC50DD4A71A}" srcOrd="2" destOrd="0" parTransId="{A0D9069C-0EFE-4C43-A5D3-01C3CED133FF}" sibTransId="{C816150A-FCE6-4EAE-A858-8BA42750EB66}"/>
    <dgm:cxn modelId="{E9EDC65F-089B-4537-9465-D992C68B516A}" type="presOf" srcId="{A09C2D3C-B5B3-4420-9042-E9F91A7167C9}" destId="{119251A1-24D0-4EB8-8158-A71028B4E234}" srcOrd="0" destOrd="0" presId="urn:microsoft.com/office/officeart/2005/8/layout/vList2"/>
    <dgm:cxn modelId="{0E84B1BA-7114-4173-9AFA-36DF3AAC5CDA}" type="presOf" srcId="{F5D5AEE7-4248-4F19-87E8-EB3725AE7E0B}" destId="{A4D11A1E-3683-40E1-947A-17347EE4ECF4}" srcOrd="0" destOrd="2" presId="urn:microsoft.com/office/officeart/2005/8/layout/vList2"/>
    <dgm:cxn modelId="{156AA494-ABFD-4D95-B9F1-6CCB5F6DBC90}" srcId="{1D96499C-F677-463B-82B9-30214B91E6C0}" destId="{20B8D11C-ABC7-4702-BBAE-4990DE0C7746}" srcOrd="0" destOrd="0" parTransId="{F08F8778-079E-4F9D-8A62-63F3B4B4EB01}" sibTransId="{AF77B6CF-F180-4180-8426-C212FD997427}"/>
    <dgm:cxn modelId="{3372D570-B9CF-457B-BB79-0E50E4B42940}" type="presOf" srcId="{57E1C154-3C0B-41E9-AAA5-A8737471D363}" destId="{71E2EBBE-F515-4306-82E3-B387B5D54CA3}" srcOrd="0" destOrd="0" presId="urn:microsoft.com/office/officeart/2005/8/layout/vList2"/>
    <dgm:cxn modelId="{A615AFFD-003F-493A-B24A-478D9BEE4B40}" srcId="{A09C2D3C-B5B3-4420-9042-E9F91A7167C9}" destId="{7D30634E-8D23-4577-9D1A-1BD8B9780C60}" srcOrd="2" destOrd="0" parTransId="{EE453E68-EA0C-4D16-A1FA-A1003659504F}" sibTransId="{B8713D0E-39FC-4FF2-8E21-F00B37C742D2}"/>
    <dgm:cxn modelId="{BE0F116F-A47B-466B-B3F5-08DACADE3AC0}" srcId="{A09C2D3C-B5B3-4420-9042-E9F91A7167C9}" destId="{1D96499C-F677-463B-82B9-30214B91E6C0}" srcOrd="0" destOrd="0" parTransId="{8EEBE79D-1355-452E-912B-9DB81FBDFA8A}" sibTransId="{1319E0EF-A01E-47A3-A08F-25FA0F1CD771}"/>
    <dgm:cxn modelId="{49F62E74-04DB-4DE7-A870-418D6386321E}" srcId="{09C0A73F-5DDB-4C5D-8654-3014B089934B}" destId="{FE93DD91-3C58-4046-ADB1-C624F2A26C25}" srcOrd="2" destOrd="0" parTransId="{F5D80486-9042-4760-B88D-FC31F5EAE8F9}" sibTransId="{B9AD5EE3-A45D-4920-822B-DDD235E76F0A}"/>
    <dgm:cxn modelId="{6FDC0997-8D67-4863-BBC2-5EBD212B2911}" srcId="{7D30634E-8D23-4577-9D1A-1BD8B9780C60}" destId="{1A5BDB42-3177-4E3F-86FD-5E1B3AF08C45}" srcOrd="3" destOrd="0" parTransId="{F52CF486-E5E0-4429-A492-81CAB5F71D3F}" sibTransId="{D9F5B2AF-4003-4BE3-9C51-765F557A7D1F}"/>
    <dgm:cxn modelId="{6A22C97A-75F7-4E72-AACD-32004EE18574}" srcId="{09C0A73F-5DDB-4C5D-8654-3014B089934B}" destId="{7AFA1FD1-B886-44F1-8D2E-534A0C7A6972}" srcOrd="0" destOrd="0" parTransId="{064E6892-B467-4651-850C-F5539119D7D0}" sibTransId="{36C19888-017B-4A9A-9560-FF3FB8EED1BB}"/>
    <dgm:cxn modelId="{42F8A1C0-5D52-418D-AF63-BEB3BE970456}" type="presParOf" srcId="{119251A1-24D0-4EB8-8158-A71028B4E234}" destId="{75CF4D29-C7F9-4BF7-9C4F-7D12E84357E8}" srcOrd="0" destOrd="0" presId="urn:microsoft.com/office/officeart/2005/8/layout/vList2"/>
    <dgm:cxn modelId="{4B5804E4-F23A-49DC-B651-1C81CA4B005F}" type="presParOf" srcId="{119251A1-24D0-4EB8-8158-A71028B4E234}" destId="{A4D11A1E-3683-40E1-947A-17347EE4ECF4}" srcOrd="1" destOrd="0" presId="urn:microsoft.com/office/officeart/2005/8/layout/vList2"/>
    <dgm:cxn modelId="{0A297A33-54BD-45D9-B0D3-1AE6AED430D9}" type="presParOf" srcId="{119251A1-24D0-4EB8-8158-A71028B4E234}" destId="{F1FF3B69-BE50-4FFC-B6F2-AD0410803DE9}" srcOrd="2" destOrd="0" presId="urn:microsoft.com/office/officeart/2005/8/layout/vList2"/>
    <dgm:cxn modelId="{BD8DE08F-B1A4-4E79-AA7E-4C3112AC50EF}" type="presParOf" srcId="{119251A1-24D0-4EB8-8158-A71028B4E234}" destId="{3818FCAE-52CD-4F8E-AEC3-E968659D0B27}" srcOrd="3" destOrd="0" presId="urn:microsoft.com/office/officeart/2005/8/layout/vList2"/>
    <dgm:cxn modelId="{FEBB5AB0-7AD6-431E-B83D-9E01AEE51690}" type="presParOf" srcId="{119251A1-24D0-4EB8-8158-A71028B4E234}" destId="{08EB3CFA-759D-4115-9198-95DB5E85E67F}" srcOrd="4" destOrd="0" presId="urn:microsoft.com/office/officeart/2005/8/layout/vList2"/>
    <dgm:cxn modelId="{29ACF582-F3CB-4C7E-9430-D08515D67885}" type="presParOf" srcId="{119251A1-24D0-4EB8-8158-A71028B4E234}" destId="{71E2EBBE-F515-4306-82E3-B387B5D54CA3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B5343-9964-45E5-97B4-1C4B2C7AC60B}">
      <dsp:nvSpPr>
        <dsp:cNvPr id="0" name=""/>
        <dsp:cNvSpPr/>
      </dsp:nvSpPr>
      <dsp:spPr>
        <a:xfrm>
          <a:off x="0" y="313695"/>
          <a:ext cx="741911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97E520-39DB-4D55-9654-EFEB7C0EA7B6}">
      <dsp:nvSpPr>
        <dsp:cNvPr id="0" name=""/>
        <dsp:cNvSpPr/>
      </dsp:nvSpPr>
      <dsp:spPr>
        <a:xfrm>
          <a:off x="370955" y="48015"/>
          <a:ext cx="6022607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297" tIns="0" rIns="19629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latin typeface="Calibri" pitchFamily="34" charset="0"/>
            </a:rPr>
            <a:t>Control exclusivo de un recurso o FP</a:t>
          </a:r>
          <a:endParaRPr lang="es-ES" sz="2000" b="1" kern="1200" dirty="0">
            <a:latin typeface="Calibri" pitchFamily="34" charset="0"/>
          </a:endParaRPr>
        </a:p>
      </dsp:txBody>
      <dsp:txXfrm>
        <a:off x="396894" y="73954"/>
        <a:ext cx="5970729" cy="479482"/>
      </dsp:txXfrm>
    </dsp:sp>
    <dsp:sp modelId="{2B13AE32-EA74-4036-B665-0118015E44B7}">
      <dsp:nvSpPr>
        <dsp:cNvPr id="0" name=""/>
        <dsp:cNvSpPr/>
      </dsp:nvSpPr>
      <dsp:spPr>
        <a:xfrm>
          <a:off x="0" y="1130176"/>
          <a:ext cx="741911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D38770-2D9A-4122-81DE-AFC24EF071E1}">
      <dsp:nvSpPr>
        <dsp:cNvPr id="0" name=""/>
        <dsp:cNvSpPr/>
      </dsp:nvSpPr>
      <dsp:spPr>
        <a:xfrm>
          <a:off x="370955" y="864496"/>
          <a:ext cx="6057507" cy="531360"/>
        </a:xfrm>
        <a:prstGeom prst="roundRect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297" tIns="0" rIns="19629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latin typeface="Calibri" pitchFamily="34" charset="0"/>
            </a:rPr>
            <a:t>Monopolios legales: patentes y monopolios estatales</a:t>
          </a:r>
          <a:endParaRPr lang="es-ES" sz="2000" b="1" kern="1200" dirty="0">
            <a:latin typeface="Calibri" pitchFamily="34" charset="0"/>
          </a:endParaRPr>
        </a:p>
      </dsp:txBody>
      <dsp:txXfrm>
        <a:off x="396894" y="890435"/>
        <a:ext cx="6005629" cy="479482"/>
      </dsp:txXfrm>
    </dsp:sp>
    <dsp:sp modelId="{59ADEE66-3714-4E22-BA04-7CA94CEE70BD}">
      <dsp:nvSpPr>
        <dsp:cNvPr id="0" name=""/>
        <dsp:cNvSpPr/>
      </dsp:nvSpPr>
      <dsp:spPr>
        <a:xfrm>
          <a:off x="0" y="1946656"/>
          <a:ext cx="741911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99B265-8D8D-444E-ADD9-2A88ED0AE3E1}">
      <dsp:nvSpPr>
        <dsp:cNvPr id="0" name=""/>
        <dsp:cNvSpPr/>
      </dsp:nvSpPr>
      <dsp:spPr>
        <a:xfrm>
          <a:off x="370955" y="1680976"/>
          <a:ext cx="6022607" cy="531360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297" tIns="0" rIns="19629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latin typeface="Calibri" pitchFamily="34" charset="0"/>
            </a:rPr>
            <a:t>Monopolios naturales</a:t>
          </a:r>
          <a:endParaRPr lang="es-ES" sz="2000" b="1" kern="1200" dirty="0">
            <a:latin typeface="Calibri" pitchFamily="34" charset="0"/>
          </a:endParaRPr>
        </a:p>
      </dsp:txBody>
      <dsp:txXfrm>
        <a:off x="396894" y="1706915"/>
        <a:ext cx="5970729" cy="479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14C736-F21C-4F8A-9770-5497F9E77A9A}">
      <dsp:nvSpPr>
        <dsp:cNvPr id="0" name=""/>
        <dsp:cNvSpPr/>
      </dsp:nvSpPr>
      <dsp:spPr>
        <a:xfrm>
          <a:off x="0" y="812800"/>
          <a:ext cx="8635999" cy="3454400"/>
        </a:xfrm>
        <a:prstGeom prst="leftRightRibb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C1A844-CD26-4413-8C9C-15F2D42F1E26}">
      <dsp:nvSpPr>
        <dsp:cNvPr id="0" name=""/>
        <dsp:cNvSpPr/>
      </dsp:nvSpPr>
      <dsp:spPr>
        <a:xfrm>
          <a:off x="1036320" y="1417320"/>
          <a:ext cx="2849879" cy="1692656"/>
        </a:xfrm>
        <a:prstGeom prst="rect">
          <a:avLst/>
        </a:prstGeom>
        <a:noFill/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>
              <a:latin typeface="Calibri" pitchFamily="34" charset="0"/>
            </a:rPr>
            <a:t>No compiten en precios</a:t>
          </a:r>
          <a:endParaRPr lang="es-ES" sz="2700" kern="1200" dirty="0">
            <a:latin typeface="Calibri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100" kern="1200" dirty="0" smtClean="0">
              <a:latin typeface="Calibri" pitchFamily="34" charset="0"/>
            </a:rPr>
            <a:t>Evitan guerra de precios</a:t>
          </a:r>
          <a:endParaRPr lang="es-ES" sz="2100" kern="1200" dirty="0">
            <a:latin typeface="Calibri" pitchFamily="34" charset="0"/>
          </a:endParaRPr>
        </a:p>
      </dsp:txBody>
      <dsp:txXfrm>
        <a:off x="1036320" y="1417320"/>
        <a:ext cx="2849879" cy="1692656"/>
      </dsp:txXfrm>
    </dsp:sp>
    <dsp:sp modelId="{CD23B971-5047-46CD-864D-62C34E4E221D}">
      <dsp:nvSpPr>
        <dsp:cNvPr id="0" name=""/>
        <dsp:cNvSpPr/>
      </dsp:nvSpPr>
      <dsp:spPr>
        <a:xfrm>
          <a:off x="4318000" y="1970024"/>
          <a:ext cx="3368040" cy="1692656"/>
        </a:xfrm>
        <a:prstGeom prst="rect">
          <a:avLst/>
        </a:prstGeom>
        <a:noFill/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>
              <a:latin typeface="Calibri" pitchFamily="34" charset="0"/>
            </a:rPr>
            <a:t>Procuran diferenciar productos</a:t>
          </a:r>
          <a:endParaRPr lang="es-ES" sz="2700" kern="1200" dirty="0">
            <a:latin typeface="Calibri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100" kern="1200" dirty="0" smtClean="0">
              <a:latin typeface="Calibri" pitchFamily="34" charset="0"/>
            </a:rPr>
            <a:t>Publicidad</a:t>
          </a:r>
          <a:endParaRPr lang="es-ES" sz="2100" kern="1200" dirty="0">
            <a:latin typeface="Calibri" pitchFamily="34" charset="0"/>
          </a:endParaRPr>
        </a:p>
      </dsp:txBody>
      <dsp:txXfrm>
        <a:off x="4318000" y="1970024"/>
        <a:ext cx="3368040" cy="16926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F4D29-C7F9-4BF7-9C4F-7D12E84357E8}">
      <dsp:nvSpPr>
        <dsp:cNvPr id="0" name=""/>
        <dsp:cNvSpPr/>
      </dsp:nvSpPr>
      <dsp:spPr>
        <a:xfrm>
          <a:off x="0" y="2861"/>
          <a:ext cx="8208912" cy="5223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Calibri" pitchFamily="34" charset="0"/>
            </a:rPr>
            <a:t>DUOPOLIO</a:t>
          </a:r>
          <a:endParaRPr lang="es-ES" sz="2800" kern="1200" dirty="0">
            <a:latin typeface="Calibri" pitchFamily="34" charset="0"/>
          </a:endParaRPr>
        </a:p>
      </dsp:txBody>
      <dsp:txXfrm>
        <a:off x="25499" y="28360"/>
        <a:ext cx="8157914" cy="471357"/>
      </dsp:txXfrm>
    </dsp:sp>
    <dsp:sp modelId="{A4D11A1E-3683-40E1-947A-17347EE4ECF4}">
      <dsp:nvSpPr>
        <dsp:cNvPr id="0" name=""/>
        <dsp:cNvSpPr/>
      </dsp:nvSpPr>
      <dsp:spPr>
        <a:xfrm>
          <a:off x="0" y="525217"/>
          <a:ext cx="8208912" cy="780762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63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s-ES" sz="2000" kern="1200" dirty="0">
            <a:latin typeface="Calibri" pitchFamily="34" charset="0"/>
          </a:endParaRPr>
        </a:p>
      </dsp:txBody>
      <dsp:txXfrm>
        <a:off x="0" y="525217"/>
        <a:ext cx="8208912" cy="780762"/>
      </dsp:txXfrm>
    </dsp:sp>
    <dsp:sp modelId="{F1FF3B69-BE50-4FFC-B6F2-AD0410803DE9}">
      <dsp:nvSpPr>
        <dsp:cNvPr id="0" name=""/>
        <dsp:cNvSpPr/>
      </dsp:nvSpPr>
      <dsp:spPr>
        <a:xfrm>
          <a:off x="0" y="1305980"/>
          <a:ext cx="8208912" cy="522355"/>
        </a:xfrm>
        <a:prstGeom prst="roundRect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Calibri" pitchFamily="34" charset="0"/>
            </a:rPr>
            <a:t>EMPRESA LÍDER</a:t>
          </a:r>
        </a:p>
      </dsp:txBody>
      <dsp:txXfrm>
        <a:off x="25499" y="1331479"/>
        <a:ext cx="8157914" cy="471357"/>
      </dsp:txXfrm>
    </dsp:sp>
    <dsp:sp modelId="{3818FCAE-52CD-4F8E-AEC3-E968659D0B27}">
      <dsp:nvSpPr>
        <dsp:cNvPr id="0" name=""/>
        <dsp:cNvSpPr/>
      </dsp:nvSpPr>
      <dsp:spPr>
        <a:xfrm>
          <a:off x="0" y="1828336"/>
          <a:ext cx="8208912" cy="780762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63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s-ES" sz="2000" kern="1200" dirty="0">
            <a:latin typeface="Calibri" pitchFamily="34" charset="0"/>
          </a:endParaRPr>
        </a:p>
      </dsp:txBody>
      <dsp:txXfrm>
        <a:off x="0" y="1828336"/>
        <a:ext cx="8208912" cy="780762"/>
      </dsp:txXfrm>
    </dsp:sp>
    <dsp:sp modelId="{08EB3CFA-759D-4115-9198-95DB5E85E67F}">
      <dsp:nvSpPr>
        <dsp:cNvPr id="0" name=""/>
        <dsp:cNvSpPr/>
      </dsp:nvSpPr>
      <dsp:spPr>
        <a:xfrm>
          <a:off x="0" y="2609099"/>
          <a:ext cx="8208912" cy="522355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Calibri" pitchFamily="34" charset="0"/>
            </a:rPr>
            <a:t>CÁRTEL U OLIGOPOLIO COLUSIVO</a:t>
          </a:r>
          <a:endParaRPr lang="es-ES" sz="2800" kern="1200" dirty="0">
            <a:latin typeface="Calibri" pitchFamily="34" charset="0"/>
          </a:endParaRPr>
        </a:p>
      </dsp:txBody>
      <dsp:txXfrm>
        <a:off x="25499" y="2634598"/>
        <a:ext cx="8157914" cy="471357"/>
      </dsp:txXfrm>
    </dsp:sp>
    <dsp:sp modelId="{71E2EBBE-F515-4306-82E3-B387B5D54CA3}">
      <dsp:nvSpPr>
        <dsp:cNvPr id="0" name=""/>
        <dsp:cNvSpPr/>
      </dsp:nvSpPr>
      <dsp:spPr>
        <a:xfrm>
          <a:off x="0" y="3131455"/>
          <a:ext cx="8208912" cy="140218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63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" sz="2000" kern="1200" dirty="0" smtClean="0">
              <a:latin typeface="Calibri" pitchFamily="34" charset="0"/>
            </a:rPr>
            <a:t>Las empresas, en vez de competir, colaboran. 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" sz="2000" kern="1200" dirty="0" smtClean="0">
              <a:latin typeface="Calibri" pitchFamily="34" charset="0"/>
            </a:rPr>
            <a:t>Toman acuerdos en fijación de precios o reparto del mercado. 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" sz="2000" kern="1200" dirty="0" smtClean="0">
              <a:latin typeface="Calibri" pitchFamily="34" charset="0"/>
            </a:rPr>
            <a:t>Prohibidos en UE por ir en contra de la competencia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s-ES" sz="2000" kern="1200" dirty="0">
            <a:latin typeface="Calibri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s-ES" sz="2800" kern="1200" dirty="0">
            <a:latin typeface="Calibri" pitchFamily="34" charset="0"/>
          </a:endParaRPr>
        </a:p>
      </dsp:txBody>
      <dsp:txXfrm>
        <a:off x="0" y="3131455"/>
        <a:ext cx="8208912" cy="14021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8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3394588-E79F-4DEE-90BD-80D96E8892C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126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5406BB-77B3-4825-8D9D-878073F62388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97896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2DA9A5-42C4-4037-9B67-E349E47B11B1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4247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73025" y="77788"/>
            <a:ext cx="10013950" cy="74358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69850" y="1609725"/>
            <a:ext cx="10023475" cy="16970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69850" y="1552575"/>
            <a:ext cx="10023475" cy="1333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69850" y="3306763"/>
            <a:ext cx="10023475" cy="1238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439333" y="3556000"/>
            <a:ext cx="7112000" cy="1778000"/>
          </a:xfrm>
        </p:spPr>
        <p:txBody>
          <a:bodyPr/>
          <a:lstStyle>
            <a:lvl1pPr marL="0" indent="0" algn="ctr">
              <a:buNone/>
              <a:defRPr sz="2900">
                <a:solidFill>
                  <a:schemeClr val="tx2"/>
                </a:solidFill>
              </a:defRPr>
            </a:lvl1pPr>
            <a:lvl2pPr marL="507995" indent="0" algn="ctr">
              <a:buNone/>
            </a:lvl2pPr>
            <a:lvl3pPr marL="1015990" indent="0" algn="ctr">
              <a:buNone/>
            </a:lvl3pPr>
            <a:lvl4pPr marL="1523985" indent="0" algn="ctr">
              <a:buNone/>
            </a:lvl4pPr>
            <a:lvl5pPr marL="2031980" indent="0" algn="ctr">
              <a:buNone/>
            </a:lvl5pPr>
            <a:lvl6pPr marL="2539975" indent="0" algn="ctr">
              <a:buNone/>
            </a:lvl6pPr>
            <a:lvl7pPr marL="3047970" indent="0" algn="ctr">
              <a:buNone/>
            </a:lvl7pPr>
            <a:lvl8pPr marL="3555964" indent="0" algn="ctr">
              <a:buNone/>
            </a:lvl8pPr>
            <a:lvl9pPr marL="4063959" indent="0" algn="ctr">
              <a:buNone/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08000" y="1673256"/>
            <a:ext cx="9144000" cy="1633361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2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92213" y="7112000"/>
            <a:ext cx="2457450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/>
          </a:prstGeom>
          <a:solidFill>
            <a:srgbClr val="CC3300"/>
          </a:solidFill>
        </p:spPr>
        <p:txBody>
          <a:bodyPr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1016000" y="1608667"/>
            <a:ext cx="8636000" cy="5080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1263650" y="7112000"/>
            <a:ext cx="2314575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72570" y="77506"/>
            <a:ext cx="10014858" cy="7435779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 flipV="1">
            <a:off x="77788" y="2641600"/>
            <a:ext cx="10013950" cy="101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76200" y="2601913"/>
            <a:ext cx="10015538" cy="5080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76200" y="2743200"/>
            <a:ext cx="10015538" cy="508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02570" y="1058334"/>
            <a:ext cx="8636000" cy="1513417"/>
          </a:xfrm>
        </p:spPr>
        <p:txBody>
          <a:bodyPr/>
          <a:lstStyle>
            <a:lvl1pPr algn="l">
              <a:buNone/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02570" y="2831042"/>
            <a:ext cx="8636000" cy="1486958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71488" y="6978650"/>
            <a:ext cx="4402137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1192213" y="7112000"/>
            <a:ext cx="2314575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71438" y="77788"/>
            <a:ext cx="10013950" cy="743743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21 Marcador de título"/>
          <p:cNvSpPr>
            <a:spLocks noGrp="1"/>
          </p:cNvSpPr>
          <p:nvPr>
            <p:ph type="title"/>
          </p:nvPr>
        </p:nvSpPr>
        <p:spPr bwMode="auto">
          <a:xfrm>
            <a:off x="1016000" y="304800"/>
            <a:ext cx="86360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10159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9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1016000" y="1608138"/>
            <a:ext cx="8636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858000" y="6878638"/>
            <a:ext cx="2751138" cy="530225"/>
          </a:xfrm>
          <a:prstGeom prst="rect">
            <a:avLst/>
          </a:prstGeom>
        </p:spPr>
        <p:txBody>
          <a:bodyPr lIns="101599" tIns="50799" rIns="101599" bIns="50799" anchor="ctr" anchorCtr="0"/>
          <a:lstStyle>
            <a:lvl1pPr algn="r"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016000" y="6858000"/>
            <a:ext cx="4402138" cy="508000"/>
          </a:xfrm>
          <a:prstGeom prst="rect">
            <a:avLst/>
          </a:prstGeom>
        </p:spPr>
        <p:txBody>
          <a:bodyPr lIns="101599" tIns="50799" rIns="101599" bIns="50799" anchor="ctr" anchorCtr="0"/>
          <a:lstStyle>
            <a:lvl1pPr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61925" y="6900863"/>
            <a:ext cx="508000" cy="5080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6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6ABC5BA0-1B0D-47F7-AAA9-ACD8A830E22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9pPr>
    </p:titleStyle>
    <p:bodyStyle>
      <a:lvl1pPr marL="303213" indent="-303213" algn="l" rtl="0" eaLnBrk="0" fontAlgn="base" hangingPunct="0">
        <a:spcBef>
          <a:spcPts val="65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08013" indent="-252413" algn="l" rtl="0" eaLnBrk="0" fontAlgn="base" hangingPunct="0">
        <a:spcBef>
          <a:spcPts val="413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912813" indent="-252413" algn="l" rtl="0" eaLnBrk="0" fontAlgn="base" hangingPunct="0">
        <a:spcBef>
          <a:spcPts val="413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17613" indent="-252413" algn="l" rtl="0" eaLnBrk="0" fontAlgn="base" hangingPunct="0">
        <a:spcBef>
          <a:spcPts val="413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22413" indent="-252413" algn="l" rtl="0" eaLnBrk="0" fontAlgn="base" hangingPunct="0">
        <a:spcBef>
          <a:spcPts val="413"/>
        </a:spcBef>
        <a:spcAft>
          <a:spcPct val="0"/>
        </a:spcAft>
        <a:buClr>
          <a:srgbClr val="A28E6A"/>
        </a:buClr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782" indent="-253997" algn="l" rtl="0" eaLnBrk="1" latinLnBrk="0" hangingPunct="1">
        <a:spcBef>
          <a:spcPts val="411"/>
        </a:spcBef>
        <a:buClr>
          <a:schemeClr val="accent3"/>
        </a:buClr>
        <a:buChar char="•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3579" indent="-253997" algn="l" rtl="0" eaLnBrk="1" latinLnBrk="0" hangingPunct="1">
        <a:spcBef>
          <a:spcPts val="411"/>
        </a:spcBef>
        <a:buClr>
          <a:schemeClr val="accent2"/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76" indent="-253997" algn="l" rtl="0" eaLnBrk="1" latinLnBrk="0" hangingPunct="1">
        <a:spcBef>
          <a:spcPts val="411"/>
        </a:spcBef>
        <a:buClr>
          <a:schemeClr val="accent1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3" indent="-253997" algn="l" rtl="0" eaLnBrk="1" latinLnBrk="0" hangingPunct="1">
        <a:spcBef>
          <a:spcPts val="411"/>
        </a:spcBef>
        <a:buClr>
          <a:schemeClr val="accent2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prendeconomia.wordpress.com/2010/01/21/1-la-competencia-perfecta-apartado-a-caracteristicas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librosdetextogratis.com/spa/visor_manual.php?id=MTI1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youtu.be/OZJw9sbOTs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4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://www.cncompetencia.es/Inicio/ConocerlaCNC/QueeslaCNC/tabid/77/Default.aspx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www.expansion.com/2012/01/04/empresas/tmt/1325671148.html?a=0faadd81601b6f897a94acfdf8ae1254&amp;t=1326049846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jpe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160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8" y="76200"/>
            <a:ext cx="10017125" cy="743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850" y="1609725"/>
            <a:ext cx="10025063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850" y="1550988"/>
            <a:ext cx="10025063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850" y="3306763"/>
            <a:ext cx="10025063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38275" y="3556000"/>
            <a:ext cx="7113588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81125" y="3556000"/>
            <a:ext cx="7227888" cy="1778000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600" dirty="0" smtClean="0">
              <a:solidFill>
                <a:srgbClr val="696464"/>
              </a:solidFill>
              <a:latin typeface="Arial" charset="0"/>
            </a:endParaRPr>
          </a:p>
        </p:txBody>
      </p:sp>
      <p:pic>
        <p:nvPicPr>
          <p:cNvPr id="6153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8000" y="1673225"/>
            <a:ext cx="9144000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450850" y="2197606"/>
            <a:ext cx="92583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000" dirty="0">
                <a:solidFill>
                  <a:srgbClr val="FFFFFF"/>
                </a:solidFill>
                <a:latin typeface="Arial" charset="0"/>
              </a:rPr>
              <a:t>TEMA 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6.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Modelos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 de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mercado</a:t>
            </a:r>
            <a:endParaRPr lang="en-US" sz="40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3 Título"/>
          <p:cNvSpPr>
            <a:spLocks noGrp="1"/>
          </p:cNvSpPr>
          <p:nvPr>
            <p:ph type="title"/>
          </p:nvPr>
        </p:nvSpPr>
        <p:spPr>
          <a:xfrm>
            <a:off x="803275" y="1058863"/>
            <a:ext cx="8636000" cy="1512887"/>
          </a:xfrm>
        </p:spPr>
        <p:txBody>
          <a:bodyPr/>
          <a:lstStyle/>
          <a:p>
            <a:pPr eaLnBrk="1" hangingPunct="1"/>
            <a:r>
              <a:rPr lang="es-ES" dirty="0" smtClean="0"/>
              <a:t>Tipos de mercado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803275" y="2830513"/>
            <a:ext cx="8636000" cy="1487487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644"/>
              </a:spcBef>
              <a:spcAft>
                <a:spcPts val="0"/>
              </a:spcAft>
              <a:buFont typeface="Wingdings 2"/>
              <a:buNone/>
              <a:defRPr/>
            </a:pP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>
          <a:xfrm>
            <a:off x="903288" y="280988"/>
            <a:ext cx="8636000" cy="409575"/>
          </a:xfrm>
        </p:spPr>
        <p:txBody>
          <a:bodyPr/>
          <a:lstStyle/>
          <a:p>
            <a:pPr eaLnBrk="1" hangingPunct="1"/>
            <a:r>
              <a:rPr lang="es-ES" dirty="0" smtClean="0"/>
              <a:t>Tipos de mercado</a:t>
            </a:r>
          </a:p>
        </p:txBody>
      </p:sp>
      <p:graphicFrame>
        <p:nvGraphicFramePr>
          <p:cNvPr id="18" name="17 Diagrama"/>
          <p:cNvGraphicFramePr/>
          <p:nvPr/>
        </p:nvGraphicFramePr>
        <p:xfrm>
          <a:off x="903537" y="1073696"/>
          <a:ext cx="756083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39794" y="1361728"/>
            <a:ext cx="1584176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36384" y="4602088"/>
            <a:ext cx="808022" cy="931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76344" y="5610200"/>
            <a:ext cx="1417897" cy="943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20360" y="3737992"/>
            <a:ext cx="1174894" cy="878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Mercado de competencia perfecta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7952" y="3161928"/>
            <a:ext cx="4104456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5544" y="281608"/>
            <a:ext cx="8636000" cy="408503"/>
          </a:xfrm>
        </p:spPr>
        <p:txBody>
          <a:bodyPr/>
          <a:lstStyle/>
          <a:p>
            <a:r>
              <a:rPr lang="es-ES" dirty="0" smtClean="0"/>
              <a:t>Mercado de competencia perfecta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1528" y="929680"/>
            <a:ext cx="7416824" cy="5616624"/>
          </a:xfrm>
        </p:spPr>
        <p:txBody>
          <a:bodyPr/>
          <a:lstStyle/>
          <a:p>
            <a:r>
              <a:rPr lang="es-ES" sz="2400" dirty="0" smtClean="0">
                <a:solidFill>
                  <a:schemeClr val="accent2"/>
                </a:solidFill>
              </a:rPr>
              <a:t>Gran número de pequeños oferentes </a:t>
            </a:r>
            <a:r>
              <a:rPr lang="es-ES" sz="2400" dirty="0" smtClean="0"/>
              <a:t>y muchos demandantes</a:t>
            </a:r>
          </a:p>
          <a:p>
            <a:endParaRPr lang="es-ES" sz="2400" dirty="0" smtClean="0"/>
          </a:p>
          <a:p>
            <a:r>
              <a:rPr lang="es-ES" sz="2400" dirty="0" smtClean="0">
                <a:solidFill>
                  <a:schemeClr val="accent2"/>
                </a:solidFill>
              </a:rPr>
              <a:t>Precio fijado por oferta y demanda</a:t>
            </a:r>
            <a:r>
              <a:rPr lang="es-ES" sz="2400" dirty="0" smtClean="0"/>
              <a:t>: los oferentes son precio-aceptantes, no tienen poder para fijar precios</a:t>
            </a:r>
          </a:p>
          <a:p>
            <a:endParaRPr lang="es-ES" sz="2400" dirty="0" smtClean="0">
              <a:solidFill>
                <a:schemeClr val="accent2"/>
              </a:solidFill>
            </a:endParaRPr>
          </a:p>
          <a:p>
            <a:r>
              <a:rPr lang="es-ES" sz="2400" dirty="0" smtClean="0">
                <a:solidFill>
                  <a:schemeClr val="accent2"/>
                </a:solidFill>
              </a:rPr>
              <a:t>Producto homogéneo</a:t>
            </a:r>
            <a:r>
              <a:rPr lang="es-ES" sz="2400" dirty="0" smtClean="0"/>
              <a:t>: las características de los bienes son muy similares</a:t>
            </a:r>
          </a:p>
          <a:p>
            <a:endParaRPr lang="es-ES" sz="2400" dirty="0" smtClean="0">
              <a:solidFill>
                <a:schemeClr val="accent2"/>
              </a:solidFill>
            </a:endParaRPr>
          </a:p>
          <a:p>
            <a:r>
              <a:rPr lang="es-ES" sz="2400" dirty="0" smtClean="0">
                <a:solidFill>
                  <a:schemeClr val="accent2"/>
                </a:solidFill>
              </a:rPr>
              <a:t>Muy pocas barreras de entrada y salida</a:t>
            </a:r>
            <a:r>
              <a:rPr lang="es-ES" sz="2400" dirty="0" smtClean="0"/>
              <a:t>: no hay grandes costes para entrar en el mercado. Favorece la competencia</a:t>
            </a:r>
          </a:p>
          <a:p>
            <a:endParaRPr lang="es-ES" sz="2400" dirty="0" smtClean="0">
              <a:solidFill>
                <a:schemeClr val="accent2"/>
              </a:solidFill>
            </a:endParaRPr>
          </a:p>
          <a:p>
            <a:r>
              <a:rPr lang="es-ES" sz="2400" dirty="0" smtClean="0">
                <a:solidFill>
                  <a:schemeClr val="accent2"/>
                </a:solidFill>
              </a:rPr>
              <a:t>Transparencia en la información</a:t>
            </a:r>
            <a:r>
              <a:rPr lang="es-ES" sz="2400" dirty="0" smtClean="0"/>
              <a:t>: productores y consumidores conocen precios y características de los bienes</a:t>
            </a:r>
            <a:endParaRPr lang="es-E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4336" y="641648"/>
            <a:ext cx="1503610" cy="1503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60320" y="2081808"/>
            <a:ext cx="1618025" cy="1211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8104336" y="2513856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D</a:t>
            </a:r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9040440" y="2513856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O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32328" y="3449960"/>
            <a:ext cx="1584299" cy="1111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76344" y="4674096"/>
            <a:ext cx="1152128" cy="143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20360" y="6114256"/>
            <a:ext cx="1224136" cy="1224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10 Grupo"/>
          <p:cNvGrpSpPr/>
          <p:nvPr/>
        </p:nvGrpSpPr>
        <p:grpSpPr>
          <a:xfrm>
            <a:off x="6808192" y="209600"/>
            <a:ext cx="3096344" cy="504056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2" name="11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12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CARACTERÍSTICAS</a:t>
              </a:r>
              <a:endParaRPr lang="es-ES" b="1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Mercado de competencia perfecta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63776" y="1361728"/>
            <a:ext cx="6696744" cy="1872208"/>
          </a:xfrm>
        </p:spPr>
        <p:txBody>
          <a:bodyPr/>
          <a:lstStyle/>
          <a:p>
            <a:r>
              <a:rPr lang="es-ES" sz="2000" dirty="0" smtClean="0"/>
              <a:t>El  precio y cantidad de equilibrio (P* y Q*) se fijan por ofertantes y demandantes en el mercado. </a:t>
            </a:r>
          </a:p>
          <a:p>
            <a:r>
              <a:rPr lang="es-ES" sz="2000" dirty="0" smtClean="0"/>
              <a:t>Cualquier empresa participante (ej. empresa A) ha de aceptar ese precio (P*) y se enfrenta por tanto a una </a:t>
            </a:r>
            <a:r>
              <a:rPr lang="es-ES" sz="2000" b="1" dirty="0" smtClean="0">
                <a:solidFill>
                  <a:schemeClr val="accent2"/>
                </a:solidFill>
              </a:rPr>
              <a:t>curva de demanda horizontal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12" y="1505744"/>
            <a:ext cx="2088232" cy="1296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975544" y="5538192"/>
            <a:ext cx="8640960" cy="1865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marL="303213" indent="-303213" eaLnBrk="0" hangingPunct="0">
              <a:spcBef>
                <a:spcPts val="65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es-ES" sz="2000" dirty="0" smtClean="0">
                <a:latin typeface="Calibri" pitchFamily="34" charset="0"/>
              </a:rPr>
              <a:t>Para maximizar sus beneficios</a:t>
            </a:r>
          </a:p>
          <a:p>
            <a:pPr marL="760413" lvl="1" indent="-303213" eaLnBrk="0" hangingPunct="0">
              <a:spcBef>
                <a:spcPts val="65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es-ES" sz="2000" u="sng" dirty="0" smtClean="0">
                <a:latin typeface="Calibri" pitchFamily="34" charset="0"/>
              </a:rPr>
              <a:t>INGRESOS</a:t>
            </a:r>
            <a:r>
              <a:rPr lang="es-ES" sz="2000" dirty="0" smtClean="0">
                <a:latin typeface="Calibri" pitchFamily="34" charset="0"/>
              </a:rPr>
              <a:t>: </a:t>
            </a:r>
            <a:r>
              <a:rPr lang="es-ES" sz="2000" b="1" dirty="0" smtClean="0">
                <a:solidFill>
                  <a:schemeClr val="accent2"/>
                </a:solidFill>
                <a:latin typeface="Calibri" pitchFamily="34" charset="0"/>
              </a:rPr>
              <a:t>lo único que puede variar es la cantidad </a:t>
            </a:r>
            <a:r>
              <a:rPr lang="es-ES" sz="2000" dirty="0" smtClean="0">
                <a:latin typeface="Calibri" pitchFamily="34" charset="0"/>
              </a:rPr>
              <a:t>de naranjas que oferta él  (empresa A) al mercado (no puede influir en el P)</a:t>
            </a:r>
          </a:p>
          <a:p>
            <a:pPr marL="760413" lvl="1" indent="-303213" eaLnBrk="0" hangingPunct="0">
              <a:spcBef>
                <a:spcPts val="65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es-ES" sz="2000" u="sng" dirty="0" smtClean="0">
                <a:latin typeface="Calibri" pitchFamily="34" charset="0"/>
              </a:rPr>
              <a:t>COSTES</a:t>
            </a:r>
            <a:r>
              <a:rPr lang="es-ES" sz="2000" dirty="0" smtClean="0">
                <a:latin typeface="Calibri" pitchFamily="34" charset="0"/>
              </a:rPr>
              <a:t>: Todas las empresas venden a un </a:t>
            </a:r>
            <a:r>
              <a:rPr lang="es-ES" sz="2000" b="1" dirty="0" smtClean="0">
                <a:solidFill>
                  <a:schemeClr val="accent2"/>
                </a:solidFill>
                <a:latin typeface="Calibri" pitchFamily="34" charset="0"/>
              </a:rPr>
              <a:t>coste mínimo</a:t>
            </a:r>
            <a:r>
              <a:rPr lang="es-ES" sz="2000" dirty="0" smtClean="0">
                <a:latin typeface="Calibri" pitchFamily="34" charset="0"/>
              </a:rPr>
              <a:t>, por lo que este mercado </a:t>
            </a:r>
            <a:r>
              <a:rPr lang="es-ES" sz="2000" b="1" dirty="0" smtClean="0">
                <a:solidFill>
                  <a:schemeClr val="accent2"/>
                </a:solidFill>
                <a:latin typeface="Calibri" pitchFamily="34" charset="0"/>
              </a:rPr>
              <a:t>es beneficioso para el consumidor</a:t>
            </a:r>
            <a:r>
              <a:rPr lang="es-ES" sz="2000" dirty="0" smtClean="0">
                <a:latin typeface="Calibri" pitchFamily="34" charset="0"/>
              </a:rPr>
              <a:t>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9640" y="3089920"/>
            <a:ext cx="5400600" cy="247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6 Grupo"/>
          <p:cNvGrpSpPr/>
          <p:nvPr/>
        </p:nvGrpSpPr>
        <p:grpSpPr>
          <a:xfrm>
            <a:off x="615504" y="857672"/>
            <a:ext cx="3312368" cy="576064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8" name="7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8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FUNCIONAMIENTO</a:t>
              </a:r>
              <a:endParaRPr lang="es-ES" b="1" dirty="0">
                <a:latin typeface="Calibri" pitchFamily="34" charset="0"/>
              </a:endParaRPr>
            </a:p>
          </p:txBody>
        </p:sp>
      </p:grpSp>
      <p:sp>
        <p:nvSpPr>
          <p:cNvPr id="10" name="2 Marcador de contenido"/>
          <p:cNvSpPr txBox="1">
            <a:spLocks/>
          </p:cNvSpPr>
          <p:nvPr/>
        </p:nvSpPr>
        <p:spPr bwMode="auto">
          <a:xfrm>
            <a:off x="7384256" y="4746104"/>
            <a:ext cx="2592288" cy="401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marL="303213" marR="0" lvl="0" indent="-303213" algn="l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es-ES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hlinkClick r:id="rId4"/>
              </a:rPr>
              <a:t>Aprendeconomía</a:t>
            </a:r>
            <a:r>
              <a:rPr kumimoji="0" lang="es-E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hlinkClick r:id="rId4"/>
              </a:rPr>
              <a:t> </a:t>
            </a:r>
            <a:r>
              <a:rPr kumimoji="0" lang="es-E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 Eva Baena</a:t>
            </a:r>
            <a:endParaRPr kumimoji="0" lang="es-ES" sz="1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Mercado de competencia perfecta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2000" b="1" dirty="0" smtClean="0"/>
              <a:t>Si  EN EL MERCADO HAY BENEFICIOS,</a:t>
            </a:r>
            <a:r>
              <a:rPr lang="es-ES" sz="2000" dirty="0" smtClean="0"/>
              <a:t> entrarían nuevas empresas atraídas por la posibilidad de obtener ganancias, con lo que aumentaría la oferta global de dicho mercado y el precio de equilibrio se reduciría  hasta que los beneficios desapareciesen.</a:t>
            </a:r>
          </a:p>
          <a:p>
            <a:r>
              <a:rPr lang="es-ES" sz="2000" b="1" dirty="0" smtClean="0"/>
              <a:t>Si  EN EL MERCADO NO HAY BENEFICIOS,</a:t>
            </a:r>
            <a:r>
              <a:rPr lang="es-ES" sz="2000" dirty="0" smtClean="0"/>
              <a:t> saldrían empresas de este mercado, con lo que disminuiría la oferta global de dicho mercado y el precio de equilibrio aumentaría hasta que las pérdidas se anulasen.</a:t>
            </a:r>
          </a:p>
          <a:p>
            <a:r>
              <a:rPr lang="es-ES" sz="2000" dirty="0" smtClean="0">
                <a:solidFill>
                  <a:schemeClr val="accent2"/>
                </a:solidFill>
              </a:rPr>
              <a:t>Por tanto, a largo plazo, tanto el mercado como las empresas que intervienen en el mismo no obtendrán beneficios ni pérdidas, se ofrecen los bienes al precio más bajo que se puede ofertar y el consumidor sale beneficiado</a:t>
            </a:r>
          </a:p>
          <a:p>
            <a:endParaRPr lang="es-ES" sz="2000" dirty="0"/>
          </a:p>
        </p:txBody>
      </p:sp>
      <p:grpSp>
        <p:nvGrpSpPr>
          <p:cNvPr id="4" name="3 Grupo"/>
          <p:cNvGrpSpPr/>
          <p:nvPr/>
        </p:nvGrpSpPr>
        <p:grpSpPr>
          <a:xfrm>
            <a:off x="615504" y="857672"/>
            <a:ext cx="5400600" cy="576064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FUNCIONAMIENTO A LARGO PLAZO</a:t>
              </a:r>
              <a:endParaRPr lang="es-ES" b="1" dirty="0">
                <a:latin typeface="Calibri" pitchFamily="34" charset="0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5864" y="4890120"/>
            <a:ext cx="2808312" cy="243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4791968" y="6258272"/>
            <a:ext cx="1008112" cy="288032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es-ES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CONSUMIDOR</a:t>
            </a:r>
            <a:endParaRPr lang="es-ES" sz="11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232128" y="5034136"/>
            <a:ext cx="1584176" cy="578882"/>
          </a:xfrm>
          <a:prstGeom prst="wedgeRoundRectCallout">
            <a:avLst>
              <a:gd name="adj1" fmla="val -67673"/>
              <a:gd name="adj2" fmla="val 9357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chemeClr val="accent6"/>
                </a:solidFill>
                <a:latin typeface="Kristen ITC" pitchFamily="66" charset="0"/>
              </a:rPr>
              <a:t>¡¡Que viva la competencia!!</a:t>
            </a:r>
            <a:endParaRPr lang="es-ES" sz="1400" b="1" dirty="0">
              <a:solidFill>
                <a:schemeClr val="accent6"/>
              </a:solidFill>
              <a:latin typeface="Kristen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Mercado de competencia perfecta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479600" y="6114256"/>
            <a:ext cx="8236520" cy="792088"/>
          </a:xfrm>
        </p:spPr>
        <p:txBody>
          <a:bodyPr/>
          <a:lstStyle/>
          <a:p>
            <a:r>
              <a:rPr lang="es-ES" sz="1800" i="1" dirty="0" err="1" smtClean="0">
                <a:hlinkClick r:id="rId2"/>
              </a:rPr>
              <a:t>Librosdetextogratis</a:t>
            </a:r>
            <a:r>
              <a:rPr lang="es-ES" sz="1800" i="1" dirty="0" smtClean="0"/>
              <a:t> de José </a:t>
            </a:r>
            <a:r>
              <a:rPr lang="es-ES" sz="1800" i="1" dirty="0" err="1" smtClean="0"/>
              <a:t>Sande</a:t>
            </a:r>
            <a:endParaRPr lang="es-ES" sz="1800" i="1" dirty="0" smtClean="0"/>
          </a:p>
          <a:p>
            <a:r>
              <a:rPr lang="es-ES" sz="1800" i="1" dirty="0" smtClean="0"/>
              <a:t>Pincha en las flechas del índice para ir a las distintas páginas del tema</a:t>
            </a:r>
            <a:endParaRPr lang="es-ES" sz="1800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5664" y="2225824"/>
            <a:ext cx="5976664" cy="3551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3495824" y="1145704"/>
            <a:ext cx="2880320" cy="646986"/>
          </a:xfrm>
          <a:prstGeom prst="flowChartAlternate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3200" dirty="0" smtClean="0">
                <a:latin typeface="Calibri" pitchFamily="34" charset="0"/>
              </a:rPr>
              <a:t>¿Más recursos?</a:t>
            </a:r>
            <a:endParaRPr lang="es-ES" sz="3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Monopolio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2128" y="2873896"/>
            <a:ext cx="2967211" cy="447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monopolio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695624" y="1433736"/>
            <a:ext cx="6080224" cy="4577597"/>
          </a:xfrm>
          <a:prstGeom prst="horizontalScroll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s-ES" sz="4000" dirty="0" smtClean="0"/>
          </a:p>
          <a:p>
            <a:pPr algn="ctr"/>
            <a:r>
              <a:rPr lang="es-ES" sz="4000" dirty="0" smtClean="0"/>
              <a:t>3 ideas</a:t>
            </a:r>
          </a:p>
          <a:p>
            <a:pPr algn="ctr"/>
            <a:r>
              <a:rPr lang="es-ES" sz="4000" dirty="0" smtClean="0"/>
              <a:t>2 preguntas </a:t>
            </a:r>
          </a:p>
          <a:p>
            <a:pPr algn="ctr"/>
            <a:r>
              <a:rPr lang="es-ES" sz="4000" dirty="0" smtClean="0"/>
              <a:t>1 metáfora</a:t>
            </a:r>
            <a:endParaRPr lang="es-E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monopolio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143896" y="1433736"/>
            <a:ext cx="5688632" cy="5112568"/>
          </a:xfrm>
        </p:spPr>
        <p:txBody>
          <a:bodyPr/>
          <a:lstStyle/>
          <a:p>
            <a:endParaRPr lang="es-ES" sz="2400" dirty="0" smtClean="0"/>
          </a:p>
          <a:p>
            <a:r>
              <a:rPr lang="es-ES" sz="2400" dirty="0" smtClean="0">
                <a:solidFill>
                  <a:schemeClr val="accent2"/>
                </a:solidFill>
              </a:rPr>
              <a:t>Una sola empresa </a:t>
            </a:r>
            <a:r>
              <a:rPr lang="es-ES" sz="2400" dirty="0" smtClean="0"/>
              <a:t>controla toda o casi toda la oferta de un producto</a:t>
            </a:r>
          </a:p>
          <a:p>
            <a:r>
              <a:rPr lang="es-ES" sz="2400" dirty="0" smtClean="0"/>
              <a:t>El </a:t>
            </a:r>
            <a:r>
              <a:rPr lang="es-ES" sz="2400" dirty="0" smtClean="0">
                <a:solidFill>
                  <a:schemeClr val="accent2"/>
                </a:solidFill>
              </a:rPr>
              <a:t>producto</a:t>
            </a:r>
            <a:r>
              <a:rPr lang="es-ES" sz="2400" dirty="0" smtClean="0"/>
              <a:t> que se ofrece es </a:t>
            </a:r>
            <a:r>
              <a:rPr lang="es-ES" sz="2400" dirty="0" smtClean="0">
                <a:solidFill>
                  <a:schemeClr val="accent2"/>
                </a:solidFill>
              </a:rPr>
              <a:t>único</a:t>
            </a:r>
            <a:r>
              <a:rPr lang="es-ES" sz="2400" dirty="0" smtClean="0"/>
              <a:t> (no hay necesidad de diferenciación)</a:t>
            </a:r>
          </a:p>
          <a:p>
            <a:r>
              <a:rPr lang="es-ES" sz="2400" dirty="0" smtClean="0"/>
              <a:t>El </a:t>
            </a:r>
            <a:r>
              <a:rPr lang="es-ES" sz="2400" dirty="0" smtClean="0">
                <a:solidFill>
                  <a:schemeClr val="accent2"/>
                </a:solidFill>
              </a:rPr>
              <a:t>precio es fijado </a:t>
            </a:r>
            <a:r>
              <a:rPr lang="es-ES" sz="2400" dirty="0" smtClean="0"/>
              <a:t>totalmente por el </a:t>
            </a:r>
            <a:r>
              <a:rPr lang="es-ES" sz="2400" dirty="0" smtClean="0">
                <a:solidFill>
                  <a:schemeClr val="accent2"/>
                </a:solidFill>
              </a:rPr>
              <a:t>monopolista</a:t>
            </a:r>
          </a:p>
          <a:p>
            <a:r>
              <a:rPr lang="es-ES" sz="2400" dirty="0" smtClean="0">
                <a:solidFill>
                  <a:schemeClr val="accent2"/>
                </a:solidFill>
              </a:rPr>
              <a:t>Barreras muy fuertes </a:t>
            </a:r>
            <a:r>
              <a:rPr lang="es-ES" sz="2400" dirty="0" smtClean="0"/>
              <a:t>de entrada al mercado</a:t>
            </a:r>
          </a:p>
          <a:p>
            <a:r>
              <a:rPr lang="es-ES" sz="2400" dirty="0" smtClean="0">
                <a:solidFill>
                  <a:schemeClr val="accent2"/>
                </a:solidFill>
              </a:rPr>
              <a:t>No hay transparencia </a:t>
            </a:r>
            <a:r>
              <a:rPr lang="es-ES" sz="2400" dirty="0" smtClean="0"/>
              <a:t>en información</a:t>
            </a:r>
            <a:endParaRPr lang="es-E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504" y="2297832"/>
            <a:ext cx="3351808" cy="27119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" name="4 Grupo"/>
          <p:cNvGrpSpPr/>
          <p:nvPr/>
        </p:nvGrpSpPr>
        <p:grpSpPr>
          <a:xfrm>
            <a:off x="831528" y="929680"/>
            <a:ext cx="3096344" cy="504056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CARACTERÍSTICAS</a:t>
              </a:r>
              <a:endParaRPr lang="es-ES" b="1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monopolio</a:t>
            </a:r>
            <a:endParaRPr lang="es-ES" dirty="0"/>
          </a:p>
        </p:txBody>
      </p:sp>
      <p:grpSp>
        <p:nvGrpSpPr>
          <p:cNvPr id="4" name="3 Grupo"/>
          <p:cNvGrpSpPr/>
          <p:nvPr/>
        </p:nvGrpSpPr>
        <p:grpSpPr>
          <a:xfrm>
            <a:off x="831528" y="929680"/>
            <a:ext cx="3960440" cy="504056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CAUSAS DE APARICIÓN</a:t>
              </a:r>
              <a:endParaRPr lang="es-ES" b="1" dirty="0">
                <a:latin typeface="Calibri" pitchFamily="34" charset="0"/>
              </a:endParaRPr>
            </a:p>
          </p:txBody>
        </p:sp>
      </p:grp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87512" y="4170040"/>
            <a:ext cx="8820472" cy="2662643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s-ES" sz="2800" b="1" dirty="0" smtClean="0">
                <a:solidFill>
                  <a:schemeClr val="accent2"/>
                </a:solidFill>
              </a:rPr>
              <a:t>Control exclusivo de un recurso necesario </a:t>
            </a:r>
            <a:r>
              <a:rPr lang="es-ES" sz="2800" dirty="0" smtClean="0"/>
              <a:t>para producir un bien (Terreno, materia prima, tecnología…)</a:t>
            </a:r>
          </a:p>
          <a:p>
            <a:pPr marL="812800" lvl="1" indent="-457200"/>
            <a:r>
              <a:rPr lang="es-ES" sz="2000" dirty="0" smtClean="0"/>
              <a:t>De </a:t>
            </a:r>
            <a:r>
              <a:rPr lang="es-ES" sz="2000" dirty="0" err="1" smtClean="0"/>
              <a:t>Beers</a:t>
            </a:r>
            <a:r>
              <a:rPr lang="es-ES" sz="2000" dirty="0" smtClean="0"/>
              <a:t>: hasta finales de los 90 única empresa productora de diamantes</a:t>
            </a:r>
          </a:p>
          <a:p>
            <a:pPr marL="812800" lvl="1" indent="-457200"/>
            <a:r>
              <a:rPr lang="es-ES" sz="2000" dirty="0" smtClean="0"/>
              <a:t>Minas de mercurio en Almadén</a:t>
            </a:r>
          </a:p>
          <a:p>
            <a:pPr marL="812800" lvl="1" indent="-457200"/>
            <a:r>
              <a:rPr lang="es-ES" sz="2000" dirty="0" smtClean="0"/>
              <a:t>Hasta hace unos años, Microsoft, casi tenía monopolio sobre</a:t>
            </a:r>
          </a:p>
          <a:p>
            <a:pPr marL="812800" lvl="1" indent="-457200">
              <a:buNone/>
            </a:pPr>
            <a:r>
              <a:rPr lang="es-ES" sz="2000" dirty="0" smtClean="0"/>
              <a:t>        sistemas operativos </a:t>
            </a:r>
          </a:p>
          <a:p>
            <a:pPr marL="514350" indent="-514350">
              <a:buFont typeface="+mj-lt"/>
              <a:buAutoNum type="arabicPeriod"/>
            </a:pPr>
            <a:endParaRPr lang="es-ES" dirty="0"/>
          </a:p>
        </p:txBody>
      </p:sp>
      <p:graphicFrame>
        <p:nvGraphicFramePr>
          <p:cNvPr id="7" name="6 Diagrama"/>
          <p:cNvGraphicFramePr/>
          <p:nvPr/>
        </p:nvGraphicFramePr>
        <p:xfrm>
          <a:off x="1693333" y="1577752"/>
          <a:ext cx="7419115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32328" y="5682208"/>
            <a:ext cx="1676400" cy="1466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0320" y="2513856"/>
            <a:ext cx="1906428" cy="1427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monopolio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016000" y="1361728"/>
            <a:ext cx="7232352" cy="5326939"/>
          </a:xfrm>
        </p:spPr>
        <p:txBody>
          <a:bodyPr/>
          <a:lstStyle/>
          <a:p>
            <a:pPr lvl="0"/>
            <a:r>
              <a:rPr lang="es-ES" b="1" dirty="0" smtClean="0">
                <a:solidFill>
                  <a:schemeClr val="accent2"/>
                </a:solidFill>
              </a:rPr>
              <a:t>Monopolio legal</a:t>
            </a:r>
            <a:r>
              <a:rPr lang="es-ES" dirty="0" smtClean="0"/>
              <a:t>:  Permitidos por la ley. Generalmente en sectores estratégico. No busca beneficio económico. Hay dos tipos</a:t>
            </a:r>
            <a:r>
              <a:rPr lang="es-ES" sz="2800" dirty="0" smtClean="0"/>
              <a:t>:</a:t>
            </a:r>
          </a:p>
          <a:p>
            <a:pPr lvl="1"/>
            <a:r>
              <a:rPr lang="es-ES" sz="2500" b="1" dirty="0" smtClean="0">
                <a:solidFill>
                  <a:schemeClr val="accent2"/>
                </a:solidFill>
              </a:rPr>
              <a:t>Patentes</a:t>
            </a:r>
            <a:r>
              <a:rPr lang="es-ES" sz="2500" dirty="0" smtClean="0"/>
              <a:t>: Derecho exclusivo a producir lo que se ha inventado (ej. Medicinas nuevas creadas por laboratorios, nuevas tecnologías, máquinas…)</a:t>
            </a:r>
          </a:p>
          <a:p>
            <a:pPr lvl="1"/>
            <a:r>
              <a:rPr lang="es-ES" sz="2500" b="1" dirty="0" smtClean="0">
                <a:solidFill>
                  <a:schemeClr val="accent2"/>
                </a:solidFill>
              </a:rPr>
              <a:t>Monopolios estatales</a:t>
            </a:r>
          </a:p>
          <a:p>
            <a:pPr lvl="2"/>
            <a:r>
              <a:rPr lang="es-ES" sz="2000" b="1" u="sng" dirty="0" smtClean="0"/>
              <a:t>Empresas públicas</a:t>
            </a:r>
            <a:r>
              <a:rPr lang="es-ES" sz="2000" dirty="0" smtClean="0"/>
              <a:t>: Correos, Renfe</a:t>
            </a:r>
          </a:p>
          <a:p>
            <a:pPr lvl="2"/>
            <a:endParaRPr lang="es-ES" sz="2000" dirty="0" smtClean="0"/>
          </a:p>
          <a:p>
            <a:pPr lvl="2"/>
            <a:r>
              <a:rPr lang="es-ES" sz="2000" b="1" u="sng" dirty="0" smtClean="0"/>
              <a:t>Concesiones administrativas</a:t>
            </a:r>
            <a:r>
              <a:rPr lang="es-ES" sz="2000" dirty="0" smtClean="0"/>
              <a:t>: se concede a una empresa privada la prestación de un servicio (cableado, transporte viajeros…)</a:t>
            </a:r>
            <a:endParaRPr lang="es-ES" sz="3200" dirty="0" smtClean="0"/>
          </a:p>
          <a:p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2368" y="4026024"/>
            <a:ext cx="1021367" cy="1520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00280" y="5754216"/>
            <a:ext cx="2102506" cy="1540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monopolio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047552" y="1361728"/>
            <a:ext cx="8636000" cy="5080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2"/>
                </a:solidFill>
              </a:rPr>
              <a:t>Monopolios naturales</a:t>
            </a:r>
            <a:r>
              <a:rPr lang="es-ES" dirty="0" smtClean="0"/>
              <a:t>: En sectores que tienen </a:t>
            </a:r>
            <a:r>
              <a:rPr lang="es-ES" dirty="0" err="1" smtClean="0"/>
              <a:t>costed</a:t>
            </a:r>
            <a:r>
              <a:rPr lang="es-ES" dirty="0" smtClean="0"/>
              <a:t> fijos muy altos, a veces no interesa que haya más de una empresa prestando un servicio, ya que las empresas no obtendrían beneficios </a:t>
            </a:r>
          </a:p>
          <a:p>
            <a:pPr lvl="1"/>
            <a:r>
              <a:rPr lang="es-ES" dirty="0" smtClean="0"/>
              <a:t>Suministro de agua o electricidad a una población</a:t>
            </a:r>
          </a:p>
          <a:p>
            <a:pPr lvl="1"/>
            <a:r>
              <a:rPr lang="es-ES" dirty="0" smtClean="0"/>
              <a:t>Cable ADSL</a:t>
            </a:r>
          </a:p>
          <a:p>
            <a:pPr lvl="1"/>
            <a:r>
              <a:rPr lang="es-ES" dirty="0" smtClean="0"/>
              <a:t>Líneas de autobuses a poblaciones pequeñas…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3616" y="5178152"/>
            <a:ext cx="2952328" cy="1964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8072" y="5178152"/>
            <a:ext cx="2808312" cy="2103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9984" r="15369"/>
          <a:stretch>
            <a:fillRect/>
          </a:stretch>
        </p:blipFill>
        <p:spPr bwMode="auto">
          <a:xfrm>
            <a:off x="327472" y="3737992"/>
            <a:ext cx="244827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monopolio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775744" y="3665984"/>
            <a:ext cx="6912768" cy="2880320"/>
          </a:xfrm>
        </p:spPr>
        <p:txBody>
          <a:bodyPr/>
          <a:lstStyle/>
          <a:p>
            <a:r>
              <a:rPr lang="es-ES" dirty="0" smtClean="0"/>
              <a:t>En UE, está prohibida su creación (leyes y tribunal de defensa de la competencia)</a:t>
            </a:r>
          </a:p>
          <a:p>
            <a:r>
              <a:rPr lang="es-ES" dirty="0" smtClean="0"/>
              <a:t>Control de monopolios existentes:</a:t>
            </a:r>
          </a:p>
          <a:p>
            <a:pPr lvl="1"/>
            <a:r>
              <a:rPr lang="es-ES" dirty="0" smtClean="0"/>
              <a:t>Empresas públicas o concesiones administrativas</a:t>
            </a:r>
          </a:p>
          <a:p>
            <a:pPr lvl="1"/>
            <a:r>
              <a:rPr lang="es-ES" dirty="0" smtClean="0"/>
              <a:t>Imposición de precios por parte del Estado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839640" y="1793776"/>
            <a:ext cx="6408712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>
                <a:latin typeface="Calibri" pitchFamily="34" charset="0"/>
              </a:rPr>
              <a:t> </a:t>
            </a:r>
            <a:r>
              <a:rPr lang="es-ES" b="1" dirty="0" smtClean="0">
                <a:solidFill>
                  <a:schemeClr val="bg1"/>
                </a:solidFill>
                <a:latin typeface="Calibri" pitchFamily="34" charset="0"/>
              </a:rPr>
              <a:t>PRECIO</a:t>
            </a:r>
            <a:r>
              <a:rPr lang="es-ES" dirty="0" smtClean="0">
                <a:latin typeface="Calibri" pitchFamily="34" charset="0"/>
              </a:rPr>
              <a:t> mayor que en competencia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>
                <a:latin typeface="Calibri" pitchFamily="34" charset="0"/>
              </a:rPr>
              <a:t> </a:t>
            </a:r>
            <a:r>
              <a:rPr lang="es-ES" b="1" dirty="0" smtClean="0">
                <a:solidFill>
                  <a:schemeClr val="bg1"/>
                </a:solidFill>
                <a:latin typeface="Calibri" pitchFamily="34" charset="0"/>
              </a:rPr>
              <a:t>CANTIDAD</a:t>
            </a:r>
            <a:r>
              <a:rPr lang="es-ES" dirty="0" smtClean="0">
                <a:latin typeface="Calibri" pitchFamily="34" charset="0"/>
              </a:rPr>
              <a:t> ofrecida menor que en competencia</a:t>
            </a:r>
            <a:endParaRPr lang="es-ES" dirty="0">
              <a:latin typeface="Calibri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615504" y="857672"/>
            <a:ext cx="5328592" cy="576064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CONTROL DE LOS MONOPOLIOS</a:t>
              </a:r>
              <a:endParaRPr lang="es-ES" b="1" dirty="0">
                <a:latin typeface="Calibri" pitchFamily="34" charset="0"/>
              </a:endParaRPr>
            </a:p>
          </p:txBody>
        </p:sp>
      </p:grpSp>
      <p:sp>
        <p:nvSpPr>
          <p:cNvPr id="8" name="7 Flecha abajo"/>
          <p:cNvSpPr/>
          <p:nvPr/>
        </p:nvSpPr>
        <p:spPr>
          <a:xfrm>
            <a:off x="4719960" y="2729880"/>
            <a:ext cx="288032" cy="648072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5080000" y="2801888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Calibri" pitchFamily="34" charset="0"/>
              </a:rPr>
              <a:t>Necesidad de control</a:t>
            </a:r>
            <a:endParaRPr lang="es-E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oligopolio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0" y="3233936"/>
            <a:ext cx="3361928" cy="31590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oligopolio</a:t>
            </a:r>
            <a:endParaRPr lang="es-ES" dirty="0"/>
          </a:p>
        </p:txBody>
      </p:sp>
      <p:pic>
        <p:nvPicPr>
          <p:cNvPr id="1027" name="Picture 3">
            <a:hlinkClick r:id="rId2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5704" y="1217712"/>
            <a:ext cx="4248472" cy="40785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6 CuadroTexto"/>
          <p:cNvSpPr txBox="1"/>
          <p:nvPr/>
        </p:nvSpPr>
        <p:spPr>
          <a:xfrm>
            <a:off x="2559720" y="5898232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¿Guerra de consolas?</a:t>
            </a:r>
            <a:endParaRPr lang="es-E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4216" y="5610200"/>
            <a:ext cx="1359595" cy="135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oligopolio</a:t>
            </a:r>
            <a:endParaRPr lang="es-ES" dirty="0"/>
          </a:p>
        </p:txBody>
      </p:sp>
      <p:grpSp>
        <p:nvGrpSpPr>
          <p:cNvPr id="5" name="4 Grupo"/>
          <p:cNvGrpSpPr/>
          <p:nvPr/>
        </p:nvGrpSpPr>
        <p:grpSpPr>
          <a:xfrm>
            <a:off x="831528" y="929680"/>
            <a:ext cx="3096344" cy="504056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CARACTERÍSTICAS</a:t>
              </a:r>
              <a:endParaRPr lang="es-ES" b="1" dirty="0">
                <a:latin typeface="Calibri" pitchFamily="34" charset="0"/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456" y="2369840"/>
            <a:ext cx="3231802" cy="323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2 Marcador de contenido"/>
          <p:cNvSpPr txBox="1">
            <a:spLocks/>
          </p:cNvSpPr>
          <p:nvPr/>
        </p:nvSpPr>
        <p:spPr bwMode="auto">
          <a:xfrm>
            <a:off x="3855864" y="1505744"/>
            <a:ext cx="5688632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marL="303213" marR="0" lvl="0" indent="-303213" algn="l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Número reducido de oferentes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con</a:t>
            </a:r>
            <a:r>
              <a:rPr kumimoji="0" lang="es-E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gran poder en el mercado: cada una suele tener un % significativo del mercado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03213" marR="0" lvl="0" indent="-303213" algn="l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El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producto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que se ofrece puede ser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similar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o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diferenciado</a:t>
            </a:r>
          </a:p>
          <a:p>
            <a:pPr marL="303213" marR="0" lvl="0" indent="-303213" algn="l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Las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empresas tiene poder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para influir en el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precio</a:t>
            </a:r>
          </a:p>
          <a:p>
            <a:pPr marL="303213" marR="0" lvl="0" indent="-303213" algn="l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Fuertes barreras de entrada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al mercado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(fuertes inversiones, poder de empresas existentes, restricciones legales…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</a:t>
            </a:r>
          </a:p>
          <a:p>
            <a:pPr marL="303213" marR="0" lvl="0" indent="-303213" algn="l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No hay transparencia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 información</a:t>
            </a:r>
          </a:p>
          <a:p>
            <a:pPr marL="303213" marR="0" lvl="0" indent="-303213" algn="l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lang="es-ES" dirty="0" smtClean="0">
                <a:solidFill>
                  <a:schemeClr val="accent2"/>
                </a:solidFill>
                <a:latin typeface="Calibri" pitchFamily="34" charset="0"/>
              </a:rPr>
              <a:t>Fuerte interdependencia entre empresas</a:t>
            </a:r>
            <a:r>
              <a:rPr lang="es-ES" dirty="0" smtClean="0">
                <a:latin typeface="Calibri" pitchFamily="34" charset="0"/>
              </a:rPr>
              <a:t>: las decisiones de una afectan directamente al resto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oligopolio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1016000" y="1608138"/>
          <a:ext cx="86360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4 Grupo"/>
          <p:cNvGrpSpPr/>
          <p:nvPr/>
        </p:nvGrpSpPr>
        <p:grpSpPr>
          <a:xfrm>
            <a:off x="2271688" y="1289720"/>
            <a:ext cx="5976664" cy="504056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DEPENDENCIA Y FUERTE COMPETENCIA</a:t>
              </a:r>
              <a:endParaRPr lang="es-ES" b="1" dirty="0">
                <a:latin typeface="Calibri" pitchFamily="34" charset="0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9600" y="5538192"/>
            <a:ext cx="3360373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72088" y="5538192"/>
            <a:ext cx="1800200" cy="134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oligopolio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12" y="1793776"/>
            <a:ext cx="438798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4 Grupo"/>
          <p:cNvGrpSpPr/>
          <p:nvPr/>
        </p:nvGrpSpPr>
        <p:grpSpPr>
          <a:xfrm>
            <a:off x="3351808" y="1001688"/>
            <a:ext cx="3168352" cy="504056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ALGUNOS EJEMPLOS</a:t>
              </a:r>
              <a:endParaRPr lang="es-ES" b="1" dirty="0">
                <a:latin typeface="Calibri" pitchFamily="34" charset="0"/>
              </a:endParaRP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8152" y="1937792"/>
            <a:ext cx="2664296" cy="2005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9640" y="5034136"/>
            <a:ext cx="2543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 l="42784" t="3187" r="7005" b="52190"/>
          <a:stretch>
            <a:fillRect/>
          </a:stretch>
        </p:blipFill>
        <p:spPr bwMode="auto">
          <a:xfrm>
            <a:off x="6592168" y="4674096"/>
            <a:ext cx="2160240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oligopolio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903536" y="2009800"/>
          <a:ext cx="820891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3 Grupo"/>
          <p:cNvGrpSpPr/>
          <p:nvPr/>
        </p:nvGrpSpPr>
        <p:grpSpPr>
          <a:xfrm>
            <a:off x="2559720" y="857672"/>
            <a:ext cx="4824536" cy="504056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CASOS ESPECIALES DE OLIGOPOLIO</a:t>
              </a:r>
              <a:endParaRPr lang="es-ES" b="1" dirty="0">
                <a:latin typeface="Calibri" pitchFamily="34" charset="0"/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7872" y="1577752"/>
            <a:ext cx="1809551" cy="1355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8152" y="1577752"/>
            <a:ext cx="1524000" cy="1343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83856" y="6258272"/>
            <a:ext cx="1855474" cy="882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1648" y="2225824"/>
            <a:ext cx="6292378" cy="35149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oligopolio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oligopolio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524000" y="1217712"/>
            <a:ext cx="8636000" cy="5080000"/>
          </a:xfrm>
        </p:spPr>
        <p:txBody>
          <a:bodyPr/>
          <a:lstStyle/>
          <a:p>
            <a:r>
              <a:rPr lang="es-ES" dirty="0" smtClean="0"/>
              <a:t>Un caso de posible acuerdo </a:t>
            </a:r>
            <a:r>
              <a:rPr lang="es-ES" dirty="0" err="1" smtClean="0"/>
              <a:t>colusivo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7171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9640" y="2297832"/>
            <a:ext cx="6419850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Competencia monopolística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888" y="3089920"/>
            <a:ext cx="4402225" cy="363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Competencia monopolística</a:t>
            </a:r>
            <a:endParaRPr lang="es-E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464" y="2801888"/>
            <a:ext cx="3087787" cy="30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3423816" y="1217712"/>
            <a:ext cx="6264696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marL="303213" marR="0" lvl="0" indent="-303213" algn="l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Gran </a:t>
            </a:r>
            <a:r>
              <a:rPr lang="es-ES" noProof="0" dirty="0" smtClean="0">
                <a:solidFill>
                  <a:schemeClr val="accent2"/>
                </a:solidFill>
                <a:latin typeface="Calibri" pitchFamily="34" charset="0"/>
              </a:rPr>
              <a:t> número de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oferentes</a:t>
            </a:r>
          </a:p>
          <a:p>
            <a:pPr marL="303213" indent="-303213" eaLnBrk="0" hangingPunct="0">
              <a:spcBef>
                <a:spcPts val="65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es-ES" dirty="0" smtClean="0">
                <a:latin typeface="Calibri" pitchFamily="34" charset="0"/>
              </a:rPr>
              <a:t>Las </a:t>
            </a:r>
            <a:r>
              <a:rPr lang="es-ES" dirty="0" smtClean="0">
                <a:solidFill>
                  <a:schemeClr val="accent2"/>
                </a:solidFill>
                <a:latin typeface="Calibri" pitchFamily="34" charset="0"/>
              </a:rPr>
              <a:t>empresas tiene cierto poder </a:t>
            </a:r>
            <a:r>
              <a:rPr lang="es-ES" dirty="0" smtClean="0">
                <a:latin typeface="Calibri" pitchFamily="34" charset="0"/>
              </a:rPr>
              <a:t>para influir en el </a:t>
            </a:r>
            <a:r>
              <a:rPr lang="es-ES" dirty="0" smtClean="0">
                <a:solidFill>
                  <a:schemeClr val="accent2"/>
                </a:solidFill>
                <a:latin typeface="Calibri" pitchFamily="34" charset="0"/>
              </a:rPr>
              <a:t>precio</a:t>
            </a:r>
            <a:r>
              <a:rPr lang="es-ES" dirty="0" smtClean="0">
                <a:latin typeface="Calibri" pitchFamily="34" charset="0"/>
              </a:rPr>
              <a:t>: no de forma absoluta. Según su imagen de marca</a:t>
            </a:r>
          </a:p>
          <a:p>
            <a:pPr marL="303213" lvl="0" indent="-303213" eaLnBrk="0" hangingPunct="0">
              <a:spcBef>
                <a:spcPts val="65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es-ES" dirty="0" smtClean="0">
                <a:solidFill>
                  <a:schemeClr val="accent2"/>
                </a:solidFill>
                <a:latin typeface="Calibri" pitchFamily="34" charset="0"/>
              </a:rPr>
              <a:t>Pocas barreras de entrada y salida </a:t>
            </a:r>
            <a:r>
              <a:rPr lang="es-ES" dirty="0" smtClean="0">
                <a:latin typeface="Calibri" pitchFamily="34" charset="0"/>
              </a:rPr>
              <a:t>al mercado</a:t>
            </a:r>
          </a:p>
          <a:p>
            <a:pPr marL="303213" marR="0" lvl="0" indent="-303213" algn="l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El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producto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que se ofrece suele estar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diferenciado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 En la medida en que lo consigan los consumidores tratarán ese producto como algo diferente</a:t>
            </a:r>
            <a:r>
              <a:rPr kumimoji="0" lang="es-E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y estarán dispuestos a pagar más. Para ello se necesita:</a:t>
            </a:r>
          </a:p>
          <a:p>
            <a:pPr marL="760413" lvl="1" indent="-303213" eaLnBrk="0" hangingPunct="0">
              <a:spcBef>
                <a:spcPts val="65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es-ES" baseline="0" dirty="0" smtClean="0">
                <a:latin typeface="Calibri" pitchFamily="34" charset="0"/>
              </a:rPr>
              <a:t>Imagen</a:t>
            </a:r>
            <a:r>
              <a:rPr lang="es-ES" dirty="0" smtClean="0">
                <a:latin typeface="Calibri" pitchFamily="34" charset="0"/>
              </a:rPr>
              <a:t> de marca</a:t>
            </a:r>
          </a:p>
          <a:p>
            <a:pPr marL="760413" lvl="1" indent="-303213" eaLnBrk="0" hangingPunct="0">
              <a:spcBef>
                <a:spcPts val="65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kumimoji="0" lang="es-ES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Publicidad</a:t>
            </a:r>
          </a:p>
          <a:p>
            <a:pPr marL="303213" marR="0" lvl="0" indent="-303213" algn="l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No hay transparencia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 información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Competencia monopolística</a:t>
            </a:r>
            <a:endParaRPr lang="es-ES" dirty="0"/>
          </a:p>
        </p:txBody>
      </p:sp>
      <p:grpSp>
        <p:nvGrpSpPr>
          <p:cNvPr id="4" name="3 Grupo"/>
          <p:cNvGrpSpPr/>
          <p:nvPr/>
        </p:nvGrpSpPr>
        <p:grpSpPr>
          <a:xfrm>
            <a:off x="3351808" y="1001688"/>
            <a:ext cx="3168352" cy="504056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ALGUNOS EJEMPLOS</a:t>
              </a:r>
              <a:endParaRPr lang="es-ES" b="1" dirty="0">
                <a:latin typeface="Calibri" pitchFamily="34" charset="0"/>
              </a:endParaRPr>
            </a:p>
          </p:txBody>
        </p:sp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3536" y="1721768"/>
            <a:ext cx="1728202" cy="1609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528" y="3882008"/>
            <a:ext cx="2743200" cy="1666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32328" y="1361728"/>
            <a:ext cx="1847850" cy="2466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7832" y="1721768"/>
            <a:ext cx="1641577" cy="1405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2248" y="3882008"/>
            <a:ext cx="2184276" cy="1733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00080" y="1721768"/>
            <a:ext cx="2286000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03936" y="3882008"/>
            <a:ext cx="2016224" cy="171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60120" y="5898232"/>
            <a:ext cx="1881942" cy="1332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https://encrypted-tbn2.gstatic.com/images?q=tbn:ANd9GcQMjxl4EIN5rL-lfyVgl--ISEbfc1c2j4a-NanMIcMnL85fn9Q_wA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79670" y="5595950"/>
            <a:ext cx="2533650" cy="1809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Resumimos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536" y="281608"/>
            <a:ext cx="8636000" cy="792088"/>
          </a:xfrm>
        </p:spPr>
        <p:txBody>
          <a:bodyPr/>
          <a:lstStyle/>
          <a:p>
            <a:r>
              <a:rPr lang="es-ES" dirty="0" smtClean="0"/>
              <a:t>¿Conceptos clave claros?</a:t>
            </a:r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t="8376"/>
          <a:stretch>
            <a:fillRect/>
          </a:stretch>
        </p:blipFill>
        <p:spPr bwMode="auto">
          <a:xfrm>
            <a:off x="1047552" y="2441848"/>
            <a:ext cx="864001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480" y="1001688"/>
            <a:ext cx="2085975" cy="2190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CuadroTexto"/>
          <p:cNvSpPr txBox="1"/>
          <p:nvPr/>
        </p:nvSpPr>
        <p:spPr>
          <a:xfrm>
            <a:off x="3495824" y="1073696"/>
            <a:ext cx="2952328" cy="1168539"/>
          </a:xfrm>
          <a:prstGeom prst="wedgeEllipseCallout">
            <a:avLst>
              <a:gd name="adj1" fmla="val -62142"/>
              <a:gd name="adj2" fmla="val 48055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</a:rPr>
              <a:t>1,2,4…</a:t>
            </a:r>
            <a:endParaRPr lang="es-E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536" y="281608"/>
            <a:ext cx="8636000" cy="864096"/>
          </a:xfrm>
        </p:spPr>
        <p:txBody>
          <a:bodyPr/>
          <a:lstStyle/>
          <a:p>
            <a:r>
              <a:rPr lang="es-ES" dirty="0" smtClean="0"/>
              <a:t>VOALÁ!!!!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726" y="1793776"/>
            <a:ext cx="8414764" cy="505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72288" y="0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rta Economía 1º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1822</TotalTime>
  <Words>904</Words>
  <Application>Microsoft Office PowerPoint</Application>
  <PresentationFormat>Personalizado</PresentationFormat>
  <Paragraphs>134</Paragraphs>
  <Slides>29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7" baseType="lpstr">
      <vt:lpstr>Arial</vt:lpstr>
      <vt:lpstr>Calibri</vt:lpstr>
      <vt:lpstr>Franklin Gothic Book</vt:lpstr>
      <vt:lpstr>Kristen ITC</vt:lpstr>
      <vt:lpstr>Perpetua</vt:lpstr>
      <vt:lpstr>Times New Roman</vt:lpstr>
      <vt:lpstr>Wingdings 2</vt:lpstr>
      <vt:lpstr>Marta Economía 1º</vt:lpstr>
      <vt:lpstr>Presentación de PowerPoint</vt:lpstr>
      <vt:lpstr>Tipos de mercado</vt:lpstr>
      <vt:lpstr>Tipos de mercado</vt:lpstr>
      <vt:lpstr>Mercado de competencia perfecta</vt:lpstr>
      <vt:lpstr>Mercado de competencia perfecta</vt:lpstr>
      <vt:lpstr>Mercado de competencia perfecta</vt:lpstr>
      <vt:lpstr>Mercado de competencia perfecta</vt:lpstr>
      <vt:lpstr>Mercado de competencia perfecta</vt:lpstr>
      <vt:lpstr>El Monopolio</vt:lpstr>
      <vt:lpstr>El monopolio</vt:lpstr>
      <vt:lpstr>El monopolio</vt:lpstr>
      <vt:lpstr>EL monopolio</vt:lpstr>
      <vt:lpstr>El monopolio</vt:lpstr>
      <vt:lpstr>El monopolio</vt:lpstr>
      <vt:lpstr>El monopolio</vt:lpstr>
      <vt:lpstr>El oligopolio</vt:lpstr>
      <vt:lpstr>El oligopolio</vt:lpstr>
      <vt:lpstr>El oligopolio</vt:lpstr>
      <vt:lpstr>El oligopolio</vt:lpstr>
      <vt:lpstr>El oligopolio</vt:lpstr>
      <vt:lpstr>El oligopolio</vt:lpstr>
      <vt:lpstr>El oligopolio</vt:lpstr>
      <vt:lpstr>El oligopolio</vt:lpstr>
      <vt:lpstr>Competencia monopolística</vt:lpstr>
      <vt:lpstr>Competencia monopolística</vt:lpstr>
      <vt:lpstr>Competencia monopolística</vt:lpstr>
      <vt:lpstr>Resumimos</vt:lpstr>
      <vt:lpstr>¿Conceptos clave claros?</vt:lpstr>
      <vt:lpstr>VOALÁ!!!!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EDUCALOGIN EDUCALOGIN , EDUCALOGIN</cp:lastModifiedBy>
  <cp:revision>135</cp:revision>
  <dcterms:created xsi:type="dcterms:W3CDTF">2004-05-06T09:28:21Z</dcterms:created>
  <dcterms:modified xsi:type="dcterms:W3CDTF">2017-12-14T17:05:48Z</dcterms:modified>
</cp:coreProperties>
</file>