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2"/>
  </p:notesMasterIdLst>
  <p:sldIdLst>
    <p:sldId id="256" r:id="rId2"/>
    <p:sldId id="261" r:id="rId3"/>
    <p:sldId id="259" r:id="rId4"/>
    <p:sldId id="277" r:id="rId5"/>
    <p:sldId id="27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6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7AC0F-FEAE-4F82-9747-6B8F3EF42E21}" type="datetimeFigureOut">
              <a:rPr lang="es-ES" smtClean="0"/>
              <a:pPr/>
              <a:t>14/11/17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94B23-816E-4AD8-8533-062834E15A71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589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94B23-816E-4AD8-8533-062834E15A71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94B23-816E-4AD8-8533-062834E15A71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79388" y="260350"/>
            <a:ext cx="15843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r>
              <a:rPr lang="en-GB" sz="1400" b="1">
                <a:solidFill>
                  <a:srgbClr val="333333"/>
                </a:solidFill>
                <a:latin typeface="Times New Roman" pitchFamily="18" charset="0"/>
              </a:rPr>
              <a:t>Economía</a:t>
            </a:r>
          </a:p>
          <a:p>
            <a:pPr>
              <a:defRPr/>
            </a:pPr>
            <a:r>
              <a:rPr lang="en-GB" sz="1400" b="1">
                <a:solidFill>
                  <a:srgbClr val="333333"/>
                </a:solidFill>
                <a:latin typeface="Times New Roman" pitchFamily="18" charset="0"/>
              </a:rPr>
              <a:t>2.º Bachillerato</a:t>
            </a:r>
            <a:endParaRPr lang="es-E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259013" y="260350"/>
            <a:ext cx="462597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defRPr/>
            </a:pPr>
            <a:r>
              <a:rPr lang="en-GB" sz="1600" b="1">
                <a:solidFill>
                  <a:srgbClr val="333333"/>
                </a:solidFill>
              </a:rPr>
              <a:t>La función productiva </a:t>
            </a:r>
            <a:endParaRPr lang="es-ES"/>
          </a:p>
        </p:txBody>
      </p:sp>
      <p:pic>
        <p:nvPicPr>
          <p:cNvPr id="1029" name="Picture 10" descr="fondo1 ec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2195513" y="188913"/>
            <a:ext cx="462597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defRPr/>
            </a:pPr>
            <a:r>
              <a:rPr lang="es-ES" sz="1400" b="1" dirty="0" smtClean="0">
                <a:solidFill>
                  <a:srgbClr val="333333"/>
                </a:solidFill>
                <a:cs typeface="Arial" charset="0"/>
              </a:rPr>
              <a:t>Patrimonio y estados contables</a:t>
            </a:r>
            <a:r>
              <a:rPr lang="es-ES" sz="1400" b="1" baseline="0" dirty="0" smtClean="0">
                <a:solidFill>
                  <a:srgbClr val="333333"/>
                </a:solidFill>
                <a:cs typeface="Arial" charset="0"/>
              </a:rPr>
              <a:t> </a:t>
            </a:r>
            <a:endParaRPr lang="es-ES" sz="1600" dirty="0"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2" r:id="rId3"/>
    <p:sldLayoutId id="2147483743" r:id="rId4"/>
    <p:sldLayoutId id="2147483744" r:id="rId5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47812" y="2060574"/>
            <a:ext cx="6096022" cy="3011500"/>
          </a:xfrm>
          <a:solidFill>
            <a:schemeClr val="accent5">
              <a:lumMod val="90000"/>
            </a:schemeClr>
          </a:solidFill>
          <a:ln w="22225"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pPr marL="838200" indent="-838200"/>
            <a:r>
              <a:rPr lang="es-ES" dirty="0" smtClean="0">
                <a:latin typeface="Comic Sans MS" pitchFamily="66" charset="0"/>
              </a:rPr>
              <a:t/>
            </a:r>
            <a:br>
              <a:rPr lang="es-ES" dirty="0" smtClean="0">
                <a:latin typeface="Comic Sans MS" pitchFamily="66" charset="0"/>
              </a:rPr>
            </a:br>
            <a:r>
              <a:rPr lang="es-ES" dirty="0" smtClean="0">
                <a:latin typeface="Comic Sans MS" pitchFamily="66" charset="0"/>
              </a:rPr>
              <a:t>El patrimonio y las cuentas de la empresa</a:t>
            </a:r>
            <a:br>
              <a:rPr lang="es-ES" dirty="0" smtClean="0">
                <a:latin typeface="Comic Sans MS" pitchFamily="66" charset="0"/>
              </a:rPr>
            </a:br>
            <a:endParaRPr lang="es-ES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609975" y="620713"/>
            <a:ext cx="14975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El patrimonio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4271963" y="5965825"/>
            <a:ext cx="4338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Letras pendientes de pago</a:t>
            </a: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4271963" y="5600700"/>
            <a:ext cx="4338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Préstamos a largo plazo</a:t>
            </a:r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4271963" y="5235575"/>
            <a:ext cx="4338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Deudas con proveedores</a:t>
            </a:r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2643174" y="5500702"/>
            <a:ext cx="196691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Obligaciones</a:t>
            </a:r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4271963" y="4556125"/>
            <a:ext cx="4338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Letras pendientes de cobro</a:t>
            </a: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4271963" y="4191000"/>
            <a:ext cx="4338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Clientes </a:t>
            </a:r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2714612" y="4143380"/>
            <a:ext cx="19669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Derechos</a:t>
            </a:r>
          </a:p>
        </p:txBody>
      </p:sp>
      <p:sp>
        <p:nvSpPr>
          <p:cNvPr id="8216" name="Rectangle 24"/>
          <p:cNvSpPr>
            <a:spLocks noChangeArrowheads="1"/>
          </p:cNvSpPr>
          <p:nvPr/>
        </p:nvSpPr>
        <p:spPr bwMode="auto">
          <a:xfrm>
            <a:off x="4267200" y="3368675"/>
            <a:ext cx="4338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Artículos para la venta</a:t>
            </a:r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4267200" y="3003550"/>
            <a:ext cx="4338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Mobiliario de la tienda</a:t>
            </a:r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4267200" y="2638425"/>
            <a:ext cx="4338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dirty="0">
                <a:latin typeface="Arial" pitchFamily="34" charset="0"/>
                <a:cs typeface="Arial" pitchFamily="34" charset="0"/>
              </a:rPr>
              <a:t>Equipo informático</a:t>
            </a:r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4267200" y="2273300"/>
            <a:ext cx="4338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Furgoneta</a:t>
            </a: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4267200" y="1908175"/>
            <a:ext cx="4338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Local</a:t>
            </a:r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4267200" y="1543050"/>
            <a:ext cx="4338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dirty="0">
                <a:latin typeface="Arial" pitchFamily="34" charset="0"/>
                <a:cs typeface="Arial" pitchFamily="34" charset="0"/>
              </a:rPr>
              <a:t>Dinero en cuenta corriente</a:t>
            </a:r>
          </a:p>
        </p:txBody>
      </p:sp>
      <p:sp>
        <p:nvSpPr>
          <p:cNvPr id="8222" name="Rectangle 30"/>
          <p:cNvSpPr>
            <a:spLocks noChangeArrowheads="1"/>
          </p:cNvSpPr>
          <p:nvPr/>
        </p:nvSpPr>
        <p:spPr bwMode="auto">
          <a:xfrm>
            <a:off x="4284663" y="1196975"/>
            <a:ext cx="4338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>
                <a:latin typeface="Arial" pitchFamily="34" charset="0"/>
                <a:cs typeface="Arial" pitchFamily="34" charset="0"/>
              </a:rPr>
              <a:t>Dinero en caja</a:t>
            </a:r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2771775" y="2060575"/>
            <a:ext cx="11525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Bienes</a:t>
            </a:r>
          </a:p>
        </p:txBody>
      </p:sp>
      <p:sp>
        <p:nvSpPr>
          <p:cNvPr id="8224" name="Rectangle 32"/>
          <p:cNvSpPr>
            <a:spLocks noChangeArrowheads="1"/>
          </p:cNvSpPr>
          <p:nvPr/>
        </p:nvSpPr>
        <p:spPr bwMode="auto">
          <a:xfrm>
            <a:off x="539750" y="2708275"/>
            <a:ext cx="19240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es-ES" sz="24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El patrimonio de la empresa</a:t>
            </a:r>
          </a:p>
        </p:txBody>
      </p:sp>
      <p:sp>
        <p:nvSpPr>
          <p:cNvPr id="8225" name="AutoShape 33"/>
          <p:cNvSpPr>
            <a:spLocks/>
          </p:cNvSpPr>
          <p:nvPr/>
        </p:nvSpPr>
        <p:spPr bwMode="auto">
          <a:xfrm>
            <a:off x="2362200" y="1143000"/>
            <a:ext cx="76200" cy="5334000"/>
          </a:xfrm>
          <a:prstGeom prst="leftBrace">
            <a:avLst>
              <a:gd name="adj1" fmla="val 583333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8226" name="AutoShape 34"/>
          <p:cNvSpPr>
            <a:spLocks/>
          </p:cNvSpPr>
          <p:nvPr/>
        </p:nvSpPr>
        <p:spPr bwMode="auto">
          <a:xfrm>
            <a:off x="4038600" y="5257800"/>
            <a:ext cx="228600" cy="1143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8227" name="AutoShape 35"/>
          <p:cNvSpPr>
            <a:spLocks/>
          </p:cNvSpPr>
          <p:nvPr/>
        </p:nvSpPr>
        <p:spPr bwMode="auto">
          <a:xfrm>
            <a:off x="4038600" y="4257675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8228" name="AutoShape 36"/>
          <p:cNvSpPr>
            <a:spLocks/>
          </p:cNvSpPr>
          <p:nvPr/>
        </p:nvSpPr>
        <p:spPr bwMode="auto">
          <a:xfrm>
            <a:off x="3962400" y="1066800"/>
            <a:ext cx="304800" cy="2819400"/>
          </a:xfrm>
          <a:prstGeom prst="leftBrace">
            <a:avLst>
              <a:gd name="adj1" fmla="val 77083"/>
              <a:gd name="adj2" fmla="val 50583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4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4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9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8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3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8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 autoUpdateAnimBg="0"/>
      <p:bldP spid="8210" grpId="0" autoUpdateAnimBg="0"/>
      <p:bldP spid="8211" grpId="0" autoUpdateAnimBg="0"/>
      <p:bldP spid="8212" grpId="0" autoUpdateAnimBg="0"/>
      <p:bldP spid="8213" grpId="0" autoUpdateAnimBg="0"/>
      <p:bldP spid="8214" grpId="0" autoUpdateAnimBg="0"/>
      <p:bldP spid="8215" grpId="0" autoUpdateAnimBg="0"/>
      <p:bldP spid="8216" grpId="0" autoUpdateAnimBg="0"/>
      <p:bldP spid="8217" grpId="0" autoUpdateAnimBg="0"/>
      <p:bldP spid="8218" grpId="0" autoUpdateAnimBg="0"/>
      <p:bldP spid="8219" grpId="0" autoUpdateAnimBg="0"/>
      <p:bldP spid="8220" grpId="0" autoUpdateAnimBg="0"/>
      <p:bldP spid="8221" grpId="0" autoUpdateAnimBg="0"/>
      <p:bldP spid="8222" grpId="0" autoUpdateAnimBg="0"/>
      <p:bldP spid="8223" grpId="0" autoUpdateAnimBg="0"/>
      <p:bldP spid="8224" grpId="0" autoUpdateAnimBg="0"/>
      <p:bldP spid="8225" grpId="0" animBg="1"/>
      <p:bldP spid="8226" grpId="0" animBg="1"/>
      <p:bldP spid="8227" grpId="0" animBg="1"/>
      <p:bldP spid="82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609975" y="620713"/>
            <a:ext cx="14975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 dirty="0">
                <a:latin typeface="Arial" pitchFamily="34" charset="0"/>
                <a:cs typeface="Arial" pitchFamily="34" charset="0"/>
              </a:rPr>
              <a:t>El patrimonio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31" name="AutoShape 63"/>
          <p:cNvSpPr>
            <a:spLocks noChangeArrowheads="1"/>
          </p:cNvSpPr>
          <p:nvPr/>
        </p:nvSpPr>
        <p:spPr bwMode="auto">
          <a:xfrm>
            <a:off x="928662" y="1571612"/>
            <a:ext cx="2663825" cy="863600"/>
          </a:xfrm>
          <a:prstGeom prst="rightArrowCallout">
            <a:avLst>
              <a:gd name="adj1" fmla="val 2574"/>
              <a:gd name="adj2" fmla="val 10111"/>
              <a:gd name="adj3" fmla="val 10596"/>
              <a:gd name="adj4" fmla="val 83949"/>
            </a:avLst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</a:t>
            </a: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3929058" y="1214422"/>
            <a:ext cx="3786213" cy="1857388"/>
            <a:chOff x="2971" y="1888"/>
            <a:chExt cx="2358" cy="1451"/>
          </a:xfrm>
        </p:grpSpPr>
        <p:sp>
          <p:nvSpPr>
            <p:cNvPr id="7249" name="Text Box 81"/>
            <p:cNvSpPr txBox="1">
              <a:spLocks noChangeArrowheads="1"/>
            </p:cNvSpPr>
            <p:nvPr/>
          </p:nvSpPr>
          <p:spPr bwMode="auto">
            <a:xfrm>
              <a:off x="3198" y="1933"/>
              <a:ext cx="21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s-ES_tradnl" sz="1400" b="1"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7250" name="Rectangle 82"/>
            <p:cNvSpPr>
              <a:spLocks noChangeArrowheads="1"/>
            </p:cNvSpPr>
            <p:nvPr/>
          </p:nvSpPr>
          <p:spPr bwMode="auto">
            <a:xfrm>
              <a:off x="2971" y="1888"/>
              <a:ext cx="2313" cy="1451"/>
            </a:xfrm>
            <a:prstGeom prst="rect">
              <a:avLst/>
            </a:prstGeom>
            <a:ln>
              <a:solidFill>
                <a:schemeClr val="accent2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1" name="Rectangle 83"/>
            <p:cNvSpPr>
              <a:spLocks noChangeArrowheads="1"/>
            </p:cNvSpPr>
            <p:nvPr/>
          </p:nvSpPr>
          <p:spPr bwMode="auto">
            <a:xfrm>
              <a:off x="3061" y="2024"/>
              <a:ext cx="2042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s-ES_tradnl" sz="1400" dirty="0">
                  <a:latin typeface="Arial" pitchFamily="34" charset="0"/>
                  <a:cs typeface="Arial" pitchFamily="34" charset="0"/>
                </a:rPr>
                <a:t>Conjunto de </a:t>
              </a:r>
              <a:r>
                <a:rPr lang="es-ES_tradnl" sz="14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bienes</a:t>
              </a:r>
              <a:r>
                <a:rPr lang="es-ES_tradnl" sz="14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s-ES_tradnl" sz="14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derechos</a:t>
              </a:r>
              <a:r>
                <a:rPr lang="es-ES_tradnl" sz="14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 y </a:t>
              </a:r>
              <a:r>
                <a:rPr lang="es-ES_tradnl" sz="14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obligaciones</a:t>
              </a:r>
              <a:r>
                <a:rPr lang="es-ES_tradnl" sz="14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s-ES_tradnl" sz="1400" dirty="0">
                  <a:latin typeface="Arial" pitchFamily="34" charset="0"/>
                  <a:cs typeface="Arial" pitchFamily="34" charset="0"/>
                </a:rPr>
                <a:t>que tiene la empresa en un momento determinado, y que constituye los medios económicos y financieros por medio de los que trata de cumplir sus objetivos.</a:t>
              </a:r>
            </a:p>
          </p:txBody>
        </p:sp>
      </p:grpSp>
      <p:sp>
        <p:nvSpPr>
          <p:cNvPr id="7255" name="Text Box 87"/>
          <p:cNvSpPr txBox="1">
            <a:spLocks noChangeArrowheads="1"/>
          </p:cNvSpPr>
          <p:nvPr/>
        </p:nvSpPr>
        <p:spPr bwMode="auto">
          <a:xfrm>
            <a:off x="1142975" y="2921003"/>
            <a:ext cx="1728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Valor neto</a:t>
            </a:r>
          </a:p>
        </p:txBody>
      </p:sp>
      <p:sp>
        <p:nvSpPr>
          <p:cNvPr id="7260" name="AutoShape 92"/>
          <p:cNvSpPr>
            <a:spLocks noChangeArrowheads="1"/>
          </p:cNvSpPr>
          <p:nvPr/>
        </p:nvSpPr>
        <p:spPr bwMode="auto">
          <a:xfrm>
            <a:off x="1000100" y="3929066"/>
            <a:ext cx="2663825" cy="863600"/>
          </a:xfrm>
          <a:prstGeom prst="rightArrowCallout">
            <a:avLst>
              <a:gd name="adj1" fmla="val 2574"/>
              <a:gd name="adj2" fmla="val 10111"/>
              <a:gd name="adj3" fmla="val 10596"/>
              <a:gd name="adj4" fmla="val 83949"/>
            </a:avLst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 neto</a:t>
            </a:r>
          </a:p>
        </p:txBody>
      </p:sp>
      <p:sp>
        <p:nvSpPr>
          <p:cNvPr id="7264" name="Rectangle 96"/>
          <p:cNvSpPr>
            <a:spLocks noChangeArrowheads="1"/>
          </p:cNvSpPr>
          <p:nvPr/>
        </p:nvSpPr>
        <p:spPr bwMode="auto">
          <a:xfrm>
            <a:off x="3857620" y="3786190"/>
            <a:ext cx="3643338" cy="1000132"/>
          </a:xfrm>
          <a:prstGeom prst="rect">
            <a:avLst/>
          </a:prstGeom>
          <a:ln>
            <a:solidFill>
              <a:schemeClr val="accent2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s-ES_tradnl" sz="1400" dirty="0">
                <a:latin typeface="Arial" pitchFamily="34" charset="0"/>
                <a:cs typeface="Arial" pitchFamily="34" charset="0"/>
              </a:rPr>
              <a:t>Se halla sumando el valor de los bienes y derechos, y restando a la cantidad obtenida el valor de las obligaciones</a:t>
            </a:r>
            <a:r>
              <a:rPr lang="es-ES_tradnl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es-ES_tradn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66" name="AutoShape 98"/>
          <p:cNvSpPr>
            <a:spLocks noChangeArrowheads="1"/>
          </p:cNvSpPr>
          <p:nvPr/>
        </p:nvSpPr>
        <p:spPr bwMode="auto">
          <a:xfrm>
            <a:off x="2008162" y="3281366"/>
            <a:ext cx="71438" cy="431800"/>
          </a:xfrm>
          <a:prstGeom prst="downArrow">
            <a:avLst>
              <a:gd name="adj1" fmla="val 50000"/>
              <a:gd name="adj2" fmla="val 151110"/>
            </a:avLst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68" name="AutoShape 100"/>
          <p:cNvSpPr>
            <a:spLocks noChangeArrowheads="1"/>
          </p:cNvSpPr>
          <p:nvPr/>
        </p:nvSpPr>
        <p:spPr bwMode="auto">
          <a:xfrm>
            <a:off x="2008162" y="2489203"/>
            <a:ext cx="71438" cy="431800"/>
          </a:xfrm>
          <a:prstGeom prst="downArrow">
            <a:avLst>
              <a:gd name="adj1" fmla="val 50000"/>
              <a:gd name="adj2" fmla="val 151110"/>
            </a:avLst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571604" y="5500702"/>
            <a:ext cx="6143668" cy="36933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/>
                </a:solidFill>
              </a:rPr>
              <a:t>Patrimonio Neto = Bienes + Derechos - obligaciones</a:t>
            </a:r>
            <a:endParaRPr lang="es-ES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7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1" grpId="0" animBg="1"/>
      <p:bldP spid="7255" grpId="0"/>
      <p:bldP spid="7260" grpId="0" animBg="1"/>
      <p:bldP spid="7264" grpId="0" animBg="1"/>
      <p:bldP spid="7266" grpId="0" animBg="1"/>
      <p:bldP spid="7268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728" y="3714752"/>
            <a:ext cx="61436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Patrimonio Neto = Bienes + Derechos - obligaciones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09975" y="620713"/>
            <a:ext cx="22621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 dirty="0" smtClean="0">
                <a:latin typeface="Arial" pitchFamily="34" charset="0"/>
                <a:cs typeface="Arial" pitchFamily="34" charset="0"/>
              </a:rPr>
              <a:t>Masas  patrimoniales</a:t>
            </a:r>
            <a:endParaRPr lang="es-ES_tradnl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571604" y="1500174"/>
            <a:ext cx="6072230" cy="175432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Ø"/>
            </a:pPr>
            <a:r>
              <a:rPr lang="es-ES" dirty="0" smtClean="0"/>
              <a:t> </a:t>
            </a:r>
            <a:r>
              <a:rPr lang="es-ES" b="1" dirty="0" smtClean="0">
                <a:solidFill>
                  <a:schemeClr val="accent2"/>
                </a:solidFill>
              </a:rPr>
              <a:t>ACTIVO</a:t>
            </a:r>
            <a:r>
              <a:rPr lang="es-ES" dirty="0" smtClean="0"/>
              <a:t>: Bienes y derechos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Ø"/>
            </a:pPr>
            <a:r>
              <a:rPr lang="es-ES" dirty="0" smtClean="0"/>
              <a:t> </a:t>
            </a:r>
            <a:r>
              <a:rPr lang="es-ES" b="1" dirty="0" smtClean="0">
                <a:solidFill>
                  <a:schemeClr val="accent2"/>
                </a:solidFill>
              </a:rPr>
              <a:t>PASIVO</a:t>
            </a:r>
            <a:r>
              <a:rPr lang="es-ES" dirty="0" smtClean="0"/>
              <a:t>: Obligaciones de pago (deudas)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Ø"/>
            </a:pPr>
            <a:r>
              <a:rPr lang="es-ES" dirty="0" smtClean="0"/>
              <a:t> </a:t>
            </a:r>
            <a:r>
              <a:rPr lang="es-ES" b="1" dirty="0" smtClean="0">
                <a:solidFill>
                  <a:schemeClr val="accent2"/>
                </a:solidFill>
              </a:rPr>
              <a:t>NETO </a:t>
            </a:r>
            <a:r>
              <a:rPr lang="es-ES" dirty="0" smtClean="0">
                <a:solidFill>
                  <a:schemeClr val="accent4"/>
                </a:solidFill>
              </a:rPr>
              <a:t>o</a:t>
            </a:r>
            <a:r>
              <a:rPr lang="es-ES" b="1" dirty="0" smtClean="0">
                <a:solidFill>
                  <a:schemeClr val="accent2"/>
                </a:solidFill>
              </a:rPr>
              <a:t> PATRIMONIO NETO</a:t>
            </a:r>
            <a:r>
              <a:rPr lang="es-ES" dirty="0" smtClean="0"/>
              <a:t>: Fondos aportados por socios y beneficios no distribuidos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571604" y="5000636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PN = A – P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071802" y="5643578"/>
            <a:ext cx="2928958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2"/>
                </a:solidFill>
              </a:rPr>
              <a:t>A = P + PN</a:t>
            </a:r>
            <a:endParaRPr lang="es-ES" sz="2400" b="1" dirty="0">
              <a:solidFill>
                <a:schemeClr val="accent2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428860" y="4429132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Patrimonio Neto = Activo - Pasivo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57158" y="5643578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 smtClean="0">
                <a:solidFill>
                  <a:schemeClr val="accent2"/>
                </a:solidFill>
              </a:rPr>
              <a:t>Ecuación fundamental del patrimonio</a:t>
            </a:r>
            <a:endParaRPr lang="es-ES" sz="1400" b="1" i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786050" y="642918"/>
            <a:ext cx="35381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sz="1600" b="1" dirty="0" smtClean="0">
                <a:latin typeface="Arial" pitchFamily="34" charset="0"/>
                <a:cs typeface="Arial" pitchFamily="34" charset="0"/>
              </a:rPr>
              <a:t>Estructura económica y financiera</a:t>
            </a:r>
            <a:endParaRPr lang="es-ES_tradnl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357422" y="4143380"/>
            <a:ext cx="2000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accent6"/>
                </a:solidFill>
              </a:rPr>
              <a:t>FINANCIACIÓN</a:t>
            </a:r>
            <a:r>
              <a:rPr lang="es-ES" sz="1600" dirty="0" smtClean="0"/>
              <a:t>: </a:t>
            </a:r>
          </a:p>
          <a:p>
            <a:r>
              <a:rPr lang="es-ES" sz="1200" dirty="0" smtClean="0"/>
              <a:t>Representa  de dónde se obtienen los fondos de la empresa</a:t>
            </a:r>
            <a:endParaRPr lang="es-ES" sz="1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71472" y="4286256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6"/>
                </a:solidFill>
              </a:rPr>
              <a:t>Estructura </a:t>
            </a:r>
          </a:p>
          <a:p>
            <a:r>
              <a:rPr lang="es-ES" b="1" dirty="0" smtClean="0">
                <a:solidFill>
                  <a:schemeClr val="accent6"/>
                </a:solidFill>
              </a:rPr>
              <a:t>financiera</a:t>
            </a:r>
            <a:endParaRPr lang="es-ES" b="1" dirty="0">
              <a:solidFill>
                <a:schemeClr val="accent6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00034" y="2071678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6"/>
                </a:solidFill>
              </a:rPr>
              <a:t>Estructura </a:t>
            </a:r>
          </a:p>
          <a:p>
            <a:r>
              <a:rPr lang="es-ES" b="1" dirty="0" smtClean="0">
                <a:solidFill>
                  <a:schemeClr val="accent6"/>
                </a:solidFill>
              </a:rPr>
              <a:t>económica</a:t>
            </a:r>
            <a:endParaRPr lang="es-ES" b="1" dirty="0">
              <a:solidFill>
                <a:schemeClr val="accent6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357422" y="1857364"/>
            <a:ext cx="2000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accent6"/>
                </a:solidFill>
              </a:rPr>
              <a:t>INVERSIONES</a:t>
            </a:r>
            <a:r>
              <a:rPr lang="es-ES" sz="1600" dirty="0" smtClean="0"/>
              <a:t>: </a:t>
            </a:r>
          </a:p>
          <a:p>
            <a:r>
              <a:rPr lang="es-ES" sz="1200" dirty="0" smtClean="0"/>
              <a:t>Representa  en qué se utilizan los fondos obtenidos por la empresa</a:t>
            </a:r>
            <a:endParaRPr lang="es-ES" sz="12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572000" y="2071678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accent6"/>
                </a:solidFill>
              </a:rPr>
              <a:t>ACTIVO</a:t>
            </a:r>
            <a:endParaRPr lang="es-ES" sz="1600" b="1" dirty="0">
              <a:solidFill>
                <a:schemeClr val="accent6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572000" y="3786190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accent6"/>
                </a:solidFill>
              </a:rPr>
              <a:t>NETO PATRIMONIAL</a:t>
            </a:r>
            <a:endParaRPr lang="es-ES" sz="1600" b="1" dirty="0">
              <a:solidFill>
                <a:schemeClr val="accent6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572000" y="5072074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accent6"/>
                </a:solidFill>
              </a:rPr>
              <a:t>PASIVO</a:t>
            </a:r>
            <a:endParaRPr lang="es-ES" sz="1600" b="1" dirty="0">
              <a:solidFill>
                <a:schemeClr val="accent6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357950" y="2000240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 smtClean="0"/>
              <a:t> Bienes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 Derechos de cobro</a:t>
            </a:r>
            <a:endParaRPr lang="es-ES" sz="1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429388" y="3500438"/>
            <a:ext cx="25003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 smtClean="0"/>
              <a:t> Fondos aportados por los socios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 Beneficios no distribuidos</a:t>
            </a:r>
            <a:endParaRPr lang="es-ES" sz="16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429388" y="4929198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dirty="0" smtClean="0"/>
              <a:t> Deudas a l/p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 smtClean="0"/>
              <a:t> Deudas a c/p</a:t>
            </a:r>
            <a:endParaRPr lang="es-ES" sz="1600" dirty="0"/>
          </a:p>
        </p:txBody>
      </p:sp>
      <p:sp>
        <p:nvSpPr>
          <p:cNvPr id="14" name="13 Abrir llave"/>
          <p:cNvSpPr/>
          <p:nvPr/>
        </p:nvSpPr>
        <p:spPr>
          <a:xfrm>
            <a:off x="2071670" y="3714752"/>
            <a:ext cx="214314" cy="2000264"/>
          </a:xfrm>
          <a:prstGeom prst="leftBrac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brir llave"/>
          <p:cNvSpPr/>
          <p:nvPr/>
        </p:nvSpPr>
        <p:spPr>
          <a:xfrm>
            <a:off x="2071670" y="1785926"/>
            <a:ext cx="142876" cy="1143008"/>
          </a:xfrm>
          <a:prstGeom prst="leftBrac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Abrir llave"/>
          <p:cNvSpPr/>
          <p:nvPr/>
        </p:nvSpPr>
        <p:spPr>
          <a:xfrm>
            <a:off x="4286248" y="1785926"/>
            <a:ext cx="214314" cy="1143008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Abrir llave"/>
          <p:cNvSpPr/>
          <p:nvPr/>
        </p:nvSpPr>
        <p:spPr>
          <a:xfrm>
            <a:off x="4286248" y="3714752"/>
            <a:ext cx="214314" cy="2000264"/>
          </a:xfrm>
          <a:prstGeom prst="leftBrac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Abrir llave"/>
          <p:cNvSpPr/>
          <p:nvPr/>
        </p:nvSpPr>
        <p:spPr>
          <a:xfrm>
            <a:off x="6143636" y="1857364"/>
            <a:ext cx="214314" cy="1143008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Abrir llave"/>
          <p:cNvSpPr/>
          <p:nvPr/>
        </p:nvSpPr>
        <p:spPr>
          <a:xfrm>
            <a:off x="6215074" y="3500438"/>
            <a:ext cx="214314" cy="1143008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Abrir llave"/>
          <p:cNvSpPr/>
          <p:nvPr/>
        </p:nvSpPr>
        <p:spPr>
          <a:xfrm>
            <a:off x="6286512" y="4929198"/>
            <a:ext cx="71438" cy="642942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021138" y="620713"/>
            <a:ext cx="8114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Activo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69" name="Rectangle 101"/>
          <p:cNvSpPr>
            <a:spLocks noChangeArrowheads="1"/>
          </p:cNvSpPr>
          <p:nvPr/>
        </p:nvSpPr>
        <p:spPr bwMode="auto">
          <a:xfrm>
            <a:off x="179388" y="3429000"/>
            <a:ext cx="1296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s-ES_tradnl" sz="20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El activo</a:t>
            </a:r>
          </a:p>
        </p:txBody>
      </p:sp>
      <p:sp>
        <p:nvSpPr>
          <p:cNvPr id="7270" name="Rectangle 102"/>
          <p:cNvSpPr>
            <a:spLocks noChangeArrowheads="1"/>
          </p:cNvSpPr>
          <p:nvPr/>
        </p:nvSpPr>
        <p:spPr bwMode="auto">
          <a:xfrm>
            <a:off x="1763713" y="1701800"/>
            <a:ext cx="68405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_tradnl" sz="1600" dirty="0">
                <a:latin typeface="Arial" pitchFamily="34" charset="0"/>
                <a:cs typeface="Arial" pitchFamily="34" charset="0"/>
              </a:rPr>
              <a:t>Agrupa aquellos elementos patrimoniales que significan bienes y derechos de propiedad de la empresa</a:t>
            </a:r>
          </a:p>
        </p:txBody>
      </p:sp>
      <p:sp>
        <p:nvSpPr>
          <p:cNvPr id="7271" name="Rectangle 103"/>
          <p:cNvSpPr>
            <a:spLocks noChangeArrowheads="1"/>
          </p:cNvSpPr>
          <p:nvPr/>
        </p:nvSpPr>
        <p:spPr bwMode="auto">
          <a:xfrm>
            <a:off x="1692275" y="3740150"/>
            <a:ext cx="1585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Clasificación</a:t>
            </a:r>
          </a:p>
        </p:txBody>
      </p:sp>
      <p:sp>
        <p:nvSpPr>
          <p:cNvPr id="7272" name="Rectangle 104"/>
          <p:cNvSpPr>
            <a:spLocks noChangeArrowheads="1"/>
          </p:cNvSpPr>
          <p:nvPr/>
        </p:nvSpPr>
        <p:spPr bwMode="auto">
          <a:xfrm>
            <a:off x="3203575" y="2565400"/>
            <a:ext cx="22320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Activo no corriente</a:t>
            </a:r>
          </a:p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o</a:t>
            </a:r>
          </a:p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inmovilizado</a:t>
            </a:r>
          </a:p>
        </p:txBody>
      </p:sp>
      <p:sp>
        <p:nvSpPr>
          <p:cNvPr id="7273" name="Rectangle 105"/>
          <p:cNvSpPr>
            <a:spLocks noChangeArrowheads="1"/>
          </p:cNvSpPr>
          <p:nvPr/>
        </p:nvSpPr>
        <p:spPr bwMode="auto">
          <a:xfrm>
            <a:off x="5580063" y="2493963"/>
            <a:ext cx="32400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_tradnl" sz="1600" dirty="0">
                <a:latin typeface="Arial" pitchFamily="34" charset="0"/>
                <a:cs typeface="Arial" pitchFamily="34" charset="0"/>
              </a:rPr>
              <a:t>Elementos patrimoniales cuya función es asegurar la vida de la </a:t>
            </a:r>
            <a:r>
              <a:rPr lang="es-ES_tradnl" sz="1600" dirty="0" smtClean="0">
                <a:latin typeface="Arial" pitchFamily="34" charset="0"/>
                <a:cs typeface="Arial" pitchFamily="34" charset="0"/>
              </a:rPr>
              <a:t>empresa. Permanecen largo tiempo. </a:t>
            </a:r>
            <a:r>
              <a:rPr lang="es-ES_tradnl" sz="1600" b="1" dirty="0" smtClean="0">
                <a:latin typeface="Arial" pitchFamily="34" charset="0"/>
                <a:cs typeface="Arial" pitchFamily="34" charset="0"/>
              </a:rPr>
              <a:t>Activos </a:t>
            </a:r>
            <a:r>
              <a:rPr lang="es-ES_tradnl" sz="1600" b="1" dirty="0">
                <a:latin typeface="Arial" pitchFamily="34" charset="0"/>
                <a:cs typeface="Arial" pitchFamily="34" charset="0"/>
              </a:rPr>
              <a:t>permanentes</a:t>
            </a:r>
          </a:p>
        </p:txBody>
      </p:sp>
      <p:sp>
        <p:nvSpPr>
          <p:cNvPr id="7274" name="Rectangle 106"/>
          <p:cNvSpPr>
            <a:spLocks noChangeArrowheads="1"/>
          </p:cNvSpPr>
          <p:nvPr/>
        </p:nvSpPr>
        <p:spPr bwMode="auto">
          <a:xfrm>
            <a:off x="3132138" y="4365625"/>
            <a:ext cx="2232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Activo corriente</a:t>
            </a:r>
          </a:p>
          <a:p>
            <a:pPr algn="ctr"/>
            <a:endParaRPr lang="es-ES_tradnl" sz="16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5" name="Rectangle 107"/>
          <p:cNvSpPr>
            <a:spLocks noChangeArrowheads="1"/>
          </p:cNvSpPr>
          <p:nvPr/>
        </p:nvSpPr>
        <p:spPr bwMode="auto">
          <a:xfrm>
            <a:off x="5580063" y="3933825"/>
            <a:ext cx="32400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_tradnl" sz="1600" dirty="0">
                <a:latin typeface="Arial" pitchFamily="34" charset="0"/>
                <a:cs typeface="Arial" pitchFamily="34" charset="0"/>
              </a:rPr>
              <a:t>Elementos cuya función es asegurar el ciclo de explotación de la empresa</a:t>
            </a:r>
          </a:p>
          <a:p>
            <a:pPr algn="l"/>
            <a:r>
              <a:rPr lang="es-ES_tradnl" sz="1600" dirty="0">
                <a:latin typeface="Arial" pitchFamily="34" charset="0"/>
                <a:cs typeface="Arial" pitchFamily="34" charset="0"/>
              </a:rPr>
              <a:t>Se renuevan cíclicamente y a corto plazo</a:t>
            </a:r>
          </a:p>
        </p:txBody>
      </p:sp>
      <p:sp>
        <p:nvSpPr>
          <p:cNvPr id="7277" name="AutoShape 109"/>
          <p:cNvSpPr>
            <a:spLocks/>
          </p:cNvSpPr>
          <p:nvPr/>
        </p:nvSpPr>
        <p:spPr bwMode="auto">
          <a:xfrm rot="10800000">
            <a:off x="1476375" y="1701800"/>
            <a:ext cx="71438" cy="3887788"/>
          </a:xfrm>
          <a:prstGeom prst="rightBrace">
            <a:avLst>
              <a:gd name="adj1" fmla="val 453515"/>
              <a:gd name="adj2" fmla="val 50019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78" name="AutoShape 110"/>
          <p:cNvSpPr>
            <a:spLocks/>
          </p:cNvSpPr>
          <p:nvPr/>
        </p:nvSpPr>
        <p:spPr bwMode="auto">
          <a:xfrm rot="10800000">
            <a:off x="3203575" y="2565400"/>
            <a:ext cx="73025" cy="2736850"/>
          </a:xfrm>
          <a:prstGeom prst="rightBrace">
            <a:avLst>
              <a:gd name="adj1" fmla="val 312319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79" name="AutoShape 111"/>
          <p:cNvSpPr>
            <a:spLocks/>
          </p:cNvSpPr>
          <p:nvPr/>
        </p:nvSpPr>
        <p:spPr bwMode="auto">
          <a:xfrm rot="10800000">
            <a:off x="5292725" y="2565400"/>
            <a:ext cx="73025" cy="1008063"/>
          </a:xfrm>
          <a:prstGeom prst="rightBrace">
            <a:avLst>
              <a:gd name="adj1" fmla="val 115036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80" name="AutoShape 112"/>
          <p:cNvSpPr>
            <a:spLocks/>
          </p:cNvSpPr>
          <p:nvPr/>
        </p:nvSpPr>
        <p:spPr bwMode="auto">
          <a:xfrm rot="10800000">
            <a:off x="5292725" y="4005263"/>
            <a:ext cx="73025" cy="1152525"/>
          </a:xfrm>
          <a:prstGeom prst="rightBrace">
            <a:avLst>
              <a:gd name="adj1" fmla="val 131522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429256" y="5857892"/>
            <a:ext cx="2571768" cy="276999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hlinkClick r:id="rId2" action="ppaction://hlinksldjump"/>
              </a:rPr>
              <a:t>SUBCLASIFICACIÓN</a:t>
            </a:r>
            <a:r>
              <a:rPr lang="es-ES" sz="1200" dirty="0" smtClean="0"/>
              <a:t> 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7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7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7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9" grpId="0"/>
      <p:bldP spid="7270" grpId="0"/>
      <p:bldP spid="7271" grpId="0"/>
      <p:bldP spid="7272" grpId="0"/>
      <p:bldP spid="7273" grpId="0"/>
      <p:bldP spid="7274" grpId="0"/>
      <p:bldP spid="7275" grpId="0"/>
      <p:bldP spid="7277" grpId="0" animBg="1"/>
      <p:bldP spid="7278" grpId="0" animBg="1"/>
      <p:bldP spid="7279" grpId="0" animBg="1"/>
      <p:bldP spid="728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4" name="AutoShape 116"/>
          <p:cNvSpPr>
            <a:spLocks noChangeArrowheads="1"/>
          </p:cNvSpPr>
          <p:nvPr/>
        </p:nvSpPr>
        <p:spPr bwMode="auto">
          <a:xfrm>
            <a:off x="755650" y="5445125"/>
            <a:ext cx="7704138" cy="792163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457575" y="620713"/>
            <a:ext cx="17475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Patrimonio neto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69" name="Rectangle 101"/>
          <p:cNvSpPr>
            <a:spLocks noChangeArrowheads="1"/>
          </p:cNvSpPr>
          <p:nvPr/>
        </p:nvSpPr>
        <p:spPr bwMode="auto">
          <a:xfrm>
            <a:off x="395288" y="2724150"/>
            <a:ext cx="237648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s-ES_tradnl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 neto</a:t>
            </a:r>
          </a:p>
          <a:p>
            <a:pPr algn="ctr"/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(o no exigible)</a:t>
            </a:r>
          </a:p>
        </p:txBody>
      </p:sp>
      <p:sp>
        <p:nvSpPr>
          <p:cNvPr id="7270" name="Rectangle 102"/>
          <p:cNvSpPr>
            <a:spLocks noChangeArrowheads="1"/>
          </p:cNvSpPr>
          <p:nvPr/>
        </p:nvSpPr>
        <p:spPr bwMode="auto">
          <a:xfrm>
            <a:off x="3059113" y="1485900"/>
            <a:ext cx="5041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_tradnl" dirty="0">
                <a:latin typeface="Arial" pitchFamily="34" charset="0"/>
                <a:cs typeface="Arial" pitchFamily="34" charset="0"/>
              </a:rPr>
              <a:t>Son los</a:t>
            </a:r>
            <a:r>
              <a:rPr lang="es-ES_tradnl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fondos propi</a:t>
            </a:r>
            <a:r>
              <a:rPr lang="es-ES_tradnl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s-ES_tradnl" b="1" dirty="0">
                <a:latin typeface="Arial" pitchFamily="34" charset="0"/>
                <a:cs typeface="Arial" pitchFamily="34" charset="0"/>
              </a:rPr>
              <a:t>,</a:t>
            </a:r>
            <a:r>
              <a:rPr lang="es-ES_tradnl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recursos de la empresa que se destinan a la autofinanciación:</a:t>
            </a:r>
          </a:p>
        </p:txBody>
      </p:sp>
      <p:sp>
        <p:nvSpPr>
          <p:cNvPr id="7277" name="AutoShape 109"/>
          <p:cNvSpPr>
            <a:spLocks/>
          </p:cNvSpPr>
          <p:nvPr/>
        </p:nvSpPr>
        <p:spPr bwMode="auto">
          <a:xfrm rot="10800000">
            <a:off x="2700338" y="1341438"/>
            <a:ext cx="215900" cy="3529012"/>
          </a:xfrm>
          <a:prstGeom prst="rightBrace">
            <a:avLst>
              <a:gd name="adj1" fmla="val 136213"/>
              <a:gd name="adj2" fmla="val 50019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81" name="Rectangle 113"/>
          <p:cNvSpPr>
            <a:spLocks noChangeArrowheads="1"/>
          </p:cNvSpPr>
          <p:nvPr/>
        </p:nvSpPr>
        <p:spPr bwMode="auto">
          <a:xfrm>
            <a:off x="3419475" y="2565400"/>
            <a:ext cx="4392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algn="l">
              <a:buFontTx/>
              <a:buChar char="•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Capital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 aportado por los socios o propietarios de la empresa</a:t>
            </a:r>
          </a:p>
        </p:txBody>
      </p:sp>
      <p:sp>
        <p:nvSpPr>
          <p:cNvPr id="7282" name="Rectangle 114"/>
          <p:cNvSpPr>
            <a:spLocks noChangeArrowheads="1"/>
          </p:cNvSpPr>
          <p:nvPr/>
        </p:nvSpPr>
        <p:spPr bwMode="auto">
          <a:xfrm>
            <a:off x="3419475" y="3502025"/>
            <a:ext cx="43211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algn="l">
              <a:buFontTx/>
              <a:buChar char="•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Reservas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, constituidas con beneficios obtenidos y no repartidos.</a:t>
            </a:r>
          </a:p>
          <a:p>
            <a:pPr marL="177800" indent="-177800" algn="l"/>
            <a:r>
              <a:rPr lang="es-ES_tradnl" dirty="0">
                <a:latin typeface="Arial" pitchFamily="34" charset="0"/>
                <a:cs typeface="Arial" pitchFamily="34" charset="0"/>
              </a:rPr>
              <a:t>	Las reservas pueden ser legales, voluntarias y especiales</a:t>
            </a:r>
          </a:p>
        </p:txBody>
      </p:sp>
      <p:sp>
        <p:nvSpPr>
          <p:cNvPr id="7283" name="Rectangle 115"/>
          <p:cNvSpPr>
            <a:spLocks noChangeArrowheads="1"/>
          </p:cNvSpPr>
          <p:nvPr/>
        </p:nvSpPr>
        <p:spPr bwMode="auto">
          <a:xfrm>
            <a:off x="684213" y="5516563"/>
            <a:ext cx="741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dirty="0">
                <a:latin typeface="Arial" pitchFamily="34" charset="0"/>
                <a:cs typeface="Arial" pitchFamily="34" charset="0"/>
              </a:rPr>
              <a:t>El </a:t>
            </a:r>
            <a:r>
              <a:rPr lang="es-ES_tradnl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 neto</a:t>
            </a: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más el </a:t>
            </a:r>
            <a:r>
              <a:rPr lang="es-ES_tradnl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no corriente 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(exigible a largo plazo) forman los capitales o</a:t>
            </a: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recursos permanentes</a:t>
            </a:r>
            <a:r>
              <a:rPr lang="es-ES_tradnl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7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9" grpId="0"/>
      <p:bldP spid="7270" grpId="0"/>
      <p:bldP spid="7277" grpId="0" animBg="1"/>
      <p:bldP spid="7281" grpId="0"/>
      <p:bldP spid="7282" grpId="0"/>
      <p:bldP spid="72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000500" y="620713"/>
            <a:ext cx="8451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Pasivo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69" name="Rectangle 101"/>
          <p:cNvSpPr>
            <a:spLocks noChangeArrowheads="1"/>
          </p:cNvSpPr>
          <p:nvPr/>
        </p:nvSpPr>
        <p:spPr bwMode="auto">
          <a:xfrm>
            <a:off x="179388" y="3306763"/>
            <a:ext cx="1439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s-ES_tradnl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El pasivo</a:t>
            </a:r>
          </a:p>
          <a:p>
            <a:pPr algn="ctr"/>
            <a:r>
              <a:rPr lang="es-ES_tradnl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(exigible)</a:t>
            </a:r>
          </a:p>
        </p:txBody>
      </p:sp>
      <p:sp>
        <p:nvSpPr>
          <p:cNvPr id="7270" name="Rectangle 102"/>
          <p:cNvSpPr>
            <a:spLocks noChangeArrowheads="1"/>
          </p:cNvSpPr>
          <p:nvPr/>
        </p:nvSpPr>
        <p:spPr bwMode="auto">
          <a:xfrm>
            <a:off x="1763713" y="1701800"/>
            <a:ext cx="6192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_tradnl" sz="1600">
                <a:latin typeface="Arial" pitchFamily="34" charset="0"/>
                <a:cs typeface="Arial" pitchFamily="34" charset="0"/>
              </a:rPr>
              <a:t>Formado por las deudas a las que la empresa debe hacer frente</a:t>
            </a:r>
          </a:p>
        </p:txBody>
      </p:sp>
      <p:sp>
        <p:nvSpPr>
          <p:cNvPr id="7271" name="Rectangle 103"/>
          <p:cNvSpPr>
            <a:spLocks noChangeArrowheads="1"/>
          </p:cNvSpPr>
          <p:nvPr/>
        </p:nvSpPr>
        <p:spPr bwMode="auto">
          <a:xfrm>
            <a:off x="1619250" y="3430588"/>
            <a:ext cx="1585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Clasificación</a:t>
            </a:r>
          </a:p>
        </p:txBody>
      </p:sp>
      <p:sp>
        <p:nvSpPr>
          <p:cNvPr id="7272" name="Rectangle 104"/>
          <p:cNvSpPr>
            <a:spLocks noChangeArrowheads="1"/>
          </p:cNvSpPr>
          <p:nvPr/>
        </p:nvSpPr>
        <p:spPr bwMode="auto">
          <a:xfrm>
            <a:off x="3203575" y="2565400"/>
            <a:ext cx="22320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no corriente</a:t>
            </a:r>
          </a:p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o</a:t>
            </a:r>
          </a:p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exigible a largo plazo</a:t>
            </a:r>
          </a:p>
        </p:txBody>
      </p:sp>
      <p:sp>
        <p:nvSpPr>
          <p:cNvPr id="7273" name="Rectangle 105"/>
          <p:cNvSpPr>
            <a:spLocks noChangeArrowheads="1"/>
          </p:cNvSpPr>
          <p:nvPr/>
        </p:nvSpPr>
        <p:spPr bwMode="auto">
          <a:xfrm>
            <a:off x="5580063" y="2781300"/>
            <a:ext cx="32400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_tradnl" sz="1600">
                <a:latin typeface="Arial" pitchFamily="34" charset="0"/>
                <a:cs typeface="Arial" pitchFamily="34" charset="0"/>
              </a:rPr>
              <a:t>Deudas con vencimiento a más de un año</a:t>
            </a:r>
          </a:p>
        </p:txBody>
      </p:sp>
      <p:sp>
        <p:nvSpPr>
          <p:cNvPr id="7274" name="Rectangle 106"/>
          <p:cNvSpPr>
            <a:spLocks noChangeArrowheads="1"/>
          </p:cNvSpPr>
          <p:nvPr/>
        </p:nvSpPr>
        <p:spPr bwMode="auto">
          <a:xfrm>
            <a:off x="3203575" y="4221163"/>
            <a:ext cx="22320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corriente</a:t>
            </a:r>
          </a:p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o</a:t>
            </a:r>
          </a:p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exigible a corto plazo</a:t>
            </a:r>
          </a:p>
          <a:p>
            <a:pPr algn="ctr"/>
            <a:endParaRPr lang="es-ES_tradn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75" name="Rectangle 107"/>
          <p:cNvSpPr>
            <a:spLocks noChangeArrowheads="1"/>
          </p:cNvSpPr>
          <p:nvPr/>
        </p:nvSpPr>
        <p:spPr bwMode="auto">
          <a:xfrm>
            <a:off x="5580063" y="4076700"/>
            <a:ext cx="32400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s-ES_tradnl" sz="1600">
                <a:latin typeface="Arial" pitchFamily="34" charset="0"/>
                <a:cs typeface="Arial" pitchFamily="34" charset="0"/>
              </a:rPr>
              <a:t>Obligaciones de pago a las que tiene que hacer frente la empresa antes de un año</a:t>
            </a:r>
          </a:p>
        </p:txBody>
      </p:sp>
      <p:sp>
        <p:nvSpPr>
          <p:cNvPr id="7277" name="AutoShape 109"/>
          <p:cNvSpPr>
            <a:spLocks/>
          </p:cNvSpPr>
          <p:nvPr/>
        </p:nvSpPr>
        <p:spPr bwMode="auto">
          <a:xfrm rot="10800000">
            <a:off x="1560513" y="1700213"/>
            <a:ext cx="71437" cy="3887787"/>
          </a:xfrm>
          <a:prstGeom prst="rightBrace">
            <a:avLst>
              <a:gd name="adj1" fmla="val 453522"/>
              <a:gd name="adj2" fmla="val 50019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78" name="AutoShape 110"/>
          <p:cNvSpPr>
            <a:spLocks/>
          </p:cNvSpPr>
          <p:nvPr/>
        </p:nvSpPr>
        <p:spPr bwMode="auto">
          <a:xfrm rot="10800000">
            <a:off x="3203575" y="2565400"/>
            <a:ext cx="73025" cy="2736850"/>
          </a:xfrm>
          <a:prstGeom prst="rightBrace">
            <a:avLst>
              <a:gd name="adj1" fmla="val 312319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79" name="AutoShape 111"/>
          <p:cNvSpPr>
            <a:spLocks/>
          </p:cNvSpPr>
          <p:nvPr/>
        </p:nvSpPr>
        <p:spPr bwMode="auto">
          <a:xfrm rot="10800000">
            <a:off x="5364163" y="2565400"/>
            <a:ext cx="73025" cy="1008063"/>
          </a:xfrm>
          <a:prstGeom prst="rightBrace">
            <a:avLst>
              <a:gd name="adj1" fmla="val 115036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80" name="AutoShape 112"/>
          <p:cNvSpPr>
            <a:spLocks/>
          </p:cNvSpPr>
          <p:nvPr/>
        </p:nvSpPr>
        <p:spPr bwMode="auto">
          <a:xfrm rot="10800000">
            <a:off x="5414963" y="4005263"/>
            <a:ext cx="73025" cy="1152525"/>
          </a:xfrm>
          <a:prstGeom prst="rightBrace">
            <a:avLst>
              <a:gd name="adj1" fmla="val 131522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>
            <a:hlinkClick r:id="rId2" action="ppaction://hlinksldjump"/>
          </p:cNvPr>
          <p:cNvSpPr txBox="1"/>
          <p:nvPr/>
        </p:nvSpPr>
        <p:spPr>
          <a:xfrm>
            <a:off x="5715008" y="5929330"/>
            <a:ext cx="2071702" cy="30777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SUBCLASIFICACIÓN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7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7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7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9" grpId="0"/>
      <p:bldP spid="7270" grpId="0"/>
      <p:bldP spid="7271" grpId="0"/>
      <p:bldP spid="7272" grpId="0"/>
      <p:bldP spid="7273" grpId="0"/>
      <p:bldP spid="7274" grpId="0"/>
      <p:bldP spid="7275" grpId="0"/>
      <p:bldP spid="7277" grpId="0" animBg="1"/>
      <p:bldP spid="7278" grpId="0" animBg="1"/>
      <p:bldP spid="7279" grpId="0" animBg="1"/>
      <p:bldP spid="728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058988" y="620713"/>
            <a:ext cx="41264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La cuenta, el libro diario y el libro mayor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82" name="Rectangle 114"/>
          <p:cNvSpPr>
            <a:spLocks noChangeArrowheads="1"/>
          </p:cNvSpPr>
          <p:nvPr/>
        </p:nvSpPr>
        <p:spPr bwMode="auto">
          <a:xfrm>
            <a:off x="2420938" y="3571875"/>
            <a:ext cx="19050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endParaRPr lang="es-ES_tradnl" sz="200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83" name="Rectangle 115"/>
          <p:cNvSpPr>
            <a:spLocks noChangeArrowheads="1"/>
          </p:cNvSpPr>
          <p:nvPr/>
        </p:nvSpPr>
        <p:spPr bwMode="auto">
          <a:xfrm>
            <a:off x="515938" y="3571875"/>
            <a:ext cx="19050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Aumentos</a:t>
            </a:r>
          </a:p>
        </p:txBody>
      </p:sp>
      <p:sp>
        <p:nvSpPr>
          <p:cNvPr id="7284" name="Rectangle 116"/>
          <p:cNvSpPr>
            <a:spLocks noChangeArrowheads="1"/>
          </p:cNvSpPr>
          <p:nvPr/>
        </p:nvSpPr>
        <p:spPr bwMode="auto">
          <a:xfrm>
            <a:off x="2420938" y="3176588"/>
            <a:ext cx="19050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Disminuciones</a:t>
            </a:r>
          </a:p>
        </p:txBody>
      </p:sp>
      <p:sp>
        <p:nvSpPr>
          <p:cNvPr id="7285" name="Rectangle 117"/>
          <p:cNvSpPr>
            <a:spLocks noChangeArrowheads="1"/>
          </p:cNvSpPr>
          <p:nvPr/>
        </p:nvSpPr>
        <p:spPr bwMode="auto">
          <a:xfrm>
            <a:off x="515938" y="3176588"/>
            <a:ext cx="19050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Valor inicial</a:t>
            </a:r>
          </a:p>
        </p:txBody>
      </p:sp>
      <p:sp>
        <p:nvSpPr>
          <p:cNvPr id="7286" name="Rectangle 118"/>
          <p:cNvSpPr>
            <a:spLocks noChangeArrowheads="1"/>
          </p:cNvSpPr>
          <p:nvPr/>
        </p:nvSpPr>
        <p:spPr bwMode="auto">
          <a:xfrm>
            <a:off x="515938" y="2781300"/>
            <a:ext cx="38100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dirty="0">
                <a:latin typeface="Arial" pitchFamily="34" charset="0"/>
                <a:cs typeface="Arial" pitchFamily="34" charset="0"/>
              </a:rPr>
              <a:t>Debe </a:t>
            </a:r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Cuentas de activo  </a:t>
            </a:r>
            <a:r>
              <a:rPr lang="es-ES" dirty="0">
                <a:latin typeface="Arial" pitchFamily="34" charset="0"/>
                <a:cs typeface="Arial" pitchFamily="34" charset="0"/>
              </a:rPr>
              <a:t>Haber</a:t>
            </a:r>
          </a:p>
        </p:txBody>
      </p:sp>
      <p:grpSp>
        <p:nvGrpSpPr>
          <p:cNvPr id="2" name="Group 136"/>
          <p:cNvGrpSpPr>
            <a:grpSpLocks/>
          </p:cNvGrpSpPr>
          <p:nvPr/>
        </p:nvGrpSpPr>
        <p:grpSpPr bwMode="auto">
          <a:xfrm>
            <a:off x="527050" y="3162300"/>
            <a:ext cx="3810000" cy="804863"/>
            <a:chOff x="295" y="1344"/>
            <a:chExt cx="2400" cy="507"/>
          </a:xfrm>
        </p:grpSpPr>
        <p:sp>
          <p:nvSpPr>
            <p:cNvPr id="7287" name="Line 119"/>
            <p:cNvSpPr>
              <a:spLocks noChangeShapeType="1"/>
            </p:cNvSpPr>
            <p:nvPr/>
          </p:nvSpPr>
          <p:spPr bwMode="auto">
            <a:xfrm>
              <a:off x="295" y="1344"/>
              <a:ext cx="240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88" name="Line 120"/>
            <p:cNvSpPr>
              <a:spLocks noChangeShapeType="1"/>
            </p:cNvSpPr>
            <p:nvPr/>
          </p:nvSpPr>
          <p:spPr bwMode="auto">
            <a:xfrm>
              <a:off x="1488" y="1353"/>
              <a:ext cx="0" cy="4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289" name="Rectangle 121"/>
          <p:cNvSpPr>
            <a:spLocks noChangeArrowheads="1"/>
          </p:cNvSpPr>
          <p:nvPr/>
        </p:nvSpPr>
        <p:spPr bwMode="auto">
          <a:xfrm>
            <a:off x="6792913" y="3571875"/>
            <a:ext cx="187642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Aumentos</a:t>
            </a:r>
          </a:p>
        </p:txBody>
      </p:sp>
      <p:sp>
        <p:nvSpPr>
          <p:cNvPr id="7290" name="Rectangle 122"/>
          <p:cNvSpPr>
            <a:spLocks noChangeArrowheads="1"/>
          </p:cNvSpPr>
          <p:nvPr/>
        </p:nvSpPr>
        <p:spPr bwMode="auto">
          <a:xfrm>
            <a:off x="4859338" y="3571875"/>
            <a:ext cx="193357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endParaRPr lang="es-ES_tradnl" sz="200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91" name="Rectangle 123"/>
          <p:cNvSpPr>
            <a:spLocks noChangeArrowheads="1"/>
          </p:cNvSpPr>
          <p:nvPr/>
        </p:nvSpPr>
        <p:spPr bwMode="auto">
          <a:xfrm>
            <a:off x="6792913" y="3176588"/>
            <a:ext cx="187642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Valor inicial</a:t>
            </a:r>
          </a:p>
        </p:txBody>
      </p:sp>
      <p:sp>
        <p:nvSpPr>
          <p:cNvPr id="7292" name="Rectangle 124"/>
          <p:cNvSpPr>
            <a:spLocks noChangeArrowheads="1"/>
          </p:cNvSpPr>
          <p:nvPr/>
        </p:nvSpPr>
        <p:spPr bwMode="auto">
          <a:xfrm>
            <a:off x="4859338" y="3176588"/>
            <a:ext cx="193357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Disminuciones</a:t>
            </a:r>
          </a:p>
        </p:txBody>
      </p:sp>
      <p:sp>
        <p:nvSpPr>
          <p:cNvPr id="7293" name="Rectangle 125"/>
          <p:cNvSpPr>
            <a:spLocks noChangeArrowheads="1"/>
          </p:cNvSpPr>
          <p:nvPr/>
        </p:nvSpPr>
        <p:spPr bwMode="auto">
          <a:xfrm>
            <a:off x="4859338" y="2781300"/>
            <a:ext cx="38862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dirty="0">
                <a:latin typeface="Arial" pitchFamily="34" charset="0"/>
                <a:cs typeface="Arial" pitchFamily="34" charset="0"/>
              </a:rPr>
              <a:t>Debe</a:t>
            </a:r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Cuentas de pasivo  </a:t>
            </a:r>
            <a:r>
              <a:rPr lang="es-ES" dirty="0">
                <a:latin typeface="Arial" pitchFamily="34" charset="0"/>
                <a:cs typeface="Arial" pitchFamily="34" charset="0"/>
              </a:rPr>
              <a:t>Haber</a:t>
            </a:r>
          </a:p>
        </p:txBody>
      </p:sp>
      <p:grpSp>
        <p:nvGrpSpPr>
          <p:cNvPr id="3" name="Group 137"/>
          <p:cNvGrpSpPr>
            <a:grpSpLocks/>
          </p:cNvGrpSpPr>
          <p:nvPr/>
        </p:nvGrpSpPr>
        <p:grpSpPr bwMode="auto">
          <a:xfrm>
            <a:off x="4846638" y="3162300"/>
            <a:ext cx="3810000" cy="790575"/>
            <a:chOff x="3016" y="1344"/>
            <a:chExt cx="2400" cy="498"/>
          </a:xfrm>
        </p:grpSpPr>
        <p:sp>
          <p:nvSpPr>
            <p:cNvPr id="7294" name="Line 126"/>
            <p:cNvSpPr>
              <a:spLocks noChangeShapeType="1"/>
            </p:cNvSpPr>
            <p:nvPr/>
          </p:nvSpPr>
          <p:spPr bwMode="auto">
            <a:xfrm>
              <a:off x="3016" y="1344"/>
              <a:ext cx="240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95" name="Line 127"/>
            <p:cNvSpPr>
              <a:spLocks noChangeShapeType="1"/>
            </p:cNvSpPr>
            <p:nvPr/>
          </p:nvSpPr>
          <p:spPr bwMode="auto">
            <a:xfrm>
              <a:off x="4242" y="1344"/>
              <a:ext cx="0" cy="4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28"/>
          <p:cNvGrpSpPr>
            <a:grpSpLocks/>
          </p:cNvGrpSpPr>
          <p:nvPr/>
        </p:nvGrpSpPr>
        <p:grpSpPr bwMode="auto">
          <a:xfrm>
            <a:off x="3348038" y="4005263"/>
            <a:ext cx="2286000" cy="574675"/>
            <a:chOff x="576" y="1152"/>
            <a:chExt cx="4560" cy="1152"/>
          </a:xfrm>
        </p:grpSpPr>
        <p:sp>
          <p:nvSpPr>
            <p:cNvPr id="7297" name="Rectangle 129"/>
            <p:cNvSpPr>
              <a:spLocks noChangeArrowheads="1"/>
            </p:cNvSpPr>
            <p:nvPr/>
          </p:nvSpPr>
          <p:spPr bwMode="auto">
            <a:xfrm>
              <a:off x="672" y="1248"/>
              <a:ext cx="4368" cy="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s-ES" sz="20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El libro diario</a:t>
              </a:r>
            </a:p>
          </p:txBody>
        </p:sp>
        <p:sp>
          <p:nvSpPr>
            <p:cNvPr id="7298" name="AutoShape 130"/>
            <p:cNvSpPr>
              <a:spLocks noChangeArrowheads="1"/>
            </p:cNvSpPr>
            <p:nvPr/>
          </p:nvSpPr>
          <p:spPr bwMode="auto">
            <a:xfrm>
              <a:off x="576" y="1152"/>
              <a:ext cx="4560" cy="1152"/>
            </a:xfrm>
            <a:prstGeom prst="downArrowCallout">
              <a:avLst>
                <a:gd name="adj1" fmla="val 98958"/>
                <a:gd name="adj2" fmla="val 98958"/>
                <a:gd name="adj3" fmla="val 16667"/>
                <a:gd name="adj4" fmla="val 66667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299" name="Rectangle 131"/>
          <p:cNvSpPr>
            <a:spLocks noChangeArrowheads="1"/>
          </p:cNvSpPr>
          <p:nvPr/>
        </p:nvSpPr>
        <p:spPr bwMode="auto">
          <a:xfrm>
            <a:off x="1258888" y="4591050"/>
            <a:ext cx="6337300" cy="45720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Recoge la historia económica de la empresa de forma cronológica</a:t>
            </a:r>
          </a:p>
        </p:txBody>
      </p:sp>
      <p:grpSp>
        <p:nvGrpSpPr>
          <p:cNvPr id="5" name="Group 132"/>
          <p:cNvGrpSpPr>
            <a:grpSpLocks/>
          </p:cNvGrpSpPr>
          <p:nvPr/>
        </p:nvGrpSpPr>
        <p:grpSpPr bwMode="auto">
          <a:xfrm>
            <a:off x="3419475" y="5300663"/>
            <a:ext cx="2286000" cy="577850"/>
            <a:chOff x="576" y="1152"/>
            <a:chExt cx="4560" cy="1152"/>
          </a:xfrm>
        </p:grpSpPr>
        <p:sp>
          <p:nvSpPr>
            <p:cNvPr id="7301" name="Rectangle 133"/>
            <p:cNvSpPr>
              <a:spLocks noChangeArrowheads="1"/>
            </p:cNvSpPr>
            <p:nvPr/>
          </p:nvSpPr>
          <p:spPr bwMode="auto">
            <a:xfrm>
              <a:off x="672" y="1248"/>
              <a:ext cx="4368" cy="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s-ES" sz="20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El libro mayor</a:t>
              </a:r>
            </a:p>
          </p:txBody>
        </p:sp>
        <p:sp>
          <p:nvSpPr>
            <p:cNvPr id="7302" name="AutoShape 134"/>
            <p:cNvSpPr>
              <a:spLocks noChangeArrowheads="1"/>
            </p:cNvSpPr>
            <p:nvPr/>
          </p:nvSpPr>
          <p:spPr bwMode="auto">
            <a:xfrm>
              <a:off x="576" y="1152"/>
              <a:ext cx="4560" cy="1152"/>
            </a:xfrm>
            <a:prstGeom prst="downArrowCallout">
              <a:avLst>
                <a:gd name="adj1" fmla="val 98958"/>
                <a:gd name="adj2" fmla="val 98958"/>
                <a:gd name="adj3" fmla="val 16667"/>
                <a:gd name="adj4" fmla="val 66667"/>
              </a:avLst>
            </a:prstGeom>
            <a:noFill/>
            <a:ln w="9525">
              <a:solidFill>
                <a:srgbClr val="00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303" name="Rectangle 135"/>
          <p:cNvSpPr>
            <a:spLocks noChangeArrowheads="1"/>
          </p:cNvSpPr>
          <p:nvPr/>
        </p:nvSpPr>
        <p:spPr bwMode="auto">
          <a:xfrm>
            <a:off x="1258888" y="5943600"/>
            <a:ext cx="6481762" cy="45720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Se registran en él las cuentas de todos los elementos patrimoniales</a:t>
            </a:r>
          </a:p>
        </p:txBody>
      </p:sp>
      <p:sp>
        <p:nvSpPr>
          <p:cNvPr id="7306" name="Text Box 138"/>
          <p:cNvSpPr txBox="1">
            <a:spLocks noChangeArrowheads="1"/>
          </p:cNvSpPr>
          <p:nvPr/>
        </p:nvSpPr>
        <p:spPr bwMode="auto">
          <a:xfrm>
            <a:off x="1331913" y="1916113"/>
            <a:ext cx="6624637" cy="58102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Estado representativo de la evolución y situación de los elementos patrimoniales y de los gastos e ingresos de la empresa </a:t>
            </a:r>
          </a:p>
        </p:txBody>
      </p:sp>
      <p:grpSp>
        <p:nvGrpSpPr>
          <p:cNvPr id="6" name="Group 139"/>
          <p:cNvGrpSpPr>
            <a:grpSpLocks/>
          </p:cNvGrpSpPr>
          <p:nvPr/>
        </p:nvGrpSpPr>
        <p:grpSpPr bwMode="auto">
          <a:xfrm>
            <a:off x="3203575" y="1196975"/>
            <a:ext cx="2286000" cy="647700"/>
            <a:chOff x="576" y="1152"/>
            <a:chExt cx="4560" cy="1152"/>
          </a:xfrm>
        </p:grpSpPr>
        <p:sp>
          <p:nvSpPr>
            <p:cNvPr id="7308" name="Rectangle 140"/>
            <p:cNvSpPr>
              <a:spLocks noChangeArrowheads="1"/>
            </p:cNvSpPr>
            <p:nvPr/>
          </p:nvSpPr>
          <p:spPr bwMode="auto">
            <a:xfrm>
              <a:off x="672" y="1248"/>
              <a:ext cx="4368" cy="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s-ES" sz="20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La cuenta</a:t>
              </a:r>
            </a:p>
          </p:txBody>
        </p:sp>
        <p:sp>
          <p:nvSpPr>
            <p:cNvPr id="7309" name="AutoShape 141"/>
            <p:cNvSpPr>
              <a:spLocks noChangeArrowheads="1"/>
            </p:cNvSpPr>
            <p:nvPr/>
          </p:nvSpPr>
          <p:spPr bwMode="auto">
            <a:xfrm>
              <a:off x="576" y="1152"/>
              <a:ext cx="4560" cy="1152"/>
            </a:xfrm>
            <a:prstGeom prst="downArrowCallout">
              <a:avLst>
                <a:gd name="adj1" fmla="val 98958"/>
                <a:gd name="adj2" fmla="val 98958"/>
                <a:gd name="adj3" fmla="val 16667"/>
                <a:gd name="adj4" fmla="val 66667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3" grpId="0" autoUpdateAnimBg="0"/>
      <p:bldP spid="7284" grpId="0" autoUpdateAnimBg="0"/>
      <p:bldP spid="7285" grpId="0" autoUpdateAnimBg="0"/>
      <p:bldP spid="7286" grpId="0" autoUpdateAnimBg="0"/>
      <p:bldP spid="7289" grpId="0" autoUpdateAnimBg="0"/>
      <p:bldP spid="7291" grpId="0" autoUpdateAnimBg="0"/>
      <p:bldP spid="7292" grpId="0" autoUpdateAnimBg="0"/>
      <p:bldP spid="7293" grpId="0" autoUpdateAnimBg="0"/>
      <p:bldP spid="7299" grpId="0" animBg="1" autoUpdateAnimBg="0"/>
      <p:bldP spid="7303" grpId="0" animBg="1" autoUpdateAnimBg="0"/>
      <p:bldP spid="730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5"/>
          <p:cNvGrpSpPr>
            <a:grpSpLocks/>
          </p:cNvGrpSpPr>
          <p:nvPr/>
        </p:nvGrpSpPr>
        <p:grpSpPr bwMode="auto">
          <a:xfrm>
            <a:off x="539750" y="5480050"/>
            <a:ext cx="7993063" cy="647700"/>
            <a:chOff x="113" y="754"/>
            <a:chExt cx="5171" cy="907"/>
          </a:xfrm>
        </p:grpSpPr>
        <p:sp>
          <p:nvSpPr>
            <p:cNvPr id="7311" name="AutoShape 143"/>
            <p:cNvSpPr>
              <a:spLocks noChangeArrowheads="1"/>
            </p:cNvSpPr>
            <p:nvPr/>
          </p:nvSpPr>
          <p:spPr bwMode="auto">
            <a:xfrm>
              <a:off x="113" y="754"/>
              <a:ext cx="5171" cy="907"/>
            </a:xfrm>
            <a:prstGeom prst="roundRect">
              <a:avLst>
                <a:gd name="adj" fmla="val 16667"/>
              </a:avLst>
            </a:prstGeom>
            <a:solidFill>
              <a:srgbClr val="C5E2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10" name="Rectangle 142"/>
            <p:cNvSpPr>
              <a:spLocks noChangeArrowheads="1"/>
            </p:cNvSpPr>
            <p:nvPr/>
          </p:nvSpPr>
          <p:spPr bwMode="auto">
            <a:xfrm>
              <a:off x="249" y="807"/>
              <a:ext cx="4989" cy="814"/>
            </a:xfrm>
            <a:prstGeom prst="rect">
              <a:avLst/>
            </a:prstGeom>
            <a:solidFill>
              <a:srgbClr val="C5E2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/>
              <a:r>
                <a:rPr lang="es-ES" sz="1600" dirty="0">
                  <a:latin typeface="Arial" pitchFamily="34" charset="0"/>
                  <a:cs typeface="Arial" pitchFamily="34" charset="0"/>
                </a:rPr>
                <a:t>Las empresas deben presentar los libros obligatorios en el Registro Mercantil para su legalización antes de ser utilizados</a:t>
              </a:r>
              <a:r>
                <a:rPr lang="es-ES_tradnl" sz="1600" dirty="0"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438525" y="620713"/>
            <a:ext cx="18261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Libros contables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147"/>
          <p:cNvGrpSpPr>
            <a:grpSpLocks/>
          </p:cNvGrpSpPr>
          <p:nvPr/>
        </p:nvGrpSpPr>
        <p:grpSpPr bwMode="auto">
          <a:xfrm>
            <a:off x="928662" y="1214422"/>
            <a:ext cx="7127875" cy="1008063"/>
            <a:chOff x="576" y="1152"/>
            <a:chExt cx="4560" cy="1152"/>
          </a:xfrm>
        </p:grpSpPr>
        <p:sp>
          <p:nvSpPr>
            <p:cNvPr id="7316" name="Rectangle 148"/>
            <p:cNvSpPr>
              <a:spLocks noChangeArrowheads="1"/>
            </p:cNvSpPr>
            <p:nvPr/>
          </p:nvSpPr>
          <p:spPr bwMode="auto">
            <a:xfrm>
              <a:off x="672" y="1248"/>
              <a:ext cx="4368" cy="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>
                <a:spcBef>
                  <a:spcPct val="20000"/>
                </a:spcBef>
              </a:pPr>
              <a:r>
                <a:rPr lang="es-ES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Libros contables obligatorios según el código de comercio</a:t>
              </a:r>
            </a:p>
          </p:txBody>
        </p:sp>
        <p:sp>
          <p:nvSpPr>
            <p:cNvPr id="7317" name="AutoShape 149"/>
            <p:cNvSpPr>
              <a:spLocks noChangeArrowheads="1"/>
            </p:cNvSpPr>
            <p:nvPr/>
          </p:nvSpPr>
          <p:spPr bwMode="auto">
            <a:xfrm>
              <a:off x="576" y="1152"/>
              <a:ext cx="4560" cy="1152"/>
            </a:xfrm>
            <a:prstGeom prst="downArrowCallout">
              <a:avLst>
                <a:gd name="adj1" fmla="val 98958"/>
                <a:gd name="adj2" fmla="val 98958"/>
                <a:gd name="adj3" fmla="val 16667"/>
                <a:gd name="adj4" fmla="val 66667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318" name="Rectangle 150"/>
          <p:cNvSpPr>
            <a:spLocks noChangeArrowheads="1"/>
          </p:cNvSpPr>
          <p:nvPr/>
        </p:nvSpPr>
        <p:spPr bwMode="auto">
          <a:xfrm>
            <a:off x="785786" y="2857496"/>
            <a:ext cx="3786213" cy="5032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Libro de inventarios y </a:t>
            </a:r>
            <a:r>
              <a:rPr lang="es-ES_tradnl" sz="1600" u="sng" dirty="0">
                <a:latin typeface="Arial" pitchFamily="34" charset="0"/>
                <a:cs typeface="Arial" pitchFamily="34" charset="0"/>
              </a:rPr>
              <a:t>cuentas anuales</a:t>
            </a:r>
          </a:p>
        </p:txBody>
      </p:sp>
      <p:sp>
        <p:nvSpPr>
          <p:cNvPr id="7319" name="Rectangle 151"/>
          <p:cNvSpPr>
            <a:spLocks noChangeArrowheads="1"/>
          </p:cNvSpPr>
          <p:nvPr/>
        </p:nvSpPr>
        <p:spPr bwMode="auto">
          <a:xfrm>
            <a:off x="785786" y="3786190"/>
            <a:ext cx="2159000" cy="5032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1600" dirty="0">
                <a:latin typeface="Arial" pitchFamily="34" charset="0"/>
                <a:cs typeface="Arial" pitchFamily="34" charset="0"/>
              </a:rPr>
              <a:t>Libro diario</a:t>
            </a:r>
          </a:p>
        </p:txBody>
      </p:sp>
      <p:sp>
        <p:nvSpPr>
          <p:cNvPr id="7320" name="Rectangle 152"/>
          <p:cNvSpPr>
            <a:spLocks noChangeArrowheads="1"/>
          </p:cNvSpPr>
          <p:nvPr/>
        </p:nvSpPr>
        <p:spPr bwMode="auto">
          <a:xfrm>
            <a:off x="714348" y="4643446"/>
            <a:ext cx="508023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" sz="1600" dirty="0">
                <a:latin typeface="Arial" pitchFamily="34" charset="0"/>
                <a:cs typeface="Arial" pitchFamily="34" charset="0"/>
              </a:rPr>
              <a:t>El libro mayor es un libro principal pero no obligatorio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929190" y="2500306"/>
            <a:ext cx="4429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accent6"/>
                </a:solidFill>
              </a:rPr>
              <a:t> Balance de situación</a:t>
            </a:r>
          </a:p>
          <a:p>
            <a:pPr>
              <a:buFont typeface="Arial" pitchFamily="34" charset="0"/>
              <a:buChar char="•"/>
            </a:pPr>
            <a:r>
              <a:rPr lang="es-ES" sz="1200" b="1" dirty="0" smtClean="0">
                <a:solidFill>
                  <a:schemeClr val="accent6"/>
                </a:solidFill>
              </a:rPr>
              <a:t> Cuenta de pérdidas y ganancias o de resultados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 Memoria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 Estado de cambios en patrimonio neto</a:t>
            </a:r>
          </a:p>
          <a:p>
            <a:pPr>
              <a:buFont typeface="Arial" pitchFamily="34" charset="0"/>
              <a:buChar char="•"/>
            </a:pPr>
            <a:r>
              <a:rPr lang="es-ES" sz="1200" dirty="0" smtClean="0"/>
              <a:t> Estado de flujos de caja (no en PYMES)</a:t>
            </a:r>
            <a:endParaRPr lang="es-ES" sz="1200" dirty="0"/>
          </a:p>
        </p:txBody>
      </p:sp>
      <p:sp>
        <p:nvSpPr>
          <p:cNvPr id="15" name="14 Abrir llave"/>
          <p:cNvSpPr/>
          <p:nvPr/>
        </p:nvSpPr>
        <p:spPr>
          <a:xfrm>
            <a:off x="4786315" y="2500306"/>
            <a:ext cx="142876" cy="1071570"/>
          </a:xfrm>
          <a:prstGeom prst="leftBrac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8" grpId="0" animBg="1"/>
      <p:bldP spid="7319" grpId="0" animBg="1"/>
      <p:bldP spid="7320" grpId="0" animBg="1"/>
      <p:bldP spid="14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5"/>
          <p:cNvGrpSpPr>
            <a:grpSpLocks/>
          </p:cNvGrpSpPr>
          <p:nvPr/>
        </p:nvGrpSpPr>
        <p:grpSpPr bwMode="auto">
          <a:xfrm>
            <a:off x="539750" y="1268413"/>
            <a:ext cx="7993063" cy="582612"/>
            <a:chOff x="113" y="754"/>
            <a:chExt cx="5171" cy="917"/>
          </a:xfrm>
        </p:grpSpPr>
        <p:sp>
          <p:nvSpPr>
            <p:cNvPr id="7311" name="AutoShape 143"/>
            <p:cNvSpPr>
              <a:spLocks noChangeArrowheads="1"/>
            </p:cNvSpPr>
            <p:nvPr/>
          </p:nvSpPr>
          <p:spPr bwMode="auto">
            <a:xfrm>
              <a:off x="113" y="754"/>
              <a:ext cx="5171" cy="907"/>
            </a:xfrm>
            <a:prstGeom prst="roundRect">
              <a:avLst>
                <a:gd name="adj" fmla="val 16667"/>
              </a:avLst>
            </a:prstGeom>
            <a:solidFill>
              <a:srgbClr val="C5E2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10" name="Rectangle 142"/>
            <p:cNvSpPr>
              <a:spLocks noChangeArrowheads="1"/>
            </p:cNvSpPr>
            <p:nvPr/>
          </p:nvSpPr>
          <p:spPr bwMode="auto">
            <a:xfrm>
              <a:off x="249" y="756"/>
              <a:ext cx="4989" cy="915"/>
            </a:xfrm>
            <a:prstGeom prst="rect">
              <a:avLst/>
            </a:prstGeom>
            <a:solidFill>
              <a:srgbClr val="C5E2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s-ES_tradnl" sz="1600" dirty="0">
                  <a:latin typeface="Arial" pitchFamily="34" charset="0"/>
                  <a:cs typeface="Arial" pitchFamily="34" charset="0"/>
                </a:rPr>
                <a:t>El </a:t>
              </a:r>
              <a:r>
                <a:rPr lang="es-ES_tradnl" sz="16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balance de situación</a:t>
              </a:r>
              <a:r>
                <a:rPr lang="es-ES_tradnl" sz="1600" dirty="0">
                  <a:latin typeface="Arial" pitchFamily="34" charset="0"/>
                  <a:cs typeface="Arial" pitchFamily="34" charset="0"/>
                </a:rPr>
                <a:t> es un documento contable que refleja el patrimonio de una empresa, debidamente valorado, en un determinado momento. </a:t>
              </a:r>
            </a:p>
          </p:txBody>
        </p:sp>
      </p:grp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205163" y="620713"/>
            <a:ext cx="22252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Balance de situación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321" name="Rectangle 153"/>
          <p:cNvSpPr>
            <a:spLocks noChangeArrowheads="1"/>
          </p:cNvSpPr>
          <p:nvPr/>
        </p:nvSpPr>
        <p:spPr bwMode="auto">
          <a:xfrm>
            <a:off x="4357686" y="5943600"/>
            <a:ext cx="3571900" cy="48579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Total patrimonio neto y pasivo</a:t>
            </a:r>
          </a:p>
        </p:txBody>
      </p:sp>
      <p:sp>
        <p:nvSpPr>
          <p:cNvPr id="7322" name="Rectangle 154"/>
          <p:cNvSpPr>
            <a:spLocks noChangeArrowheads="1"/>
          </p:cNvSpPr>
          <p:nvPr/>
        </p:nvSpPr>
        <p:spPr bwMode="auto">
          <a:xfrm>
            <a:off x="1189038" y="5943600"/>
            <a:ext cx="3168648" cy="48579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Total activo</a:t>
            </a:r>
          </a:p>
        </p:txBody>
      </p:sp>
      <p:sp>
        <p:nvSpPr>
          <p:cNvPr id="7327" name="Rectangle 159"/>
          <p:cNvSpPr>
            <a:spLocks noChangeArrowheads="1"/>
          </p:cNvSpPr>
          <p:nvPr/>
        </p:nvSpPr>
        <p:spPr bwMode="auto">
          <a:xfrm>
            <a:off x="4500563" y="5229225"/>
            <a:ext cx="31289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Exigible a corto plazo</a:t>
            </a:r>
          </a:p>
        </p:txBody>
      </p:sp>
      <p:sp>
        <p:nvSpPr>
          <p:cNvPr id="7328" name="Rectangle 160"/>
          <p:cNvSpPr>
            <a:spLocks noChangeArrowheads="1"/>
          </p:cNvSpPr>
          <p:nvPr/>
        </p:nvSpPr>
        <p:spPr bwMode="auto">
          <a:xfrm>
            <a:off x="1262063" y="5300663"/>
            <a:ext cx="22320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Disponible</a:t>
            </a:r>
          </a:p>
        </p:txBody>
      </p:sp>
      <p:sp>
        <p:nvSpPr>
          <p:cNvPr id="7329" name="Rectangle 161"/>
          <p:cNvSpPr>
            <a:spLocks noChangeArrowheads="1"/>
          </p:cNvSpPr>
          <p:nvPr/>
        </p:nvSpPr>
        <p:spPr bwMode="auto">
          <a:xfrm>
            <a:off x="4427538" y="4916488"/>
            <a:ext cx="39687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corriente</a:t>
            </a:r>
          </a:p>
        </p:txBody>
      </p:sp>
      <p:sp>
        <p:nvSpPr>
          <p:cNvPr id="7330" name="Rectangle 162"/>
          <p:cNvSpPr>
            <a:spLocks noChangeArrowheads="1"/>
          </p:cNvSpPr>
          <p:nvPr/>
        </p:nvSpPr>
        <p:spPr bwMode="auto">
          <a:xfrm>
            <a:off x="1262063" y="4941888"/>
            <a:ext cx="33131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Realizable</a:t>
            </a:r>
          </a:p>
        </p:txBody>
      </p:sp>
      <p:sp>
        <p:nvSpPr>
          <p:cNvPr id="7332" name="Rectangle 164"/>
          <p:cNvSpPr>
            <a:spLocks noChangeArrowheads="1"/>
          </p:cNvSpPr>
          <p:nvPr/>
        </p:nvSpPr>
        <p:spPr bwMode="auto">
          <a:xfrm>
            <a:off x="1262063" y="4581525"/>
            <a:ext cx="25209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Existencias</a:t>
            </a:r>
          </a:p>
        </p:txBody>
      </p:sp>
      <p:sp>
        <p:nvSpPr>
          <p:cNvPr id="7333" name="Rectangle 165"/>
          <p:cNvSpPr>
            <a:spLocks noChangeArrowheads="1"/>
          </p:cNvSpPr>
          <p:nvPr/>
        </p:nvSpPr>
        <p:spPr bwMode="auto">
          <a:xfrm>
            <a:off x="4500563" y="4365625"/>
            <a:ext cx="3097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Exigible a largo plazo</a:t>
            </a:r>
          </a:p>
        </p:txBody>
      </p:sp>
      <p:sp>
        <p:nvSpPr>
          <p:cNvPr id="7334" name="Rectangle 166"/>
          <p:cNvSpPr>
            <a:spLocks noChangeArrowheads="1"/>
          </p:cNvSpPr>
          <p:nvPr/>
        </p:nvSpPr>
        <p:spPr bwMode="auto">
          <a:xfrm>
            <a:off x="1189038" y="4186238"/>
            <a:ext cx="25923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Activo corriente</a:t>
            </a:r>
          </a:p>
        </p:txBody>
      </p:sp>
      <p:sp>
        <p:nvSpPr>
          <p:cNvPr id="7335" name="Rectangle 167"/>
          <p:cNvSpPr>
            <a:spLocks noChangeArrowheads="1"/>
          </p:cNvSpPr>
          <p:nvPr/>
        </p:nvSpPr>
        <p:spPr bwMode="auto">
          <a:xfrm>
            <a:off x="4427538" y="4076700"/>
            <a:ext cx="39290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no corriente</a:t>
            </a:r>
          </a:p>
        </p:txBody>
      </p:sp>
      <p:sp>
        <p:nvSpPr>
          <p:cNvPr id="7337" name="Rectangle 169"/>
          <p:cNvSpPr>
            <a:spLocks noChangeArrowheads="1"/>
          </p:cNvSpPr>
          <p:nvPr/>
        </p:nvSpPr>
        <p:spPr bwMode="auto">
          <a:xfrm>
            <a:off x="4500563" y="3357563"/>
            <a:ext cx="3527425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Resultado del ejercicio pendiente de aplicación</a:t>
            </a:r>
          </a:p>
        </p:txBody>
      </p:sp>
      <p:sp>
        <p:nvSpPr>
          <p:cNvPr id="7338" name="Rectangle 170"/>
          <p:cNvSpPr>
            <a:spLocks noChangeArrowheads="1"/>
          </p:cNvSpPr>
          <p:nvPr/>
        </p:nvSpPr>
        <p:spPr bwMode="auto">
          <a:xfrm>
            <a:off x="1262063" y="3429000"/>
            <a:ext cx="3311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(Amortización acumulada del inmovilizado)</a:t>
            </a:r>
          </a:p>
        </p:txBody>
      </p:sp>
      <p:sp>
        <p:nvSpPr>
          <p:cNvPr id="7340" name="Rectangle 172"/>
          <p:cNvSpPr>
            <a:spLocks noChangeArrowheads="1"/>
          </p:cNvSpPr>
          <p:nvPr/>
        </p:nvSpPr>
        <p:spPr bwMode="auto">
          <a:xfrm>
            <a:off x="1262063" y="2997200"/>
            <a:ext cx="3600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Inmovilizado material</a:t>
            </a:r>
          </a:p>
        </p:txBody>
      </p:sp>
      <p:sp>
        <p:nvSpPr>
          <p:cNvPr id="7341" name="Rectangle 173"/>
          <p:cNvSpPr>
            <a:spLocks noChangeArrowheads="1"/>
          </p:cNvSpPr>
          <p:nvPr/>
        </p:nvSpPr>
        <p:spPr bwMode="auto">
          <a:xfrm>
            <a:off x="4500563" y="2708275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Capital</a:t>
            </a:r>
          </a:p>
        </p:txBody>
      </p:sp>
      <p:sp>
        <p:nvSpPr>
          <p:cNvPr id="7342" name="Rectangle 174"/>
          <p:cNvSpPr>
            <a:spLocks noChangeArrowheads="1"/>
          </p:cNvSpPr>
          <p:nvPr/>
        </p:nvSpPr>
        <p:spPr bwMode="auto">
          <a:xfrm>
            <a:off x="1262063" y="2708275"/>
            <a:ext cx="3600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Inmovilizado intangible</a:t>
            </a:r>
          </a:p>
        </p:txBody>
      </p:sp>
      <p:sp>
        <p:nvSpPr>
          <p:cNvPr id="7343" name="Rectangle 175"/>
          <p:cNvSpPr>
            <a:spLocks noChangeArrowheads="1"/>
          </p:cNvSpPr>
          <p:nvPr/>
        </p:nvSpPr>
        <p:spPr bwMode="auto">
          <a:xfrm>
            <a:off x="4427538" y="2360613"/>
            <a:ext cx="23764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 neto</a:t>
            </a:r>
          </a:p>
        </p:txBody>
      </p:sp>
      <p:sp>
        <p:nvSpPr>
          <p:cNvPr id="7344" name="Rectangle 176"/>
          <p:cNvSpPr>
            <a:spLocks noChangeArrowheads="1"/>
          </p:cNvSpPr>
          <p:nvPr/>
        </p:nvSpPr>
        <p:spPr bwMode="auto">
          <a:xfrm>
            <a:off x="1189038" y="2360613"/>
            <a:ext cx="3097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Activo no corriente</a:t>
            </a:r>
          </a:p>
        </p:txBody>
      </p:sp>
      <p:sp>
        <p:nvSpPr>
          <p:cNvPr id="7345" name="Rectangle 177"/>
          <p:cNvSpPr>
            <a:spLocks noChangeArrowheads="1"/>
          </p:cNvSpPr>
          <p:nvPr/>
        </p:nvSpPr>
        <p:spPr bwMode="auto">
          <a:xfrm>
            <a:off x="4429125" y="1989138"/>
            <a:ext cx="3455988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 neto y pasivo</a:t>
            </a:r>
          </a:p>
        </p:txBody>
      </p:sp>
      <p:sp>
        <p:nvSpPr>
          <p:cNvPr id="7346" name="Rectangle 178"/>
          <p:cNvSpPr>
            <a:spLocks noChangeArrowheads="1"/>
          </p:cNvSpPr>
          <p:nvPr/>
        </p:nvSpPr>
        <p:spPr bwMode="auto">
          <a:xfrm>
            <a:off x="1189038" y="1965325"/>
            <a:ext cx="2881312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Activo</a:t>
            </a:r>
          </a:p>
        </p:txBody>
      </p:sp>
      <p:sp>
        <p:nvSpPr>
          <p:cNvPr id="7353" name="Rectangle 185"/>
          <p:cNvSpPr>
            <a:spLocks noChangeArrowheads="1"/>
          </p:cNvSpPr>
          <p:nvPr/>
        </p:nvSpPr>
        <p:spPr bwMode="auto">
          <a:xfrm>
            <a:off x="4500563" y="299720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Reservas</a:t>
            </a:r>
          </a:p>
        </p:txBody>
      </p:sp>
      <p:grpSp>
        <p:nvGrpSpPr>
          <p:cNvPr id="3" name="Group 198"/>
          <p:cNvGrpSpPr>
            <a:grpSpLocks/>
          </p:cNvGrpSpPr>
          <p:nvPr/>
        </p:nvGrpSpPr>
        <p:grpSpPr bwMode="auto">
          <a:xfrm>
            <a:off x="1189038" y="1989138"/>
            <a:ext cx="6767512" cy="4464050"/>
            <a:chOff x="749" y="1253"/>
            <a:chExt cx="4263" cy="2812"/>
          </a:xfrm>
        </p:grpSpPr>
        <p:sp>
          <p:nvSpPr>
            <p:cNvPr id="7357" name="Line 189"/>
            <p:cNvSpPr>
              <a:spLocks noChangeShapeType="1"/>
            </p:cNvSpPr>
            <p:nvPr/>
          </p:nvSpPr>
          <p:spPr bwMode="auto">
            <a:xfrm>
              <a:off x="2744" y="1253"/>
              <a:ext cx="0" cy="281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197"/>
            <p:cNvGrpSpPr>
              <a:grpSpLocks/>
            </p:cNvGrpSpPr>
            <p:nvPr/>
          </p:nvGrpSpPr>
          <p:grpSpPr bwMode="auto">
            <a:xfrm>
              <a:off x="749" y="1253"/>
              <a:ext cx="4263" cy="2812"/>
              <a:chOff x="749" y="1253"/>
              <a:chExt cx="4263" cy="2812"/>
            </a:xfrm>
          </p:grpSpPr>
          <p:sp>
            <p:nvSpPr>
              <p:cNvPr id="7350" name="Line 182"/>
              <p:cNvSpPr>
                <a:spLocks noChangeShapeType="1"/>
              </p:cNvSpPr>
              <p:nvPr/>
            </p:nvSpPr>
            <p:spPr bwMode="auto">
              <a:xfrm>
                <a:off x="749" y="1253"/>
                <a:ext cx="0" cy="2812"/>
              </a:xfrm>
              <a:prstGeom prst="line">
                <a:avLst/>
              </a:prstGeom>
              <a:noFill/>
              <a:ln w="12700" cap="sq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4" name="Line 186"/>
              <p:cNvSpPr>
                <a:spLocks noChangeShapeType="1"/>
              </p:cNvSpPr>
              <p:nvPr/>
            </p:nvSpPr>
            <p:spPr bwMode="auto">
              <a:xfrm>
                <a:off x="749" y="1253"/>
                <a:ext cx="4263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5" name="Line 187"/>
              <p:cNvSpPr>
                <a:spLocks noChangeShapeType="1"/>
              </p:cNvSpPr>
              <p:nvPr/>
            </p:nvSpPr>
            <p:spPr bwMode="auto">
              <a:xfrm>
                <a:off x="749" y="1480"/>
                <a:ext cx="4263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6" name="Line 188"/>
              <p:cNvSpPr>
                <a:spLocks noChangeShapeType="1"/>
              </p:cNvSpPr>
              <p:nvPr/>
            </p:nvSpPr>
            <p:spPr bwMode="auto">
              <a:xfrm>
                <a:off x="749" y="4065"/>
                <a:ext cx="4263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8" name="Line 190"/>
              <p:cNvSpPr>
                <a:spLocks noChangeShapeType="1"/>
              </p:cNvSpPr>
              <p:nvPr/>
            </p:nvSpPr>
            <p:spPr bwMode="auto">
              <a:xfrm>
                <a:off x="5012" y="1253"/>
                <a:ext cx="0" cy="2812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7359" name="Line 191"/>
          <p:cNvSpPr>
            <a:spLocks noChangeShapeType="1"/>
          </p:cNvSpPr>
          <p:nvPr/>
        </p:nvSpPr>
        <p:spPr bwMode="auto">
          <a:xfrm>
            <a:off x="1001713" y="2565400"/>
            <a:ext cx="0" cy="30241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60" name="Text Box 192"/>
          <p:cNvSpPr txBox="1">
            <a:spLocks noChangeArrowheads="1"/>
          </p:cNvSpPr>
          <p:nvPr/>
        </p:nvSpPr>
        <p:spPr bwMode="auto">
          <a:xfrm>
            <a:off x="250825" y="3284538"/>
            <a:ext cx="720725" cy="1015663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De menor a mayor liquidez</a:t>
            </a:r>
          </a:p>
        </p:txBody>
      </p:sp>
      <p:sp>
        <p:nvSpPr>
          <p:cNvPr id="7363" name="Line 195"/>
          <p:cNvSpPr>
            <a:spLocks noChangeShapeType="1"/>
          </p:cNvSpPr>
          <p:nvPr/>
        </p:nvSpPr>
        <p:spPr bwMode="auto">
          <a:xfrm>
            <a:off x="8143900" y="2643182"/>
            <a:ext cx="0" cy="30241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64" name="Text Box 196"/>
          <p:cNvSpPr txBox="1">
            <a:spLocks noChangeArrowheads="1"/>
          </p:cNvSpPr>
          <p:nvPr/>
        </p:nvSpPr>
        <p:spPr bwMode="auto">
          <a:xfrm>
            <a:off x="8207375" y="3500438"/>
            <a:ext cx="936625" cy="83099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De </a:t>
            </a:r>
          </a:p>
          <a:p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menor a mayor exigibilidad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1" dur="500"/>
                                        <p:tgtEl>
                                          <p:spTgt spid="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7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2" dur="500"/>
                                        <p:tgtEl>
                                          <p:spTgt spid="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7" dur="500"/>
                                        <p:tgtEl>
                                          <p:spTgt spid="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1" dur="500"/>
                                        <p:tgtEl>
                                          <p:spTgt spid="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" grpId="0" animBg="1" autoUpdateAnimBg="0"/>
      <p:bldP spid="7322" grpId="0" animBg="1" autoUpdateAnimBg="0"/>
      <p:bldP spid="7327" grpId="0" autoUpdateAnimBg="0"/>
      <p:bldP spid="7328" grpId="0" autoUpdateAnimBg="0"/>
      <p:bldP spid="7329" grpId="0" autoUpdateAnimBg="0"/>
      <p:bldP spid="7330" grpId="0" autoUpdateAnimBg="0"/>
      <p:bldP spid="7332" grpId="0" autoUpdateAnimBg="0"/>
      <p:bldP spid="7333" grpId="0" autoUpdateAnimBg="0"/>
      <p:bldP spid="7334" grpId="0" autoUpdateAnimBg="0"/>
      <p:bldP spid="7335" grpId="0" autoUpdateAnimBg="0"/>
      <p:bldP spid="7337" grpId="0"/>
      <p:bldP spid="7338" grpId="0" autoUpdateAnimBg="0"/>
      <p:bldP spid="7340" grpId="0" autoUpdateAnimBg="0"/>
      <p:bldP spid="7341" grpId="0" autoUpdateAnimBg="0"/>
      <p:bldP spid="7342" grpId="0" autoUpdateAnimBg="0"/>
      <p:bldP spid="7343" grpId="0" autoUpdateAnimBg="0"/>
      <p:bldP spid="7344" grpId="0" autoUpdateAnimBg="0"/>
      <p:bldP spid="7345" grpId="0" autoUpdateAnimBg="0"/>
      <p:bldP spid="7346" grpId="0" autoUpdateAnimBg="0"/>
      <p:bldP spid="7353" grpId="0" autoUpdateAnimBg="0"/>
      <p:bldP spid="7359" grpId="0" animBg="1"/>
      <p:bldP spid="7360" grpId="0" animBg="1"/>
      <p:bldP spid="7363" grpId="0" animBg="1"/>
      <p:bldP spid="73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117850" y="620713"/>
            <a:ext cx="23759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El activo en el balance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051050" y="1412875"/>
            <a:ext cx="6629400" cy="647700"/>
            <a:chOff x="1296" y="1430"/>
            <a:chExt cx="4176" cy="403"/>
          </a:xfrm>
        </p:grpSpPr>
        <p:sp>
          <p:nvSpPr>
            <p:cNvPr id="9260" name="Rectangle 44"/>
            <p:cNvSpPr>
              <a:spLocks noChangeArrowheads="1"/>
            </p:cNvSpPr>
            <p:nvPr/>
          </p:nvSpPr>
          <p:spPr bwMode="auto">
            <a:xfrm>
              <a:off x="2832" y="1430"/>
              <a:ext cx="264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Activos intangibles como las patentes, marcas, etc.</a:t>
              </a:r>
            </a:p>
          </p:txBody>
        </p:sp>
        <p:sp>
          <p:nvSpPr>
            <p:cNvPr id="9261" name="Rectangle 45"/>
            <p:cNvSpPr>
              <a:spLocks noChangeArrowheads="1"/>
            </p:cNvSpPr>
            <p:nvPr/>
          </p:nvSpPr>
          <p:spPr bwMode="auto">
            <a:xfrm>
              <a:off x="1296" y="1430"/>
              <a:ext cx="153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Inmovilizado intangible</a:t>
              </a:r>
            </a:p>
          </p:txBody>
        </p:sp>
        <p:sp>
          <p:nvSpPr>
            <p:cNvPr id="9262" name="AutoShape 46"/>
            <p:cNvSpPr>
              <a:spLocks noChangeArrowheads="1"/>
            </p:cNvSpPr>
            <p:nvPr/>
          </p:nvSpPr>
          <p:spPr bwMode="auto">
            <a:xfrm>
              <a:off x="1296" y="1440"/>
              <a:ext cx="4176" cy="38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2057400" y="2667000"/>
            <a:ext cx="6629400" cy="654050"/>
            <a:chOff x="1296" y="1824"/>
            <a:chExt cx="4176" cy="412"/>
          </a:xfrm>
        </p:grpSpPr>
        <p:sp>
          <p:nvSpPr>
            <p:cNvPr id="9264" name="Rectangle 48"/>
            <p:cNvSpPr>
              <a:spLocks noChangeArrowheads="1"/>
            </p:cNvSpPr>
            <p:nvPr/>
          </p:nvSpPr>
          <p:spPr bwMode="auto">
            <a:xfrm>
              <a:off x="2832" y="1833"/>
              <a:ext cx="264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Pérdida de valor del inmovilizado</a:t>
              </a:r>
            </a:p>
          </p:txBody>
        </p:sp>
        <p:sp>
          <p:nvSpPr>
            <p:cNvPr id="9265" name="Rectangle 49"/>
            <p:cNvSpPr>
              <a:spLocks noChangeArrowheads="1"/>
            </p:cNvSpPr>
            <p:nvPr/>
          </p:nvSpPr>
          <p:spPr bwMode="auto">
            <a:xfrm>
              <a:off x="1296" y="1833"/>
              <a:ext cx="153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Amortización de inmovilizado material</a:t>
              </a:r>
            </a:p>
          </p:txBody>
        </p:sp>
        <p:sp>
          <p:nvSpPr>
            <p:cNvPr id="9266" name="AutoShape 50"/>
            <p:cNvSpPr>
              <a:spLocks noChangeArrowheads="1"/>
            </p:cNvSpPr>
            <p:nvPr/>
          </p:nvSpPr>
          <p:spPr bwMode="auto">
            <a:xfrm>
              <a:off x="1296" y="1824"/>
              <a:ext cx="4176" cy="38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381000" y="1731963"/>
            <a:ext cx="1676400" cy="1908175"/>
            <a:chOff x="240" y="1200"/>
            <a:chExt cx="1056" cy="1036"/>
          </a:xfrm>
        </p:grpSpPr>
        <p:sp>
          <p:nvSpPr>
            <p:cNvPr id="9268" name="Rectangle 52"/>
            <p:cNvSpPr>
              <a:spLocks noChangeArrowheads="1"/>
            </p:cNvSpPr>
            <p:nvPr/>
          </p:nvSpPr>
          <p:spPr bwMode="auto">
            <a:xfrm>
              <a:off x="336" y="1200"/>
              <a:ext cx="960" cy="1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Activo no corriente</a:t>
              </a:r>
            </a:p>
          </p:txBody>
        </p:sp>
        <p:sp>
          <p:nvSpPr>
            <p:cNvPr id="9269" name="AutoShape 53"/>
            <p:cNvSpPr>
              <a:spLocks noChangeArrowheads="1"/>
            </p:cNvSpPr>
            <p:nvPr/>
          </p:nvSpPr>
          <p:spPr bwMode="auto">
            <a:xfrm>
              <a:off x="240" y="1200"/>
              <a:ext cx="1056" cy="1008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54"/>
          <p:cNvGrpSpPr>
            <a:grpSpLocks/>
          </p:cNvGrpSpPr>
          <p:nvPr/>
        </p:nvGrpSpPr>
        <p:grpSpPr bwMode="auto">
          <a:xfrm>
            <a:off x="2071670" y="3429000"/>
            <a:ext cx="6629400" cy="685800"/>
            <a:chOff x="1296" y="2208"/>
            <a:chExt cx="4176" cy="432"/>
          </a:xfrm>
        </p:grpSpPr>
        <p:sp>
          <p:nvSpPr>
            <p:cNvPr id="9271" name="Rectangle 55"/>
            <p:cNvSpPr>
              <a:spLocks noChangeArrowheads="1"/>
            </p:cNvSpPr>
            <p:nvPr/>
          </p:nvSpPr>
          <p:spPr bwMode="auto">
            <a:xfrm>
              <a:off x="2832" y="2236"/>
              <a:ext cx="264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latin typeface="Arial" pitchFamily="34" charset="0"/>
                  <a:cs typeface="Arial" pitchFamily="34" charset="0"/>
                </a:rPr>
                <a:t>Elementos patrimoniales que pueden ser almacenados para venderse</a:t>
              </a:r>
            </a:p>
          </p:txBody>
        </p:sp>
        <p:sp>
          <p:nvSpPr>
            <p:cNvPr id="9272" name="Rectangle 56"/>
            <p:cNvSpPr>
              <a:spLocks noChangeArrowheads="1"/>
            </p:cNvSpPr>
            <p:nvPr/>
          </p:nvSpPr>
          <p:spPr bwMode="auto">
            <a:xfrm>
              <a:off x="1296" y="2236"/>
              <a:ext cx="153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Existencias</a:t>
              </a:r>
            </a:p>
          </p:txBody>
        </p:sp>
        <p:sp>
          <p:nvSpPr>
            <p:cNvPr id="9273" name="Rectangle 57"/>
            <p:cNvSpPr>
              <a:spLocks noChangeArrowheads="1"/>
            </p:cNvSpPr>
            <p:nvPr/>
          </p:nvSpPr>
          <p:spPr bwMode="auto">
            <a:xfrm>
              <a:off x="1296" y="2208"/>
              <a:ext cx="4176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58"/>
          <p:cNvGrpSpPr>
            <a:grpSpLocks/>
          </p:cNvGrpSpPr>
          <p:nvPr/>
        </p:nvGrpSpPr>
        <p:grpSpPr bwMode="auto">
          <a:xfrm>
            <a:off x="2057400" y="4176713"/>
            <a:ext cx="6629400" cy="1460500"/>
            <a:chOff x="1296" y="2639"/>
            <a:chExt cx="4176" cy="920"/>
          </a:xfrm>
        </p:grpSpPr>
        <p:sp>
          <p:nvSpPr>
            <p:cNvPr id="9275" name="Rectangle 59"/>
            <p:cNvSpPr>
              <a:spLocks noChangeArrowheads="1"/>
            </p:cNvSpPr>
            <p:nvPr/>
          </p:nvSpPr>
          <p:spPr bwMode="auto">
            <a:xfrm>
              <a:off x="2832" y="3329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Inversiones financieras</a:t>
              </a:r>
            </a:p>
          </p:txBody>
        </p:sp>
        <p:sp>
          <p:nvSpPr>
            <p:cNvPr id="9276" name="Rectangle 60"/>
            <p:cNvSpPr>
              <a:spLocks noChangeArrowheads="1"/>
            </p:cNvSpPr>
            <p:nvPr/>
          </p:nvSpPr>
          <p:spPr bwMode="auto">
            <a:xfrm>
              <a:off x="2832" y="3099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Deudores varios</a:t>
              </a:r>
            </a:p>
          </p:txBody>
        </p:sp>
        <p:sp>
          <p:nvSpPr>
            <p:cNvPr id="9277" name="Rectangle 61"/>
            <p:cNvSpPr>
              <a:spLocks noChangeArrowheads="1"/>
            </p:cNvSpPr>
            <p:nvPr/>
          </p:nvSpPr>
          <p:spPr bwMode="auto">
            <a:xfrm>
              <a:off x="2832" y="2869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Efectos comerciales a cobrar</a:t>
              </a:r>
            </a:p>
          </p:txBody>
        </p:sp>
        <p:sp>
          <p:nvSpPr>
            <p:cNvPr id="9278" name="Rectangle 62"/>
            <p:cNvSpPr>
              <a:spLocks noChangeArrowheads="1"/>
            </p:cNvSpPr>
            <p:nvPr/>
          </p:nvSpPr>
          <p:spPr bwMode="auto">
            <a:xfrm>
              <a:off x="2832" y="2639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Clientes</a:t>
              </a:r>
            </a:p>
          </p:txBody>
        </p:sp>
        <p:sp>
          <p:nvSpPr>
            <p:cNvPr id="9279" name="Rectangle 63"/>
            <p:cNvSpPr>
              <a:spLocks noChangeArrowheads="1"/>
            </p:cNvSpPr>
            <p:nvPr/>
          </p:nvSpPr>
          <p:spPr bwMode="auto">
            <a:xfrm>
              <a:off x="1296" y="2639"/>
              <a:ext cx="1536" cy="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Realizable</a:t>
              </a:r>
            </a:p>
          </p:txBody>
        </p:sp>
        <p:sp>
          <p:nvSpPr>
            <p:cNvPr id="9280" name="Rectangle 64"/>
            <p:cNvSpPr>
              <a:spLocks noChangeArrowheads="1"/>
            </p:cNvSpPr>
            <p:nvPr/>
          </p:nvSpPr>
          <p:spPr bwMode="auto">
            <a:xfrm>
              <a:off x="1296" y="2640"/>
              <a:ext cx="4176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2071670" y="5715016"/>
            <a:ext cx="6629400" cy="533400"/>
            <a:chOff x="1296" y="3504"/>
            <a:chExt cx="4176" cy="336"/>
          </a:xfrm>
        </p:grpSpPr>
        <p:sp>
          <p:nvSpPr>
            <p:cNvPr id="9282" name="Rectangle 66"/>
            <p:cNvSpPr>
              <a:spLocks noChangeArrowheads="1"/>
            </p:cNvSpPr>
            <p:nvPr/>
          </p:nvSpPr>
          <p:spPr bwMode="auto">
            <a:xfrm>
              <a:off x="2832" y="3559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latin typeface="Arial" pitchFamily="34" charset="0"/>
                  <a:cs typeface="Arial" pitchFamily="34" charset="0"/>
                </a:rPr>
                <a:t>Caja o bancos</a:t>
              </a:r>
            </a:p>
          </p:txBody>
        </p:sp>
        <p:sp>
          <p:nvSpPr>
            <p:cNvPr id="9283" name="Rectangle 67"/>
            <p:cNvSpPr>
              <a:spLocks noChangeArrowheads="1"/>
            </p:cNvSpPr>
            <p:nvPr/>
          </p:nvSpPr>
          <p:spPr bwMode="auto">
            <a:xfrm>
              <a:off x="1296" y="3559"/>
              <a:ext cx="153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Disponible</a:t>
              </a:r>
            </a:p>
          </p:txBody>
        </p:sp>
        <p:sp>
          <p:nvSpPr>
            <p:cNvPr id="9284" name="Rectangle 68"/>
            <p:cNvSpPr>
              <a:spLocks noChangeArrowheads="1"/>
            </p:cNvSpPr>
            <p:nvPr/>
          </p:nvSpPr>
          <p:spPr bwMode="auto">
            <a:xfrm>
              <a:off x="1296" y="3504"/>
              <a:ext cx="417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69"/>
          <p:cNvGrpSpPr>
            <a:grpSpLocks/>
          </p:cNvGrpSpPr>
          <p:nvPr/>
        </p:nvGrpSpPr>
        <p:grpSpPr bwMode="auto">
          <a:xfrm>
            <a:off x="500034" y="3857628"/>
            <a:ext cx="1390630" cy="2365371"/>
            <a:chOff x="240" y="2208"/>
            <a:chExt cx="1056" cy="1632"/>
          </a:xfrm>
        </p:grpSpPr>
        <p:sp>
          <p:nvSpPr>
            <p:cNvPr id="9286" name="Rectangle 70"/>
            <p:cNvSpPr>
              <a:spLocks noChangeArrowheads="1"/>
            </p:cNvSpPr>
            <p:nvPr/>
          </p:nvSpPr>
          <p:spPr bwMode="auto">
            <a:xfrm>
              <a:off x="288" y="2236"/>
              <a:ext cx="960" cy="1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s-ES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Activo corriente</a:t>
              </a:r>
            </a:p>
          </p:txBody>
        </p:sp>
        <p:sp>
          <p:nvSpPr>
            <p:cNvPr id="9287" name="Rectangle 71"/>
            <p:cNvSpPr>
              <a:spLocks noChangeArrowheads="1"/>
            </p:cNvSpPr>
            <p:nvPr/>
          </p:nvSpPr>
          <p:spPr bwMode="auto">
            <a:xfrm>
              <a:off x="240" y="2208"/>
              <a:ext cx="1056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72"/>
          <p:cNvGrpSpPr>
            <a:grpSpLocks/>
          </p:cNvGrpSpPr>
          <p:nvPr/>
        </p:nvGrpSpPr>
        <p:grpSpPr bwMode="auto">
          <a:xfrm>
            <a:off x="2051050" y="2060575"/>
            <a:ext cx="6629400" cy="596900"/>
            <a:chOff x="1296" y="1200"/>
            <a:chExt cx="4176" cy="240"/>
          </a:xfrm>
        </p:grpSpPr>
        <p:sp>
          <p:nvSpPr>
            <p:cNvPr id="9289" name="Rectangle 73"/>
            <p:cNvSpPr>
              <a:spLocks noChangeArrowheads="1"/>
            </p:cNvSpPr>
            <p:nvPr/>
          </p:nvSpPr>
          <p:spPr bwMode="auto">
            <a:xfrm>
              <a:off x="2832" y="1200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Activos de carácter tangible: terrenos, construcciones, etc.</a:t>
              </a:r>
            </a:p>
          </p:txBody>
        </p:sp>
        <p:sp>
          <p:nvSpPr>
            <p:cNvPr id="9290" name="Rectangle 74"/>
            <p:cNvSpPr>
              <a:spLocks noChangeArrowheads="1"/>
            </p:cNvSpPr>
            <p:nvPr/>
          </p:nvSpPr>
          <p:spPr bwMode="auto">
            <a:xfrm>
              <a:off x="1296" y="1200"/>
              <a:ext cx="153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Inmovilizado material</a:t>
              </a:r>
            </a:p>
          </p:txBody>
        </p:sp>
        <p:sp>
          <p:nvSpPr>
            <p:cNvPr id="9291" name="AutoShape 75"/>
            <p:cNvSpPr>
              <a:spLocks noChangeArrowheads="1"/>
            </p:cNvSpPr>
            <p:nvPr/>
          </p:nvSpPr>
          <p:spPr bwMode="auto">
            <a:xfrm>
              <a:off x="1296" y="1200"/>
              <a:ext cx="4176" cy="240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292" name="AutoShape 76"/>
          <p:cNvSpPr>
            <a:spLocks/>
          </p:cNvSpPr>
          <p:nvPr/>
        </p:nvSpPr>
        <p:spPr bwMode="auto">
          <a:xfrm>
            <a:off x="1765300" y="1341438"/>
            <a:ext cx="360363" cy="2087562"/>
          </a:xfrm>
          <a:prstGeom prst="leftBrace">
            <a:avLst>
              <a:gd name="adj1" fmla="val 48275"/>
              <a:gd name="adj2" fmla="val 5000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9293" name="AutoShape 77"/>
          <p:cNvSpPr>
            <a:spLocks/>
          </p:cNvSpPr>
          <p:nvPr/>
        </p:nvSpPr>
        <p:spPr bwMode="auto">
          <a:xfrm>
            <a:off x="1874838" y="3716338"/>
            <a:ext cx="215900" cy="2592387"/>
          </a:xfrm>
          <a:prstGeom prst="leftBrace">
            <a:avLst>
              <a:gd name="adj1" fmla="val 100061"/>
              <a:gd name="adj2" fmla="val 5000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9296" name="AutoShape 80"/>
          <p:cNvSpPr>
            <a:spLocks/>
          </p:cNvSpPr>
          <p:nvPr/>
        </p:nvSpPr>
        <p:spPr bwMode="auto">
          <a:xfrm>
            <a:off x="4327525" y="4221163"/>
            <a:ext cx="215900" cy="1368425"/>
          </a:xfrm>
          <a:prstGeom prst="leftBrace">
            <a:avLst>
              <a:gd name="adj1" fmla="val 52819"/>
              <a:gd name="adj2" fmla="val 50000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92" grpId="0" animBg="1"/>
      <p:bldP spid="9293" grpId="0" animBg="1"/>
      <p:bldP spid="92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2"/>
          <p:cNvGrpSpPr>
            <a:grpSpLocks/>
          </p:cNvGrpSpPr>
          <p:nvPr/>
        </p:nvGrpSpPr>
        <p:grpSpPr bwMode="auto">
          <a:xfrm>
            <a:off x="4125913" y="4581525"/>
            <a:ext cx="4756150" cy="1871663"/>
            <a:chOff x="2599" y="2886"/>
            <a:chExt cx="2996" cy="1179"/>
          </a:xfrm>
        </p:grpSpPr>
        <p:sp>
          <p:nvSpPr>
            <p:cNvPr id="10299" name="Rectangle 59"/>
            <p:cNvSpPr>
              <a:spLocks noChangeArrowheads="1"/>
            </p:cNvSpPr>
            <p:nvPr/>
          </p:nvSpPr>
          <p:spPr bwMode="auto">
            <a:xfrm>
              <a:off x="2599" y="3605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latin typeface="Arial" pitchFamily="34" charset="0"/>
                  <a:cs typeface="Arial" pitchFamily="34" charset="0"/>
                </a:rPr>
                <a:t>Efectos comerciales a pagar</a:t>
              </a:r>
            </a:p>
          </p:txBody>
        </p:sp>
        <p:sp>
          <p:nvSpPr>
            <p:cNvPr id="10300" name="Rectangle 60"/>
            <p:cNvSpPr>
              <a:spLocks noChangeArrowheads="1"/>
            </p:cNvSpPr>
            <p:nvPr/>
          </p:nvSpPr>
          <p:spPr bwMode="auto">
            <a:xfrm>
              <a:off x="2599" y="3375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Impuestos pendientes de pago</a:t>
              </a:r>
            </a:p>
          </p:txBody>
        </p:sp>
        <p:sp>
          <p:nvSpPr>
            <p:cNvPr id="10301" name="Rectangle 61"/>
            <p:cNvSpPr>
              <a:spLocks noChangeArrowheads="1"/>
            </p:cNvSpPr>
            <p:nvPr/>
          </p:nvSpPr>
          <p:spPr bwMode="auto">
            <a:xfrm>
              <a:off x="2599" y="3145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latin typeface="Arial" pitchFamily="34" charset="0"/>
                  <a:cs typeface="Arial" pitchFamily="34" charset="0"/>
                </a:rPr>
                <a:t>Suministros recibidos y no pagados</a:t>
              </a:r>
            </a:p>
          </p:txBody>
        </p:sp>
        <p:sp>
          <p:nvSpPr>
            <p:cNvPr id="10302" name="Rectangle 62"/>
            <p:cNvSpPr>
              <a:spLocks noChangeArrowheads="1"/>
            </p:cNvSpPr>
            <p:nvPr/>
          </p:nvSpPr>
          <p:spPr bwMode="auto">
            <a:xfrm>
              <a:off x="2607" y="2886"/>
              <a:ext cx="298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Deudas a coto plazo con entidades bancarias</a:t>
              </a:r>
            </a:p>
          </p:txBody>
        </p:sp>
        <p:sp>
          <p:nvSpPr>
            <p:cNvPr id="10305" name="Rectangle 65"/>
            <p:cNvSpPr>
              <a:spLocks noChangeArrowheads="1"/>
            </p:cNvSpPr>
            <p:nvPr/>
          </p:nvSpPr>
          <p:spPr bwMode="auto">
            <a:xfrm>
              <a:off x="2599" y="3835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Acreedores</a:t>
              </a:r>
            </a:p>
          </p:txBody>
        </p:sp>
      </p:grp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174875" y="620713"/>
            <a:ext cx="3972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Patrimonio neto y pasivo en el balance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1714480" y="1643050"/>
            <a:ext cx="6629400" cy="381000"/>
            <a:chOff x="1296" y="1200"/>
            <a:chExt cx="4176" cy="240"/>
          </a:xfrm>
        </p:grpSpPr>
        <p:sp>
          <p:nvSpPr>
            <p:cNvPr id="10280" name="Rectangle 40"/>
            <p:cNvSpPr>
              <a:spLocks noChangeArrowheads="1"/>
            </p:cNvSpPr>
            <p:nvPr/>
          </p:nvSpPr>
          <p:spPr bwMode="auto">
            <a:xfrm>
              <a:off x="2832" y="1200"/>
              <a:ext cx="2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Aportaciones de los socios</a:t>
              </a:r>
            </a:p>
          </p:txBody>
        </p:sp>
        <p:sp>
          <p:nvSpPr>
            <p:cNvPr id="10281" name="Rectangle 41"/>
            <p:cNvSpPr>
              <a:spLocks noChangeArrowheads="1"/>
            </p:cNvSpPr>
            <p:nvPr/>
          </p:nvSpPr>
          <p:spPr bwMode="auto">
            <a:xfrm>
              <a:off x="1296" y="1200"/>
              <a:ext cx="153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Capital</a:t>
              </a:r>
            </a:p>
          </p:txBody>
        </p:sp>
        <p:sp>
          <p:nvSpPr>
            <p:cNvPr id="10282" name="AutoShape 42"/>
            <p:cNvSpPr>
              <a:spLocks noChangeArrowheads="1"/>
            </p:cNvSpPr>
            <p:nvPr/>
          </p:nvSpPr>
          <p:spPr bwMode="auto">
            <a:xfrm>
              <a:off x="1296" y="1200"/>
              <a:ext cx="4176" cy="240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1704975" y="1989138"/>
            <a:ext cx="6629400" cy="639762"/>
            <a:chOff x="1296" y="1430"/>
            <a:chExt cx="4176" cy="403"/>
          </a:xfrm>
        </p:grpSpPr>
        <p:sp>
          <p:nvSpPr>
            <p:cNvPr id="10284" name="Rectangle 44"/>
            <p:cNvSpPr>
              <a:spLocks noChangeArrowheads="1"/>
            </p:cNvSpPr>
            <p:nvPr/>
          </p:nvSpPr>
          <p:spPr bwMode="auto">
            <a:xfrm>
              <a:off x="2832" y="1430"/>
              <a:ext cx="264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Beneficios no distribuidos de la empresa que permanecen en ella</a:t>
              </a:r>
            </a:p>
          </p:txBody>
        </p:sp>
        <p:sp>
          <p:nvSpPr>
            <p:cNvPr id="10285" name="Rectangle 45"/>
            <p:cNvSpPr>
              <a:spLocks noChangeArrowheads="1"/>
            </p:cNvSpPr>
            <p:nvPr/>
          </p:nvSpPr>
          <p:spPr bwMode="auto">
            <a:xfrm>
              <a:off x="1296" y="1430"/>
              <a:ext cx="153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Reservas</a:t>
              </a:r>
            </a:p>
          </p:txBody>
        </p:sp>
        <p:sp>
          <p:nvSpPr>
            <p:cNvPr id="10286" name="AutoShape 46"/>
            <p:cNvSpPr>
              <a:spLocks noChangeArrowheads="1"/>
            </p:cNvSpPr>
            <p:nvPr/>
          </p:nvSpPr>
          <p:spPr bwMode="auto">
            <a:xfrm>
              <a:off x="1296" y="1440"/>
              <a:ext cx="4176" cy="38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1711325" y="2781300"/>
            <a:ext cx="6629400" cy="654050"/>
            <a:chOff x="1296" y="1824"/>
            <a:chExt cx="4176" cy="412"/>
          </a:xfrm>
        </p:grpSpPr>
        <p:sp>
          <p:nvSpPr>
            <p:cNvPr id="10288" name="Rectangle 48"/>
            <p:cNvSpPr>
              <a:spLocks noChangeArrowheads="1"/>
            </p:cNvSpPr>
            <p:nvPr/>
          </p:nvSpPr>
          <p:spPr bwMode="auto">
            <a:xfrm>
              <a:off x="2832" y="1833"/>
              <a:ext cx="264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Si son beneficios aparecen con signo positivo y si son pérdidas con signo negativo</a:t>
              </a:r>
            </a:p>
          </p:txBody>
        </p:sp>
        <p:sp>
          <p:nvSpPr>
            <p:cNvPr id="10289" name="Rectangle 49"/>
            <p:cNvSpPr>
              <a:spLocks noChangeArrowheads="1"/>
            </p:cNvSpPr>
            <p:nvPr/>
          </p:nvSpPr>
          <p:spPr bwMode="auto">
            <a:xfrm>
              <a:off x="1296" y="1833"/>
              <a:ext cx="153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Resultados pendientes aplicación</a:t>
              </a:r>
            </a:p>
          </p:txBody>
        </p:sp>
        <p:sp>
          <p:nvSpPr>
            <p:cNvPr id="10290" name="AutoShape 50"/>
            <p:cNvSpPr>
              <a:spLocks noChangeArrowheads="1"/>
            </p:cNvSpPr>
            <p:nvPr/>
          </p:nvSpPr>
          <p:spPr bwMode="auto">
            <a:xfrm>
              <a:off x="1296" y="1824"/>
              <a:ext cx="4176" cy="38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_tradnl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34925" y="1612900"/>
            <a:ext cx="1676400" cy="1644650"/>
            <a:chOff x="240" y="1200"/>
            <a:chExt cx="1056" cy="1036"/>
          </a:xfrm>
        </p:grpSpPr>
        <p:sp>
          <p:nvSpPr>
            <p:cNvPr id="10292" name="Rectangle 52"/>
            <p:cNvSpPr>
              <a:spLocks noChangeArrowheads="1"/>
            </p:cNvSpPr>
            <p:nvPr/>
          </p:nvSpPr>
          <p:spPr bwMode="auto">
            <a:xfrm>
              <a:off x="336" y="1200"/>
              <a:ext cx="960" cy="1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s-ES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Patrimonio neto</a:t>
              </a:r>
            </a:p>
          </p:txBody>
        </p:sp>
        <p:sp>
          <p:nvSpPr>
            <p:cNvPr id="10293" name="AutoShape 53"/>
            <p:cNvSpPr>
              <a:spLocks noChangeArrowheads="1"/>
            </p:cNvSpPr>
            <p:nvPr/>
          </p:nvSpPr>
          <p:spPr bwMode="auto">
            <a:xfrm>
              <a:off x="240" y="1200"/>
              <a:ext cx="1056" cy="1008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1711325" y="3790950"/>
            <a:ext cx="6629400" cy="685800"/>
            <a:chOff x="1296" y="2208"/>
            <a:chExt cx="4176" cy="432"/>
          </a:xfrm>
        </p:grpSpPr>
        <p:sp>
          <p:nvSpPr>
            <p:cNvPr id="10295" name="Rectangle 55"/>
            <p:cNvSpPr>
              <a:spLocks noChangeArrowheads="1"/>
            </p:cNvSpPr>
            <p:nvPr/>
          </p:nvSpPr>
          <p:spPr bwMode="auto">
            <a:xfrm>
              <a:off x="2832" y="2236"/>
              <a:ext cx="264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>
                  <a:latin typeface="Arial" pitchFamily="34" charset="0"/>
                  <a:cs typeface="Arial" pitchFamily="34" charset="0"/>
                </a:rPr>
                <a:t>Préstamos recibidos con vencimiento superior a un año</a:t>
              </a:r>
            </a:p>
          </p:txBody>
        </p:sp>
        <p:sp>
          <p:nvSpPr>
            <p:cNvPr id="10296" name="Rectangle 56"/>
            <p:cNvSpPr>
              <a:spLocks noChangeArrowheads="1"/>
            </p:cNvSpPr>
            <p:nvPr/>
          </p:nvSpPr>
          <p:spPr bwMode="auto">
            <a:xfrm>
              <a:off x="1296" y="2236"/>
              <a:ext cx="153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Pasivo no corriente</a:t>
              </a:r>
            </a:p>
          </p:txBody>
        </p:sp>
        <p:sp>
          <p:nvSpPr>
            <p:cNvPr id="10297" name="Rectangle 57"/>
            <p:cNvSpPr>
              <a:spLocks noChangeArrowheads="1"/>
            </p:cNvSpPr>
            <p:nvPr/>
          </p:nvSpPr>
          <p:spPr bwMode="auto">
            <a:xfrm>
              <a:off x="1296" y="2208"/>
              <a:ext cx="4176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1711325" y="4692650"/>
            <a:ext cx="24384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corriente</a:t>
            </a: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1711325" y="4476750"/>
            <a:ext cx="6629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100013" y="3778250"/>
            <a:ext cx="1676400" cy="2590800"/>
            <a:chOff x="240" y="2208"/>
            <a:chExt cx="1056" cy="1632"/>
          </a:xfrm>
        </p:grpSpPr>
        <p:sp>
          <p:nvSpPr>
            <p:cNvPr id="10307" name="Rectangle 67"/>
            <p:cNvSpPr>
              <a:spLocks noChangeArrowheads="1"/>
            </p:cNvSpPr>
            <p:nvPr/>
          </p:nvSpPr>
          <p:spPr bwMode="auto">
            <a:xfrm>
              <a:off x="288" y="2236"/>
              <a:ext cx="960" cy="1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es-ES" b="1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Pasivo</a:t>
              </a:r>
            </a:p>
          </p:txBody>
        </p:sp>
        <p:sp>
          <p:nvSpPr>
            <p:cNvPr id="10308" name="Rectangle 68"/>
            <p:cNvSpPr>
              <a:spLocks noChangeArrowheads="1"/>
            </p:cNvSpPr>
            <p:nvPr/>
          </p:nvSpPr>
          <p:spPr bwMode="auto">
            <a:xfrm>
              <a:off x="240" y="2208"/>
              <a:ext cx="1056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09" name="AutoShape 69"/>
          <p:cNvSpPr>
            <a:spLocks/>
          </p:cNvSpPr>
          <p:nvPr/>
        </p:nvSpPr>
        <p:spPr bwMode="auto">
          <a:xfrm>
            <a:off x="1622425" y="1517650"/>
            <a:ext cx="144463" cy="1873250"/>
          </a:xfrm>
          <a:prstGeom prst="leftBrace">
            <a:avLst>
              <a:gd name="adj1" fmla="val 108058"/>
              <a:gd name="adj2" fmla="val 5000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0310" name="AutoShape 70"/>
          <p:cNvSpPr>
            <a:spLocks/>
          </p:cNvSpPr>
          <p:nvPr/>
        </p:nvSpPr>
        <p:spPr bwMode="auto">
          <a:xfrm>
            <a:off x="1566863" y="3644900"/>
            <a:ext cx="201612" cy="2879725"/>
          </a:xfrm>
          <a:prstGeom prst="leftBrace">
            <a:avLst>
              <a:gd name="adj1" fmla="val 119029"/>
              <a:gd name="adj2" fmla="val 5000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0311" name="AutoShape 71"/>
          <p:cNvSpPr>
            <a:spLocks/>
          </p:cNvSpPr>
          <p:nvPr/>
        </p:nvSpPr>
        <p:spPr bwMode="auto">
          <a:xfrm>
            <a:off x="4000500" y="4486275"/>
            <a:ext cx="217488" cy="1871663"/>
          </a:xfrm>
          <a:prstGeom prst="leftBrace">
            <a:avLst>
              <a:gd name="adj1" fmla="val 71715"/>
              <a:gd name="adj2" fmla="val 50000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3" grpId="0"/>
      <p:bldP spid="10309" grpId="0" animBg="1"/>
      <p:bldP spid="10310" grpId="0" animBg="1"/>
      <p:bldP spid="103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559050" y="620713"/>
            <a:ext cx="33554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Ejemplo de balance de situación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660"/>
          <p:cNvGrpSpPr>
            <a:grpSpLocks/>
          </p:cNvGrpSpPr>
          <p:nvPr/>
        </p:nvGrpSpPr>
        <p:grpSpPr bwMode="auto">
          <a:xfrm>
            <a:off x="323850" y="2420938"/>
            <a:ext cx="6040438" cy="2838450"/>
            <a:chOff x="295" y="1162"/>
            <a:chExt cx="3805" cy="1788"/>
          </a:xfrm>
        </p:grpSpPr>
        <p:sp>
          <p:nvSpPr>
            <p:cNvPr id="12919" name="Rectangle 1655"/>
            <p:cNvSpPr>
              <a:spLocks noChangeArrowheads="1"/>
            </p:cNvSpPr>
            <p:nvPr/>
          </p:nvSpPr>
          <p:spPr bwMode="auto">
            <a:xfrm>
              <a:off x="295" y="1162"/>
              <a:ext cx="3268" cy="1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Dinero en cuentas bancarias ............................... </a:t>
              </a: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Capital social .......................................................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Mercaderías en almacén .....................................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Pagos pendientes a proveedores a corto plazo ..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Reservas .............................................................</a:t>
              </a: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Maquinaria ..........................................................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Ingresos de clientes aplazados a 60 días ...........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Préstamo a largo plazo de un banco ..................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Construcciones ...................................................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Dinero efectivo en caja .......................................</a:t>
              </a:r>
            </a:p>
          </p:txBody>
        </p:sp>
        <p:sp>
          <p:nvSpPr>
            <p:cNvPr id="12920" name="Rectangle 1656"/>
            <p:cNvSpPr>
              <a:spLocks noChangeArrowheads="1"/>
            </p:cNvSpPr>
            <p:nvPr/>
          </p:nvSpPr>
          <p:spPr bwMode="auto">
            <a:xfrm>
              <a:off x="3424" y="1162"/>
              <a:ext cx="676" cy="1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    6.100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304.400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  13.100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105.700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  30.000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140.100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    8.400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207.800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478.900</a:t>
              </a:r>
              <a:endParaRPr lang="es-ES_tradnl">
                <a:latin typeface="Arial" pitchFamily="34" charset="0"/>
                <a:cs typeface="Arial" pitchFamily="34" charset="0"/>
              </a:endParaRPr>
            </a:p>
            <a:p>
              <a:pPr algn="l"/>
              <a:r>
                <a:rPr lang="es-ES">
                  <a:latin typeface="Arial" pitchFamily="34" charset="0"/>
                  <a:cs typeface="Arial" pitchFamily="34" charset="0"/>
                </a:rPr>
                <a:t>     1.300</a:t>
              </a:r>
            </a:p>
          </p:txBody>
        </p:sp>
      </p:grpSp>
      <p:sp>
        <p:nvSpPr>
          <p:cNvPr id="12923" name="Rectangle 1659"/>
          <p:cNvSpPr>
            <a:spLocks noChangeArrowheads="1"/>
          </p:cNvSpPr>
          <p:nvPr/>
        </p:nvSpPr>
        <p:spPr bwMode="auto">
          <a:xfrm>
            <a:off x="6659563" y="2409002"/>
            <a:ext cx="222368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Activo corriente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Patrimonio neto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Activo corriente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Pasivo corriente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Patrimonio neto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Activo no corriente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Activo corriente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Pasivo no corriente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Activo no corriente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Activo corriente</a:t>
            </a:r>
          </a:p>
        </p:txBody>
      </p:sp>
      <p:sp>
        <p:nvSpPr>
          <p:cNvPr id="12925" name="AutoShape 1661"/>
          <p:cNvSpPr>
            <a:spLocks noChangeArrowheads="1"/>
          </p:cNvSpPr>
          <p:nvPr/>
        </p:nvSpPr>
        <p:spPr bwMode="auto">
          <a:xfrm>
            <a:off x="395288" y="1268413"/>
            <a:ext cx="5903912" cy="431800"/>
          </a:xfrm>
          <a:prstGeom prst="roundRect">
            <a:avLst>
              <a:gd name="adj" fmla="val 16667"/>
            </a:avLst>
          </a:prstGeom>
          <a:solidFill>
            <a:srgbClr val="C5E2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Primera fase: identificación y clasificación de las cuentas</a:t>
            </a:r>
          </a:p>
        </p:txBody>
      </p:sp>
      <p:sp>
        <p:nvSpPr>
          <p:cNvPr id="12926" name="Line 1662"/>
          <p:cNvSpPr>
            <a:spLocks noChangeShapeType="1"/>
          </p:cNvSpPr>
          <p:nvPr/>
        </p:nvSpPr>
        <p:spPr bwMode="auto">
          <a:xfrm>
            <a:off x="6372225" y="2636838"/>
            <a:ext cx="35877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27" name="Line 1663"/>
          <p:cNvSpPr>
            <a:spLocks noChangeShapeType="1"/>
          </p:cNvSpPr>
          <p:nvPr/>
        </p:nvSpPr>
        <p:spPr bwMode="auto">
          <a:xfrm>
            <a:off x="6372225" y="2852738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28" name="Line 1664"/>
          <p:cNvSpPr>
            <a:spLocks noChangeShapeType="1"/>
          </p:cNvSpPr>
          <p:nvPr/>
        </p:nvSpPr>
        <p:spPr bwMode="auto">
          <a:xfrm>
            <a:off x="6372225" y="3141663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29" name="Line 1665"/>
          <p:cNvSpPr>
            <a:spLocks noChangeShapeType="1"/>
          </p:cNvSpPr>
          <p:nvPr/>
        </p:nvSpPr>
        <p:spPr bwMode="auto">
          <a:xfrm>
            <a:off x="6372225" y="3429000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30" name="Line 1666"/>
          <p:cNvSpPr>
            <a:spLocks noChangeShapeType="1"/>
          </p:cNvSpPr>
          <p:nvPr/>
        </p:nvSpPr>
        <p:spPr bwMode="auto">
          <a:xfrm>
            <a:off x="6372225" y="3716338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31" name="Line 1667"/>
          <p:cNvSpPr>
            <a:spLocks noChangeShapeType="1"/>
          </p:cNvSpPr>
          <p:nvPr/>
        </p:nvSpPr>
        <p:spPr bwMode="auto">
          <a:xfrm>
            <a:off x="6356350" y="4005263"/>
            <a:ext cx="376238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32" name="Line 1668"/>
          <p:cNvSpPr>
            <a:spLocks noChangeShapeType="1"/>
          </p:cNvSpPr>
          <p:nvPr/>
        </p:nvSpPr>
        <p:spPr bwMode="auto">
          <a:xfrm>
            <a:off x="6372225" y="4292600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33" name="Line 1669"/>
          <p:cNvSpPr>
            <a:spLocks noChangeShapeType="1"/>
          </p:cNvSpPr>
          <p:nvPr/>
        </p:nvSpPr>
        <p:spPr bwMode="auto">
          <a:xfrm>
            <a:off x="6372225" y="4508500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34" name="Line 1670"/>
          <p:cNvSpPr>
            <a:spLocks noChangeShapeType="1"/>
          </p:cNvSpPr>
          <p:nvPr/>
        </p:nvSpPr>
        <p:spPr bwMode="auto">
          <a:xfrm>
            <a:off x="6372225" y="4797425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935" name="Line 1671"/>
          <p:cNvSpPr>
            <a:spLocks noChangeShapeType="1"/>
          </p:cNvSpPr>
          <p:nvPr/>
        </p:nvSpPr>
        <p:spPr bwMode="auto">
          <a:xfrm>
            <a:off x="6372225" y="5084763"/>
            <a:ext cx="360363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2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2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2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2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2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2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1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2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2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1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2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2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12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5" grpId="0" animBg="1"/>
      <p:bldP spid="12926" grpId="0" animBg="1"/>
      <p:bldP spid="12927" grpId="0" animBg="1"/>
      <p:bldP spid="12928" grpId="0" animBg="1"/>
      <p:bldP spid="12929" grpId="0" animBg="1"/>
      <p:bldP spid="12930" grpId="0" animBg="1"/>
      <p:bldP spid="12931" grpId="0" animBg="1"/>
      <p:bldP spid="12932" grpId="0" animBg="1"/>
      <p:bldP spid="12933" grpId="0" animBg="1"/>
      <p:bldP spid="12934" grpId="0" animBg="1"/>
      <p:bldP spid="129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05325" y="620713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_tradnl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7019925" y="60420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647.900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211638" y="60420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TOTAL P. NETO Y PASIVO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419475" y="60420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647.900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971550" y="60420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TOTAL ACTIVO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7019925" y="576897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4211638" y="576897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419475" y="576897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971550" y="576897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7019925" y="54959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4211638" y="54959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3419475" y="54959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  1.300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971550" y="54959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 - Caja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7019925" y="522287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105.700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4211638" y="522287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Proveedores</a:t>
            </a: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3419475" y="522287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  6.100</a:t>
            </a: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971550" y="522287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 - Bancos</a:t>
            </a: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7019925" y="49498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4211638" y="49498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Exigible a corto plazo</a:t>
            </a:r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3419475" y="49498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971550" y="49498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Disponible</a:t>
            </a: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7019925" y="467677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4211638" y="467677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CORRIENTE</a:t>
            </a:r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3419475" y="467677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  8.400</a:t>
            </a:r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971550" y="467677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- Clientes</a:t>
            </a: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7019925" y="44037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4211638" y="44037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3419475" y="44037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971550" y="44037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Realizable</a:t>
            </a: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7019925" y="413067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207.800</a:t>
            </a: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4211638" y="413067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- Deudas con entidad de crédito</a:t>
            </a:r>
          </a:p>
        </p:txBody>
      </p:sp>
      <p:sp>
        <p:nvSpPr>
          <p:cNvPr id="13347" name="Rectangle 35"/>
          <p:cNvSpPr>
            <a:spLocks noChangeArrowheads="1"/>
          </p:cNvSpPr>
          <p:nvPr/>
        </p:nvSpPr>
        <p:spPr bwMode="auto">
          <a:xfrm>
            <a:off x="3419475" y="413067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 13.100</a:t>
            </a:r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971550" y="413067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- Mercaderías</a:t>
            </a: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7019925" y="38576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4211638" y="38576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Exigible a largo plazo</a:t>
            </a: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3419475" y="38576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971550" y="38576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Existencias</a:t>
            </a:r>
          </a:p>
        </p:txBody>
      </p:sp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7019925" y="358457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4211638" y="358457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PASIVO NO CORRIENTE</a:t>
            </a:r>
          </a:p>
        </p:txBody>
      </p:sp>
      <p:sp>
        <p:nvSpPr>
          <p:cNvPr id="13355" name="Rectangle 43"/>
          <p:cNvSpPr>
            <a:spLocks noChangeArrowheads="1"/>
          </p:cNvSpPr>
          <p:nvPr/>
        </p:nvSpPr>
        <p:spPr bwMode="auto">
          <a:xfrm>
            <a:off x="3419475" y="358457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971550" y="358457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CORRIENTE</a:t>
            </a: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7019925" y="33115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4211638" y="33115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3419475" y="33115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60" name="Rectangle 48"/>
          <p:cNvSpPr>
            <a:spLocks noChangeArrowheads="1"/>
          </p:cNvSpPr>
          <p:nvPr/>
        </p:nvSpPr>
        <p:spPr bwMode="auto">
          <a:xfrm>
            <a:off x="971550" y="33115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7019925" y="303847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 30.000</a:t>
            </a:r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4211638" y="303847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- Reservas</a:t>
            </a:r>
          </a:p>
        </p:txBody>
      </p:sp>
      <p:sp>
        <p:nvSpPr>
          <p:cNvPr id="13363" name="Rectangle 51"/>
          <p:cNvSpPr>
            <a:spLocks noChangeArrowheads="1"/>
          </p:cNvSpPr>
          <p:nvPr/>
        </p:nvSpPr>
        <p:spPr bwMode="auto">
          <a:xfrm>
            <a:off x="3419475" y="303847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478.900</a:t>
            </a: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971550" y="303847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8900"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- Construcciones</a:t>
            </a:r>
          </a:p>
        </p:txBody>
      </p:sp>
      <p:sp>
        <p:nvSpPr>
          <p:cNvPr id="13365" name="Rectangle 53"/>
          <p:cNvSpPr>
            <a:spLocks noChangeArrowheads="1"/>
          </p:cNvSpPr>
          <p:nvPr/>
        </p:nvSpPr>
        <p:spPr bwMode="auto">
          <a:xfrm>
            <a:off x="7019925" y="27654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304.400</a:t>
            </a:r>
          </a:p>
        </p:txBody>
      </p:sp>
      <p:sp>
        <p:nvSpPr>
          <p:cNvPr id="13366" name="Rectangle 54"/>
          <p:cNvSpPr>
            <a:spLocks noChangeArrowheads="1"/>
          </p:cNvSpPr>
          <p:nvPr/>
        </p:nvSpPr>
        <p:spPr bwMode="auto">
          <a:xfrm>
            <a:off x="4211638" y="27654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 - Capital social</a:t>
            </a:r>
          </a:p>
        </p:txBody>
      </p:sp>
      <p:sp>
        <p:nvSpPr>
          <p:cNvPr id="13367" name="Rectangle 55"/>
          <p:cNvSpPr>
            <a:spLocks noChangeArrowheads="1"/>
          </p:cNvSpPr>
          <p:nvPr/>
        </p:nvSpPr>
        <p:spPr bwMode="auto">
          <a:xfrm>
            <a:off x="3419475" y="27654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>
                <a:latin typeface="Arial" pitchFamily="34" charset="0"/>
                <a:cs typeface="Arial" pitchFamily="34" charset="0"/>
              </a:rPr>
              <a:t>140.100</a:t>
            </a:r>
          </a:p>
        </p:txBody>
      </p:sp>
      <p:sp>
        <p:nvSpPr>
          <p:cNvPr id="13368" name="Rectangle 56"/>
          <p:cNvSpPr>
            <a:spLocks noChangeArrowheads="1"/>
          </p:cNvSpPr>
          <p:nvPr/>
        </p:nvSpPr>
        <p:spPr bwMode="auto">
          <a:xfrm>
            <a:off x="971550" y="27654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8900" algn="l">
              <a:spcBef>
                <a:spcPct val="20000"/>
              </a:spcBef>
              <a:buFontTx/>
              <a:buChar char="-"/>
            </a:pPr>
            <a:r>
              <a:rPr lang="es-ES_tradnl" sz="1200">
                <a:latin typeface="Arial" pitchFamily="34" charset="0"/>
                <a:cs typeface="Arial" pitchFamily="34" charset="0"/>
              </a:rPr>
              <a:t> Maquinaria</a:t>
            </a:r>
          </a:p>
        </p:txBody>
      </p:sp>
      <p:sp>
        <p:nvSpPr>
          <p:cNvPr id="13369" name="Rectangle 57"/>
          <p:cNvSpPr>
            <a:spLocks noChangeArrowheads="1"/>
          </p:cNvSpPr>
          <p:nvPr/>
        </p:nvSpPr>
        <p:spPr bwMode="auto">
          <a:xfrm>
            <a:off x="7019925" y="249237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70" name="Rectangle 58"/>
          <p:cNvSpPr>
            <a:spLocks noChangeArrowheads="1"/>
          </p:cNvSpPr>
          <p:nvPr/>
        </p:nvSpPr>
        <p:spPr bwMode="auto">
          <a:xfrm>
            <a:off x="4211638" y="249237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Fondos propios</a:t>
            </a:r>
          </a:p>
        </p:txBody>
      </p:sp>
      <p:sp>
        <p:nvSpPr>
          <p:cNvPr id="13371" name="Rectangle 59"/>
          <p:cNvSpPr>
            <a:spLocks noChangeArrowheads="1"/>
          </p:cNvSpPr>
          <p:nvPr/>
        </p:nvSpPr>
        <p:spPr bwMode="auto">
          <a:xfrm>
            <a:off x="3419475" y="249237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72" name="Rectangle 60"/>
          <p:cNvSpPr>
            <a:spLocks noChangeArrowheads="1"/>
          </p:cNvSpPr>
          <p:nvPr/>
        </p:nvSpPr>
        <p:spPr bwMode="auto">
          <a:xfrm>
            <a:off x="971550" y="249237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b="1">
                <a:latin typeface="Arial" pitchFamily="34" charset="0"/>
                <a:cs typeface="Arial" pitchFamily="34" charset="0"/>
              </a:rPr>
              <a:t>Inmovilizado material</a:t>
            </a:r>
          </a:p>
        </p:txBody>
      </p:sp>
      <p:sp>
        <p:nvSpPr>
          <p:cNvPr id="13373" name="Rectangle 61"/>
          <p:cNvSpPr>
            <a:spLocks noChangeArrowheads="1"/>
          </p:cNvSpPr>
          <p:nvPr/>
        </p:nvSpPr>
        <p:spPr bwMode="auto">
          <a:xfrm>
            <a:off x="7019925" y="2219325"/>
            <a:ext cx="935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74" name="Rectangle 62"/>
          <p:cNvSpPr>
            <a:spLocks noChangeArrowheads="1"/>
          </p:cNvSpPr>
          <p:nvPr/>
        </p:nvSpPr>
        <p:spPr bwMode="auto">
          <a:xfrm>
            <a:off x="4211638" y="2219325"/>
            <a:ext cx="28082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 NETO</a:t>
            </a:r>
          </a:p>
        </p:txBody>
      </p:sp>
      <p:sp>
        <p:nvSpPr>
          <p:cNvPr id="13375" name="Rectangle 63"/>
          <p:cNvSpPr>
            <a:spLocks noChangeArrowheads="1"/>
          </p:cNvSpPr>
          <p:nvPr/>
        </p:nvSpPr>
        <p:spPr bwMode="auto">
          <a:xfrm>
            <a:off x="3419475" y="2219325"/>
            <a:ext cx="792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endParaRPr lang="es-ES_tradnl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76" name="Rectangle 64"/>
          <p:cNvSpPr>
            <a:spLocks noChangeArrowheads="1"/>
          </p:cNvSpPr>
          <p:nvPr/>
        </p:nvSpPr>
        <p:spPr bwMode="auto">
          <a:xfrm>
            <a:off x="971550" y="2219325"/>
            <a:ext cx="24479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ES_tradnl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NO CORRIENTE</a:t>
            </a:r>
          </a:p>
        </p:txBody>
      </p:sp>
      <p:sp>
        <p:nvSpPr>
          <p:cNvPr id="13377" name="Rectangle 65"/>
          <p:cNvSpPr>
            <a:spLocks noChangeArrowheads="1"/>
          </p:cNvSpPr>
          <p:nvPr/>
        </p:nvSpPr>
        <p:spPr bwMode="auto">
          <a:xfrm>
            <a:off x="4211638" y="1916113"/>
            <a:ext cx="3743325" cy="3032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s-ES_tradnl" sz="14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PATRIMONIO NETO Y PASIVO</a:t>
            </a:r>
          </a:p>
        </p:txBody>
      </p:sp>
      <p:sp>
        <p:nvSpPr>
          <p:cNvPr id="13378" name="Rectangle 66"/>
          <p:cNvSpPr>
            <a:spLocks noChangeArrowheads="1"/>
          </p:cNvSpPr>
          <p:nvPr/>
        </p:nvSpPr>
        <p:spPr bwMode="auto">
          <a:xfrm>
            <a:off x="971550" y="1916113"/>
            <a:ext cx="3240088" cy="3032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s-ES_tradnl" sz="14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ACTIVO</a:t>
            </a:r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971550" y="1916113"/>
            <a:ext cx="6983413" cy="4398962"/>
            <a:chOff x="612" y="1207"/>
            <a:chExt cx="4399" cy="2771"/>
          </a:xfrm>
        </p:grpSpPr>
        <p:sp>
          <p:nvSpPr>
            <p:cNvPr id="13393" name="Line 81"/>
            <p:cNvSpPr>
              <a:spLocks noChangeShapeType="1"/>
            </p:cNvSpPr>
            <p:nvPr/>
          </p:nvSpPr>
          <p:spPr bwMode="auto">
            <a:xfrm>
              <a:off x="612" y="1207"/>
              <a:ext cx="0" cy="2771"/>
            </a:xfrm>
            <a:prstGeom prst="line">
              <a:avLst/>
            </a:prstGeom>
            <a:noFill/>
            <a:ln w="19050" cap="sq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4" name="Line 82"/>
            <p:cNvSpPr>
              <a:spLocks noChangeShapeType="1"/>
            </p:cNvSpPr>
            <p:nvPr/>
          </p:nvSpPr>
          <p:spPr bwMode="auto">
            <a:xfrm>
              <a:off x="5011" y="1207"/>
              <a:ext cx="0" cy="2771"/>
            </a:xfrm>
            <a:prstGeom prst="line">
              <a:avLst/>
            </a:prstGeom>
            <a:noFill/>
            <a:ln w="19050" cap="sq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91"/>
            <p:cNvGrpSpPr>
              <a:grpSpLocks/>
            </p:cNvGrpSpPr>
            <p:nvPr/>
          </p:nvGrpSpPr>
          <p:grpSpPr bwMode="auto">
            <a:xfrm>
              <a:off x="612" y="1207"/>
              <a:ext cx="4399" cy="2771"/>
              <a:chOff x="612" y="1207"/>
              <a:chExt cx="4399" cy="2771"/>
            </a:xfrm>
          </p:grpSpPr>
          <p:sp>
            <p:nvSpPr>
              <p:cNvPr id="13379" name="Line 67"/>
              <p:cNvSpPr>
                <a:spLocks noChangeShapeType="1"/>
              </p:cNvSpPr>
              <p:nvPr/>
            </p:nvSpPr>
            <p:spPr bwMode="auto">
              <a:xfrm>
                <a:off x="612" y="1570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0" name="Line 68"/>
              <p:cNvSpPr>
                <a:spLocks noChangeShapeType="1"/>
              </p:cNvSpPr>
              <p:nvPr/>
            </p:nvSpPr>
            <p:spPr bwMode="auto">
              <a:xfrm>
                <a:off x="612" y="1742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1" name="Line 69"/>
              <p:cNvSpPr>
                <a:spLocks noChangeShapeType="1"/>
              </p:cNvSpPr>
              <p:nvPr/>
            </p:nvSpPr>
            <p:spPr bwMode="auto">
              <a:xfrm>
                <a:off x="612" y="1914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2" name="Line 70"/>
              <p:cNvSpPr>
                <a:spLocks noChangeShapeType="1"/>
              </p:cNvSpPr>
              <p:nvPr/>
            </p:nvSpPr>
            <p:spPr bwMode="auto">
              <a:xfrm>
                <a:off x="612" y="2086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3" name="Line 71"/>
              <p:cNvSpPr>
                <a:spLocks noChangeShapeType="1"/>
              </p:cNvSpPr>
              <p:nvPr/>
            </p:nvSpPr>
            <p:spPr bwMode="auto">
              <a:xfrm>
                <a:off x="612" y="2258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4" name="Line 72"/>
              <p:cNvSpPr>
                <a:spLocks noChangeShapeType="1"/>
              </p:cNvSpPr>
              <p:nvPr/>
            </p:nvSpPr>
            <p:spPr bwMode="auto">
              <a:xfrm>
                <a:off x="612" y="2430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5" name="Line 73"/>
              <p:cNvSpPr>
                <a:spLocks noChangeShapeType="1"/>
              </p:cNvSpPr>
              <p:nvPr/>
            </p:nvSpPr>
            <p:spPr bwMode="auto">
              <a:xfrm>
                <a:off x="612" y="2602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6" name="Line 74"/>
              <p:cNvSpPr>
                <a:spLocks noChangeShapeType="1"/>
              </p:cNvSpPr>
              <p:nvPr/>
            </p:nvSpPr>
            <p:spPr bwMode="auto">
              <a:xfrm>
                <a:off x="612" y="2774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7" name="Line 75"/>
              <p:cNvSpPr>
                <a:spLocks noChangeShapeType="1"/>
              </p:cNvSpPr>
              <p:nvPr/>
            </p:nvSpPr>
            <p:spPr bwMode="auto">
              <a:xfrm>
                <a:off x="612" y="2946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8" name="Line 76"/>
              <p:cNvSpPr>
                <a:spLocks noChangeShapeType="1"/>
              </p:cNvSpPr>
              <p:nvPr/>
            </p:nvSpPr>
            <p:spPr bwMode="auto">
              <a:xfrm>
                <a:off x="612" y="3118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9" name="Line 77"/>
              <p:cNvSpPr>
                <a:spLocks noChangeShapeType="1"/>
              </p:cNvSpPr>
              <p:nvPr/>
            </p:nvSpPr>
            <p:spPr bwMode="auto">
              <a:xfrm>
                <a:off x="612" y="3290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0" name="Line 78"/>
              <p:cNvSpPr>
                <a:spLocks noChangeShapeType="1"/>
              </p:cNvSpPr>
              <p:nvPr/>
            </p:nvSpPr>
            <p:spPr bwMode="auto">
              <a:xfrm>
                <a:off x="612" y="3462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1" name="Line 79"/>
              <p:cNvSpPr>
                <a:spLocks noChangeShapeType="1"/>
              </p:cNvSpPr>
              <p:nvPr/>
            </p:nvSpPr>
            <p:spPr bwMode="auto">
              <a:xfrm>
                <a:off x="612" y="3634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2" name="Line 80"/>
              <p:cNvSpPr>
                <a:spLocks noChangeShapeType="1"/>
              </p:cNvSpPr>
              <p:nvPr/>
            </p:nvSpPr>
            <p:spPr bwMode="auto">
              <a:xfrm>
                <a:off x="612" y="3806"/>
                <a:ext cx="4399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5" name="Line 83"/>
              <p:cNvSpPr>
                <a:spLocks noChangeShapeType="1"/>
              </p:cNvSpPr>
              <p:nvPr/>
            </p:nvSpPr>
            <p:spPr bwMode="auto">
              <a:xfrm>
                <a:off x="612" y="1207"/>
                <a:ext cx="4399" cy="0"/>
              </a:xfrm>
              <a:prstGeom prst="line">
                <a:avLst/>
              </a:prstGeom>
              <a:noFill/>
              <a:ln w="19050" cap="sq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6" name="Line 84"/>
              <p:cNvSpPr>
                <a:spLocks noChangeShapeType="1"/>
              </p:cNvSpPr>
              <p:nvPr/>
            </p:nvSpPr>
            <p:spPr bwMode="auto">
              <a:xfrm>
                <a:off x="2154" y="1398"/>
                <a:ext cx="0" cy="258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7" name="Line 85"/>
              <p:cNvSpPr>
                <a:spLocks noChangeShapeType="1"/>
              </p:cNvSpPr>
              <p:nvPr/>
            </p:nvSpPr>
            <p:spPr bwMode="auto">
              <a:xfrm>
                <a:off x="4422" y="1398"/>
                <a:ext cx="0" cy="258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8" name="Line 86"/>
              <p:cNvSpPr>
                <a:spLocks noChangeShapeType="1"/>
              </p:cNvSpPr>
              <p:nvPr/>
            </p:nvSpPr>
            <p:spPr bwMode="auto">
              <a:xfrm>
                <a:off x="2653" y="1207"/>
                <a:ext cx="0" cy="191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9" name="Line 87"/>
              <p:cNvSpPr>
                <a:spLocks noChangeShapeType="1"/>
              </p:cNvSpPr>
              <p:nvPr/>
            </p:nvSpPr>
            <p:spPr bwMode="auto">
              <a:xfrm>
                <a:off x="612" y="3978"/>
                <a:ext cx="4399" cy="0"/>
              </a:xfrm>
              <a:prstGeom prst="line">
                <a:avLst/>
              </a:prstGeom>
              <a:noFill/>
              <a:ln w="19050" cap="sq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0" name="Line 88"/>
              <p:cNvSpPr>
                <a:spLocks noChangeShapeType="1"/>
              </p:cNvSpPr>
              <p:nvPr/>
            </p:nvSpPr>
            <p:spPr bwMode="auto">
              <a:xfrm>
                <a:off x="2653" y="1398"/>
                <a:ext cx="0" cy="2580"/>
              </a:xfrm>
              <a:prstGeom prst="line">
                <a:avLst/>
              </a:prstGeom>
              <a:noFill/>
              <a:ln w="19050" cap="sq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1" name="Line 89"/>
              <p:cNvSpPr>
                <a:spLocks noChangeShapeType="1"/>
              </p:cNvSpPr>
              <p:nvPr/>
            </p:nvSpPr>
            <p:spPr bwMode="auto">
              <a:xfrm>
                <a:off x="612" y="1398"/>
                <a:ext cx="4399" cy="0"/>
              </a:xfrm>
              <a:prstGeom prst="line">
                <a:avLst/>
              </a:prstGeom>
              <a:noFill/>
              <a:ln w="19050" cap="sq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3402" name="AutoShape 90"/>
          <p:cNvSpPr>
            <a:spLocks noChangeArrowheads="1"/>
          </p:cNvSpPr>
          <p:nvPr/>
        </p:nvSpPr>
        <p:spPr bwMode="auto">
          <a:xfrm>
            <a:off x="468313" y="1268413"/>
            <a:ext cx="4248150" cy="431800"/>
          </a:xfrm>
          <a:prstGeom prst="roundRect">
            <a:avLst>
              <a:gd name="adj" fmla="val 16667"/>
            </a:avLst>
          </a:prstGeom>
          <a:solidFill>
            <a:srgbClr val="C5E2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Segunda fase: elaboración del balance</a:t>
            </a:r>
          </a:p>
        </p:txBody>
      </p:sp>
      <p:sp>
        <p:nvSpPr>
          <p:cNvPr id="13406" name="Text Box 94"/>
          <p:cNvSpPr txBox="1">
            <a:spLocks noChangeArrowheads="1"/>
          </p:cNvSpPr>
          <p:nvPr/>
        </p:nvSpPr>
        <p:spPr bwMode="auto">
          <a:xfrm>
            <a:off x="2559050" y="620713"/>
            <a:ext cx="33554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Ejemplo de balance de situación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1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1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1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5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6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9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4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8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8" grpId="0"/>
      <p:bldP spid="13319" grpId="0"/>
      <p:bldP spid="13320" grpId="0"/>
      <p:bldP spid="13327" grpId="0"/>
      <p:bldP spid="13328" grpId="0"/>
      <p:bldP spid="13329" grpId="0"/>
      <p:bldP spid="13330" grpId="0"/>
      <p:bldP spid="13331" grpId="0"/>
      <p:bldP spid="13332" grpId="0"/>
      <p:bldP spid="13334" grpId="0"/>
      <p:bldP spid="13336" grpId="0"/>
      <p:bldP spid="13338" grpId="0"/>
      <p:bldP spid="13339" grpId="0"/>
      <p:bldP spid="13340" grpId="0"/>
      <p:bldP spid="13344" grpId="0"/>
      <p:bldP spid="13345" grpId="0"/>
      <p:bldP spid="13346" grpId="0"/>
      <p:bldP spid="13347" grpId="0"/>
      <p:bldP spid="13348" grpId="0"/>
      <p:bldP spid="13350" grpId="0"/>
      <p:bldP spid="13352" grpId="0"/>
      <p:bldP spid="13354" grpId="0"/>
      <p:bldP spid="13356" grpId="0"/>
      <p:bldP spid="13361" grpId="0"/>
      <p:bldP spid="13362" grpId="0"/>
      <p:bldP spid="13363" grpId="0"/>
      <p:bldP spid="13364" grpId="0"/>
      <p:bldP spid="13365" grpId="0"/>
      <p:bldP spid="13366" grpId="0"/>
      <p:bldP spid="13367" grpId="0"/>
      <p:bldP spid="13368" grpId="0"/>
      <p:bldP spid="13370" grpId="0"/>
      <p:bldP spid="13372" grpId="0"/>
      <p:bldP spid="13374" grpId="0"/>
      <p:bldP spid="13376" grpId="0"/>
      <p:bldP spid="13377" grpId="0" animBg="1"/>
      <p:bldP spid="13378" grpId="0" animBg="1"/>
      <p:bldP spid="1340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5"/>
          <p:cNvGrpSpPr>
            <a:grpSpLocks/>
          </p:cNvGrpSpPr>
          <p:nvPr/>
        </p:nvGrpSpPr>
        <p:grpSpPr bwMode="auto">
          <a:xfrm>
            <a:off x="539750" y="1196975"/>
            <a:ext cx="7993063" cy="582613"/>
            <a:chOff x="113" y="754"/>
            <a:chExt cx="5171" cy="917"/>
          </a:xfrm>
        </p:grpSpPr>
        <p:sp>
          <p:nvSpPr>
            <p:cNvPr id="7311" name="AutoShape 143"/>
            <p:cNvSpPr>
              <a:spLocks noChangeArrowheads="1"/>
            </p:cNvSpPr>
            <p:nvPr/>
          </p:nvSpPr>
          <p:spPr bwMode="auto">
            <a:xfrm>
              <a:off x="113" y="754"/>
              <a:ext cx="5171" cy="907"/>
            </a:xfrm>
            <a:prstGeom prst="roundRect">
              <a:avLst>
                <a:gd name="adj" fmla="val 16667"/>
              </a:avLst>
            </a:prstGeom>
            <a:solidFill>
              <a:srgbClr val="C5E2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10" name="Rectangle 142"/>
            <p:cNvSpPr>
              <a:spLocks noChangeArrowheads="1"/>
            </p:cNvSpPr>
            <p:nvPr/>
          </p:nvSpPr>
          <p:spPr bwMode="auto">
            <a:xfrm>
              <a:off x="249" y="756"/>
              <a:ext cx="4989" cy="915"/>
            </a:xfrm>
            <a:prstGeom prst="rect">
              <a:avLst/>
            </a:prstGeom>
            <a:solidFill>
              <a:srgbClr val="C5E2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s-ES_tradnl" sz="1600" dirty="0">
                  <a:latin typeface="Arial" pitchFamily="34" charset="0"/>
                  <a:cs typeface="Arial" pitchFamily="34" charset="0"/>
                </a:rPr>
                <a:t>Documento que refleja la síntesis de </a:t>
              </a:r>
              <a:r>
                <a:rPr lang="es-ES_tradnl" sz="16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los </a:t>
              </a:r>
              <a:r>
                <a:rPr lang="es-ES_tradnl" sz="16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ingresos y gastos</a:t>
              </a:r>
              <a:r>
                <a:rPr lang="es-ES_tradnl" sz="16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s-ES_tradnl" sz="1600" dirty="0">
                  <a:latin typeface="Arial" pitchFamily="34" charset="0"/>
                  <a:cs typeface="Arial" pitchFamily="34" charset="0"/>
                </a:rPr>
                <a:t>producidos en un período y cuya diferencia expresa el beneficio o la pérdida de la empresa.</a:t>
              </a:r>
            </a:p>
          </p:txBody>
        </p:sp>
      </p:grp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573338" y="620713"/>
            <a:ext cx="33185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Cuenta de pérdidas y ganancias</a:t>
            </a: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342" name="Rectangle 174"/>
          <p:cNvSpPr>
            <a:spLocks noChangeArrowheads="1"/>
          </p:cNvSpPr>
          <p:nvPr/>
        </p:nvSpPr>
        <p:spPr bwMode="auto">
          <a:xfrm>
            <a:off x="2411413" y="2708275"/>
            <a:ext cx="28813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2. (Gastos de explotación)</a:t>
            </a:r>
          </a:p>
        </p:txBody>
      </p:sp>
      <p:sp>
        <p:nvSpPr>
          <p:cNvPr id="7344" name="Rectangle 176"/>
          <p:cNvSpPr>
            <a:spLocks noChangeArrowheads="1"/>
          </p:cNvSpPr>
          <p:nvPr/>
        </p:nvSpPr>
        <p:spPr bwMode="auto">
          <a:xfrm>
            <a:off x="2411413" y="2349500"/>
            <a:ext cx="3097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1. Ingresos de explotación</a:t>
            </a:r>
          </a:p>
        </p:txBody>
      </p:sp>
      <p:sp>
        <p:nvSpPr>
          <p:cNvPr id="7346" name="Rectangle 178"/>
          <p:cNvSpPr>
            <a:spLocks noChangeArrowheads="1"/>
          </p:cNvSpPr>
          <p:nvPr/>
        </p:nvSpPr>
        <p:spPr bwMode="auto">
          <a:xfrm>
            <a:off x="2265363" y="1989138"/>
            <a:ext cx="475138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es-ES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Cuenta de pérdidas y ganancias</a:t>
            </a:r>
          </a:p>
        </p:txBody>
      </p:sp>
      <p:grpSp>
        <p:nvGrpSpPr>
          <p:cNvPr id="3" name="Group 209"/>
          <p:cNvGrpSpPr>
            <a:grpSpLocks/>
          </p:cNvGrpSpPr>
          <p:nvPr/>
        </p:nvGrpSpPr>
        <p:grpSpPr bwMode="auto">
          <a:xfrm>
            <a:off x="1763713" y="1989138"/>
            <a:ext cx="5400675" cy="4464050"/>
            <a:chOff x="1156" y="1253"/>
            <a:chExt cx="3628" cy="2812"/>
          </a:xfrm>
        </p:grpSpPr>
        <p:sp>
          <p:nvSpPr>
            <p:cNvPr id="7350" name="Line 182"/>
            <p:cNvSpPr>
              <a:spLocks noChangeShapeType="1"/>
            </p:cNvSpPr>
            <p:nvPr/>
          </p:nvSpPr>
          <p:spPr bwMode="auto">
            <a:xfrm>
              <a:off x="1156" y="1253"/>
              <a:ext cx="0" cy="2812"/>
            </a:xfrm>
            <a:prstGeom prst="line">
              <a:avLst/>
            </a:prstGeom>
            <a:noFill/>
            <a:ln w="12700" cap="sq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54" name="Line 186"/>
            <p:cNvSpPr>
              <a:spLocks noChangeShapeType="1"/>
            </p:cNvSpPr>
            <p:nvPr/>
          </p:nvSpPr>
          <p:spPr bwMode="auto">
            <a:xfrm>
              <a:off x="1156" y="1253"/>
              <a:ext cx="362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55" name="Line 187"/>
            <p:cNvSpPr>
              <a:spLocks noChangeShapeType="1"/>
            </p:cNvSpPr>
            <p:nvPr/>
          </p:nvSpPr>
          <p:spPr bwMode="auto">
            <a:xfrm>
              <a:off x="1156" y="1480"/>
              <a:ext cx="362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56" name="Line 188"/>
            <p:cNvSpPr>
              <a:spLocks noChangeShapeType="1"/>
            </p:cNvSpPr>
            <p:nvPr/>
          </p:nvSpPr>
          <p:spPr bwMode="auto">
            <a:xfrm>
              <a:off x="1156" y="4065"/>
              <a:ext cx="362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58" name="Line 190"/>
            <p:cNvSpPr>
              <a:spLocks noChangeShapeType="1"/>
            </p:cNvSpPr>
            <p:nvPr/>
          </p:nvSpPr>
          <p:spPr bwMode="auto">
            <a:xfrm>
              <a:off x="4784" y="1253"/>
              <a:ext cx="0" cy="281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367" name="Rectangle 199"/>
          <p:cNvSpPr>
            <a:spLocks noChangeArrowheads="1"/>
          </p:cNvSpPr>
          <p:nvPr/>
        </p:nvSpPr>
        <p:spPr bwMode="auto">
          <a:xfrm>
            <a:off x="2122488" y="3068638"/>
            <a:ext cx="33845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A) Resultado de explotación (1 + 2)</a:t>
            </a:r>
          </a:p>
        </p:txBody>
      </p:sp>
      <p:sp>
        <p:nvSpPr>
          <p:cNvPr id="7370" name="Rectangle 202"/>
          <p:cNvSpPr>
            <a:spLocks noChangeArrowheads="1"/>
          </p:cNvSpPr>
          <p:nvPr/>
        </p:nvSpPr>
        <p:spPr bwMode="auto">
          <a:xfrm>
            <a:off x="2411413" y="3860800"/>
            <a:ext cx="28813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4. (Gastos financieros)</a:t>
            </a:r>
          </a:p>
        </p:txBody>
      </p:sp>
      <p:sp>
        <p:nvSpPr>
          <p:cNvPr id="7371" name="Rectangle 203"/>
          <p:cNvSpPr>
            <a:spLocks noChangeArrowheads="1"/>
          </p:cNvSpPr>
          <p:nvPr/>
        </p:nvSpPr>
        <p:spPr bwMode="auto">
          <a:xfrm>
            <a:off x="2411413" y="3502025"/>
            <a:ext cx="3097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3. Ingresos financieros</a:t>
            </a:r>
          </a:p>
        </p:txBody>
      </p:sp>
      <p:sp>
        <p:nvSpPr>
          <p:cNvPr id="7372" name="Rectangle 204"/>
          <p:cNvSpPr>
            <a:spLocks noChangeArrowheads="1"/>
          </p:cNvSpPr>
          <p:nvPr/>
        </p:nvSpPr>
        <p:spPr bwMode="auto">
          <a:xfrm>
            <a:off x="2122488" y="4221163"/>
            <a:ext cx="33845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B) Resultado financiero (3 + 4)</a:t>
            </a:r>
          </a:p>
        </p:txBody>
      </p:sp>
      <p:sp>
        <p:nvSpPr>
          <p:cNvPr id="7373" name="Rectangle 205"/>
          <p:cNvSpPr>
            <a:spLocks noChangeArrowheads="1"/>
          </p:cNvSpPr>
          <p:nvPr/>
        </p:nvSpPr>
        <p:spPr bwMode="auto">
          <a:xfrm>
            <a:off x="2122488" y="4652963"/>
            <a:ext cx="40322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C) Resultado antes de impuestos (A + B)</a:t>
            </a:r>
          </a:p>
        </p:txBody>
      </p:sp>
      <p:sp>
        <p:nvSpPr>
          <p:cNvPr id="7375" name="Rectangle 207"/>
          <p:cNvSpPr>
            <a:spLocks noChangeArrowheads="1"/>
          </p:cNvSpPr>
          <p:nvPr/>
        </p:nvSpPr>
        <p:spPr bwMode="auto">
          <a:xfrm>
            <a:off x="2411413" y="5084763"/>
            <a:ext cx="3097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>
                <a:latin typeface="Arial" pitchFamily="34" charset="0"/>
                <a:cs typeface="Arial" pitchFamily="34" charset="0"/>
              </a:rPr>
              <a:t>5. (Impuesto sobre beneficios)</a:t>
            </a:r>
          </a:p>
        </p:txBody>
      </p:sp>
      <p:sp>
        <p:nvSpPr>
          <p:cNvPr id="7376" name="Rectangle 208"/>
          <p:cNvSpPr>
            <a:spLocks noChangeArrowheads="1"/>
          </p:cNvSpPr>
          <p:nvPr/>
        </p:nvSpPr>
        <p:spPr bwMode="auto">
          <a:xfrm>
            <a:off x="2122488" y="5516563"/>
            <a:ext cx="40322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20000"/>
              </a:spcBef>
            </a:pPr>
            <a:r>
              <a:rPr lang="es-ES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D) Resultado del ejercicio (C + 5)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2" grpId="0" autoUpdateAnimBg="0"/>
      <p:bldP spid="7344" grpId="0" autoUpdateAnimBg="0"/>
      <p:bldP spid="7346" grpId="0" autoUpdateAnimBg="0"/>
      <p:bldP spid="7367" grpId="0" autoUpdateAnimBg="0"/>
      <p:bldP spid="7370" grpId="0" autoUpdateAnimBg="0"/>
      <p:bldP spid="7371" grpId="0" autoUpdateAnimBg="0"/>
      <p:bldP spid="7372" grpId="0" autoUpdateAnimBg="0"/>
      <p:bldP spid="7373" grpId="0" autoUpdateAnimBg="0"/>
      <p:bldP spid="7375" grpId="0" autoUpdateAnimBg="0"/>
      <p:bldP spid="737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2843213" y="1428750"/>
            <a:ext cx="5834062" cy="61753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600" dirty="0">
                <a:latin typeface="Arial" pitchFamily="34" charset="0"/>
                <a:cs typeface="Arial" pitchFamily="34" charset="0"/>
              </a:rPr>
              <a:t>Diferencia entre los ingresos y los gastos derivados exclusivamente de la actividad principal de la empresa</a:t>
            </a:r>
            <a:endParaRPr lang="es-ES_tradnl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95288" y="1500174"/>
            <a:ext cx="2447925" cy="1295400"/>
            <a:chOff x="240" y="1200"/>
            <a:chExt cx="1056" cy="1036"/>
          </a:xfrm>
        </p:grpSpPr>
        <p:sp>
          <p:nvSpPr>
            <p:cNvPr id="11277" name="Rectangle 13"/>
            <p:cNvSpPr>
              <a:spLocks noChangeArrowheads="1"/>
            </p:cNvSpPr>
            <p:nvPr/>
          </p:nvSpPr>
          <p:spPr bwMode="auto">
            <a:xfrm>
              <a:off x="336" y="1200"/>
              <a:ext cx="960" cy="1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266700" indent="-266700" algn="l">
                <a:spcBef>
                  <a:spcPct val="20000"/>
                </a:spcBef>
                <a:buFontTx/>
                <a:buAutoNum type="alphaUcPeriod"/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Resultado de explotación</a:t>
              </a:r>
            </a:p>
            <a:p>
              <a:pPr marL="266700" indent="-266700"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	  (BAIT)</a:t>
              </a:r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240" y="1200"/>
              <a:ext cx="1056" cy="1008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2573338" y="620713"/>
            <a:ext cx="33185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Cuenta de pérdidas y ganancias</a:t>
            </a:r>
          </a:p>
        </p:txBody>
      </p:sp>
      <p:sp>
        <p:nvSpPr>
          <p:cNvPr id="11317" name="AutoShape 53"/>
          <p:cNvSpPr>
            <a:spLocks noChangeArrowheads="1"/>
          </p:cNvSpPr>
          <p:nvPr/>
        </p:nvSpPr>
        <p:spPr bwMode="auto">
          <a:xfrm>
            <a:off x="2843213" y="2060575"/>
            <a:ext cx="5834062" cy="61753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Ingresos de explotación – Gastos de explotación</a:t>
            </a:r>
          </a:p>
        </p:txBody>
      </p:sp>
      <p:sp>
        <p:nvSpPr>
          <p:cNvPr id="11318" name="AutoShape 54"/>
          <p:cNvSpPr>
            <a:spLocks noChangeArrowheads="1"/>
          </p:cNvSpPr>
          <p:nvPr/>
        </p:nvSpPr>
        <p:spPr bwMode="auto">
          <a:xfrm>
            <a:off x="2843213" y="2797175"/>
            <a:ext cx="5832475" cy="84772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600" dirty="0">
                <a:latin typeface="Arial" pitchFamily="34" charset="0"/>
                <a:cs typeface="Arial" pitchFamily="34" charset="0"/>
              </a:rPr>
              <a:t>Diferencia entre los ingresos y los gastos de naturaleza financiera (intereses pagados por préstamos o dividendos obtenidos por la posesión de títulos)</a:t>
            </a:r>
            <a:endParaRPr lang="es-ES_tradnl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395288" y="2868599"/>
            <a:ext cx="2447925" cy="1368425"/>
            <a:chOff x="240" y="1200"/>
            <a:chExt cx="1056" cy="1036"/>
          </a:xfrm>
        </p:grpSpPr>
        <p:sp>
          <p:nvSpPr>
            <p:cNvPr id="11320" name="Rectangle 56"/>
            <p:cNvSpPr>
              <a:spLocks noChangeArrowheads="1"/>
            </p:cNvSpPr>
            <p:nvPr/>
          </p:nvSpPr>
          <p:spPr bwMode="auto">
            <a:xfrm>
              <a:off x="336" y="1200"/>
              <a:ext cx="960" cy="1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266700" indent="-266700" algn="l">
                <a:spcBef>
                  <a:spcPct val="20000"/>
                </a:spcBef>
              </a:pPr>
              <a:r>
                <a:rPr lang="es-ES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B. Resultado financiero</a:t>
              </a:r>
            </a:p>
          </p:txBody>
        </p:sp>
        <p:sp>
          <p:nvSpPr>
            <p:cNvPr id="11321" name="AutoShape 57"/>
            <p:cNvSpPr>
              <a:spLocks noChangeArrowheads="1"/>
            </p:cNvSpPr>
            <p:nvPr/>
          </p:nvSpPr>
          <p:spPr bwMode="auto">
            <a:xfrm>
              <a:off x="240" y="1200"/>
              <a:ext cx="1056" cy="1008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322" name="AutoShape 58"/>
          <p:cNvSpPr>
            <a:spLocks noChangeArrowheads="1"/>
          </p:cNvSpPr>
          <p:nvPr/>
        </p:nvSpPr>
        <p:spPr bwMode="auto">
          <a:xfrm>
            <a:off x="2843213" y="3644900"/>
            <a:ext cx="5834062" cy="50482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16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Ingresos financieros – Gastos financieros</a:t>
            </a:r>
          </a:p>
        </p:txBody>
      </p:sp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395288" y="4308462"/>
            <a:ext cx="2447925" cy="1008062"/>
            <a:chOff x="240" y="1200"/>
            <a:chExt cx="1056" cy="1036"/>
          </a:xfrm>
        </p:grpSpPr>
        <p:sp>
          <p:nvSpPr>
            <p:cNvPr id="11325" name="Rectangle 61"/>
            <p:cNvSpPr>
              <a:spLocks noChangeArrowheads="1"/>
            </p:cNvSpPr>
            <p:nvPr/>
          </p:nvSpPr>
          <p:spPr bwMode="auto">
            <a:xfrm>
              <a:off x="336" y="1200"/>
              <a:ext cx="960" cy="1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266700" indent="-266700" algn="l">
                <a:spcBef>
                  <a:spcPct val="20000"/>
                </a:spcBef>
              </a:pPr>
              <a:r>
                <a:rPr lang="es-ES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C. Resultado antes de impuestos (BAT)</a:t>
              </a:r>
            </a:p>
          </p:txBody>
        </p:sp>
        <p:sp>
          <p:nvSpPr>
            <p:cNvPr id="11326" name="AutoShape 62"/>
            <p:cNvSpPr>
              <a:spLocks noChangeArrowheads="1"/>
            </p:cNvSpPr>
            <p:nvPr/>
          </p:nvSpPr>
          <p:spPr bwMode="auto">
            <a:xfrm>
              <a:off x="240" y="1200"/>
              <a:ext cx="1056" cy="1008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327" name="AutoShape 63"/>
          <p:cNvSpPr>
            <a:spLocks noChangeArrowheads="1"/>
          </p:cNvSpPr>
          <p:nvPr/>
        </p:nvSpPr>
        <p:spPr bwMode="auto">
          <a:xfrm>
            <a:off x="2843213" y="4221163"/>
            <a:ext cx="5834062" cy="93662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Resultado de explotación + Resultado financiero</a:t>
            </a:r>
          </a:p>
        </p:txBody>
      </p: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395288" y="5316524"/>
            <a:ext cx="2232025" cy="1008063"/>
            <a:chOff x="240" y="1200"/>
            <a:chExt cx="1056" cy="1036"/>
          </a:xfrm>
        </p:grpSpPr>
        <p:sp>
          <p:nvSpPr>
            <p:cNvPr id="11330" name="Rectangle 66"/>
            <p:cNvSpPr>
              <a:spLocks noChangeArrowheads="1"/>
            </p:cNvSpPr>
            <p:nvPr/>
          </p:nvSpPr>
          <p:spPr bwMode="auto">
            <a:xfrm>
              <a:off x="336" y="1200"/>
              <a:ext cx="960" cy="1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266700" indent="-266700" algn="l">
                <a:spcBef>
                  <a:spcPct val="20000"/>
                </a:spcBef>
              </a:pPr>
              <a:r>
                <a:rPr lang="es-ES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D. Resultado del ejercicio (BN)</a:t>
              </a:r>
            </a:p>
          </p:txBody>
        </p:sp>
        <p:sp>
          <p:nvSpPr>
            <p:cNvPr id="11331" name="AutoShape 67"/>
            <p:cNvSpPr>
              <a:spLocks noChangeArrowheads="1"/>
            </p:cNvSpPr>
            <p:nvPr/>
          </p:nvSpPr>
          <p:spPr bwMode="auto">
            <a:xfrm>
              <a:off x="240" y="1200"/>
              <a:ext cx="1056" cy="1008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332" name="AutoShape 68"/>
          <p:cNvSpPr>
            <a:spLocks noChangeArrowheads="1"/>
          </p:cNvSpPr>
          <p:nvPr/>
        </p:nvSpPr>
        <p:spPr bwMode="auto">
          <a:xfrm>
            <a:off x="2843213" y="5229225"/>
            <a:ext cx="5834062" cy="93662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1600" b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Resultado antes de impuestos – Impuestos</a:t>
            </a:r>
          </a:p>
        </p:txBody>
      </p:sp>
      <p:sp>
        <p:nvSpPr>
          <p:cNvPr id="11333" name="AutoShape 69"/>
          <p:cNvSpPr>
            <a:spLocks/>
          </p:cNvSpPr>
          <p:nvPr/>
        </p:nvSpPr>
        <p:spPr bwMode="auto">
          <a:xfrm>
            <a:off x="2843213" y="1341438"/>
            <a:ext cx="215900" cy="1223962"/>
          </a:xfrm>
          <a:prstGeom prst="leftBrace">
            <a:avLst>
              <a:gd name="adj1" fmla="val 47243"/>
              <a:gd name="adj2" fmla="val 48509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1334" name="AutoShape 70"/>
          <p:cNvSpPr>
            <a:spLocks/>
          </p:cNvSpPr>
          <p:nvPr/>
        </p:nvSpPr>
        <p:spPr bwMode="auto">
          <a:xfrm>
            <a:off x="2892425" y="2781300"/>
            <a:ext cx="144463" cy="1295400"/>
          </a:xfrm>
          <a:prstGeom prst="leftBrace">
            <a:avLst>
              <a:gd name="adj1" fmla="val 74725"/>
              <a:gd name="adj2" fmla="val 50000"/>
            </a:avLst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1335" name="AutoShape 71"/>
          <p:cNvSpPr>
            <a:spLocks noChangeArrowheads="1"/>
          </p:cNvSpPr>
          <p:nvPr/>
        </p:nvSpPr>
        <p:spPr bwMode="auto">
          <a:xfrm>
            <a:off x="2627313" y="4652963"/>
            <a:ext cx="720725" cy="71437"/>
          </a:xfrm>
          <a:prstGeom prst="rightArrow">
            <a:avLst>
              <a:gd name="adj1" fmla="val 50000"/>
              <a:gd name="adj2" fmla="val 252224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1338" name="AutoShape 74"/>
          <p:cNvSpPr>
            <a:spLocks noChangeArrowheads="1"/>
          </p:cNvSpPr>
          <p:nvPr/>
        </p:nvSpPr>
        <p:spPr bwMode="auto">
          <a:xfrm>
            <a:off x="2627313" y="5661025"/>
            <a:ext cx="720725" cy="71438"/>
          </a:xfrm>
          <a:prstGeom prst="rightArrow">
            <a:avLst>
              <a:gd name="adj1" fmla="val 50000"/>
              <a:gd name="adj2" fmla="val 252220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317" grpId="0"/>
      <p:bldP spid="11318" grpId="0"/>
      <p:bldP spid="11322" grpId="0"/>
      <p:bldP spid="11327" grpId="0"/>
      <p:bldP spid="11332" grpId="0"/>
      <p:bldP spid="11333" grpId="0" animBg="1"/>
      <p:bldP spid="11334" grpId="0" animBg="1"/>
      <p:bldP spid="11335" grpId="0" animBg="1"/>
      <p:bldP spid="113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539750" y="2092325"/>
            <a:ext cx="8135938" cy="1265238"/>
          </a:xfrm>
          <a:prstGeom prst="roundRect">
            <a:avLst>
              <a:gd name="adj" fmla="val 16667"/>
            </a:avLst>
          </a:prstGeom>
          <a:solidFill>
            <a:schemeClr val="accent5">
              <a:lumMod val="90000"/>
            </a:schemeClr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s-ES"/>
              <a:t>Recoge las variaciones producidas en la composición del patrimonio neto de la empresa de un ejercicio a otro, </a:t>
            </a:r>
            <a:r>
              <a:rPr lang="es-ES_tradnl"/>
              <a:t>facilitando el análisis de la evolución experimentada por su capital y sus reservas.</a:t>
            </a:r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-180975" y="1012825"/>
            <a:ext cx="6048375" cy="12954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_tradnl" b="1" dirty="0">
                <a:solidFill>
                  <a:schemeClr val="accent2"/>
                </a:solidFill>
              </a:rPr>
              <a:t>Estado de cambios en el patrimonio neto</a:t>
            </a:r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3122613" y="620713"/>
            <a:ext cx="2727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Verdana" pitchFamily="34" charset="0"/>
              </a:rPr>
              <a:t>Otras cuentas anuales</a:t>
            </a:r>
          </a:p>
        </p:txBody>
      </p:sp>
      <p:sp>
        <p:nvSpPr>
          <p:cNvPr id="11333" name="AutoShape 69"/>
          <p:cNvSpPr>
            <a:spLocks noChangeArrowheads="1"/>
          </p:cNvSpPr>
          <p:nvPr/>
        </p:nvSpPr>
        <p:spPr bwMode="auto">
          <a:xfrm>
            <a:off x="539750" y="4654550"/>
            <a:ext cx="8135938" cy="1582738"/>
          </a:xfrm>
          <a:prstGeom prst="roundRect">
            <a:avLst>
              <a:gd name="adj" fmla="val 16667"/>
            </a:avLst>
          </a:prstGeom>
          <a:solidFill>
            <a:schemeClr val="accent5">
              <a:lumMod val="90000"/>
            </a:schemeClr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s-ES_tradnl"/>
              <a:t>Amplía la información recogida en los documentos anteriores y contiene explicaciones complementarias e información detallada de hechos y circunstancias significativas que ayudan a entender las informaciones del resto de cuentas anuales. </a:t>
            </a:r>
          </a:p>
        </p:txBody>
      </p:sp>
      <p:sp>
        <p:nvSpPr>
          <p:cNvPr id="11334" name="AutoShape 70"/>
          <p:cNvSpPr>
            <a:spLocks noChangeArrowheads="1"/>
          </p:cNvSpPr>
          <p:nvPr/>
        </p:nvSpPr>
        <p:spPr bwMode="auto">
          <a:xfrm>
            <a:off x="34925" y="3430588"/>
            <a:ext cx="2016125" cy="1582737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_tradnl" b="1" dirty="0">
                <a:solidFill>
                  <a:schemeClr val="accent2"/>
                </a:solidFill>
              </a:rPr>
              <a:t>Memoria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animBg="1"/>
      <p:bldP spid="11278" grpId="0"/>
      <p:bldP spid="11333" grpId="0" animBg="1"/>
      <p:bldP spid="113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323850" y="1341438"/>
            <a:ext cx="8351838" cy="720725"/>
          </a:xfrm>
          <a:prstGeom prst="roundRect">
            <a:avLst>
              <a:gd name="adj" fmla="val 16667"/>
            </a:avLst>
          </a:prstGeom>
          <a:solidFill>
            <a:srgbClr val="C5E2FF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s-ES_tradnl" sz="1600" dirty="0">
                <a:latin typeface="Arial" pitchFamily="34" charset="0"/>
                <a:cs typeface="Arial" pitchFamily="34" charset="0"/>
              </a:rPr>
              <a:t>El </a:t>
            </a:r>
            <a:r>
              <a:rPr lang="es-ES_tradnl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marco conceptual</a:t>
            </a:r>
            <a:r>
              <a:rPr lang="es-ES_tradnl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1600" dirty="0">
                <a:latin typeface="Arial" pitchFamily="34" charset="0"/>
                <a:cs typeface="Arial" pitchFamily="34" charset="0"/>
              </a:rPr>
              <a:t>incluye las normas generales que deben tenerse en cuenta a la hora de realizar las anotaciones contables</a:t>
            </a:r>
            <a:r>
              <a:rPr lang="es-ES_tradnl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3397250" y="620713"/>
            <a:ext cx="19287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Marco conceptual</a:t>
            </a: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1547813" y="2349500"/>
            <a:ext cx="5545137" cy="1139825"/>
            <a:chOff x="567" y="1752"/>
            <a:chExt cx="3493" cy="718"/>
          </a:xfrm>
        </p:grpSpPr>
        <p:sp>
          <p:nvSpPr>
            <p:cNvPr id="11338" name="AutoShape 74"/>
            <p:cNvSpPr>
              <a:spLocks noChangeArrowheads="1"/>
            </p:cNvSpPr>
            <p:nvPr/>
          </p:nvSpPr>
          <p:spPr bwMode="auto">
            <a:xfrm>
              <a:off x="567" y="1752"/>
              <a:ext cx="3493" cy="718"/>
            </a:xfrm>
            <a:prstGeom prst="downArrow">
              <a:avLst>
                <a:gd name="adj1" fmla="val 81083"/>
                <a:gd name="adj2" fmla="val 35079"/>
              </a:avLst>
            </a:prstGeom>
            <a:ln>
              <a:solidFill>
                <a:schemeClr val="accent2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s-ES_tradnl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9" name="Rectangle 75"/>
            <p:cNvSpPr>
              <a:spLocks noChangeArrowheads="1"/>
            </p:cNvSpPr>
            <p:nvPr/>
          </p:nvSpPr>
          <p:spPr bwMode="auto">
            <a:xfrm>
              <a:off x="884" y="1797"/>
              <a:ext cx="2857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s-ES_tradnl" sz="1600" dirty="0">
                  <a:latin typeface="Arial" pitchFamily="34" charset="0"/>
                  <a:cs typeface="Arial" pitchFamily="34" charset="0"/>
                </a:rPr>
                <a:t>Para ofrecer una </a:t>
              </a:r>
              <a:r>
                <a:rPr lang="es-ES_tradnl" sz="16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imagen fiel</a:t>
              </a:r>
              <a:r>
                <a:rPr lang="es-ES_tradnl" sz="16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s-ES_tradnl" sz="1600" dirty="0">
                  <a:latin typeface="Arial" pitchFamily="34" charset="0"/>
                  <a:cs typeface="Arial" pitchFamily="34" charset="0"/>
                </a:rPr>
                <a:t>y de transparencia de la empresa, la información que suministran las cuentas anuales debe </a:t>
              </a:r>
              <a:r>
                <a:rPr lang="es-ES" sz="1600" dirty="0">
                  <a:latin typeface="Arial" pitchFamily="34" charset="0"/>
                  <a:cs typeface="Arial" pitchFamily="34" charset="0"/>
                </a:rPr>
                <a:t>ser</a:t>
              </a:r>
            </a:p>
          </p:txBody>
        </p:sp>
      </p:grpSp>
      <p:sp>
        <p:nvSpPr>
          <p:cNvPr id="11341" name="Text Box 77"/>
          <p:cNvSpPr txBox="1">
            <a:spLocks noChangeArrowheads="1"/>
          </p:cNvSpPr>
          <p:nvPr/>
        </p:nvSpPr>
        <p:spPr bwMode="auto">
          <a:xfrm>
            <a:off x="1042988" y="3789363"/>
            <a:ext cx="7058025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Ø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Relevante: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 información verdaderamente significativa</a:t>
            </a:r>
          </a:p>
          <a:p>
            <a:pPr marL="266700" indent="-26670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Ø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Fiable: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 si no existen errores en las cuentas anuales y la información es neutral</a:t>
            </a:r>
          </a:p>
          <a:p>
            <a:pPr marL="266700" indent="-26670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Ø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Comparable: 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las cuentas anuales deben ser comparables con relación a períodos anteriores</a:t>
            </a:r>
          </a:p>
          <a:p>
            <a:pPr marL="266700" indent="-266700" algn="l">
              <a:lnSpc>
                <a:spcPct val="120000"/>
              </a:lnSpc>
              <a:buClr>
                <a:schemeClr val="accent2"/>
              </a:buClr>
              <a:buFont typeface="Wingdings" pitchFamily="2" charset="2"/>
              <a:buChar char="Ø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Comprensible y clara: 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fácil de entender por los usuarios externos</a:t>
            </a:r>
            <a:endParaRPr lang="es-ES_tradn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 algn="l">
              <a:buClr>
                <a:schemeClr val="accent2"/>
              </a:buClr>
              <a:buFont typeface="Wingdings" pitchFamily="2" charset="2"/>
              <a:buChar char="Ø"/>
            </a:pPr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1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539750" y="1341438"/>
            <a:ext cx="8280400" cy="720725"/>
          </a:xfrm>
          <a:prstGeom prst="roundRect">
            <a:avLst>
              <a:gd name="adj" fmla="val 16667"/>
            </a:avLst>
          </a:prstGeom>
          <a:solidFill>
            <a:schemeClr val="accent5">
              <a:lumMod val="90000"/>
            </a:schemeClr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Criterio general: 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Los activos se han de valorar según su valor de adquisición</a:t>
            </a:r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2243138" y="620713"/>
            <a:ext cx="38827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600" b="1">
                <a:latin typeface="Arial" pitchFamily="34" charset="0"/>
                <a:cs typeface="Arial" pitchFamily="34" charset="0"/>
              </a:rPr>
              <a:t>Criterios de valoración del patrimonio</a:t>
            </a:r>
          </a:p>
        </p:txBody>
      </p:sp>
      <p:sp>
        <p:nvSpPr>
          <p:cNvPr id="11349" name="Rectangle 85"/>
          <p:cNvSpPr>
            <a:spLocks noChangeArrowheads="1"/>
          </p:cNvSpPr>
          <p:nvPr/>
        </p:nvSpPr>
        <p:spPr bwMode="auto">
          <a:xfrm>
            <a:off x="611188" y="2420938"/>
            <a:ext cx="2326278" cy="369332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Criterios específicos:</a:t>
            </a:r>
          </a:p>
        </p:txBody>
      </p:sp>
      <p:sp>
        <p:nvSpPr>
          <p:cNvPr id="11350" name="Text Box 86"/>
          <p:cNvSpPr txBox="1">
            <a:spLocks noChangeArrowheads="1"/>
          </p:cNvSpPr>
          <p:nvPr/>
        </p:nvSpPr>
        <p:spPr bwMode="auto">
          <a:xfrm>
            <a:off x="1331913" y="3141663"/>
            <a:ext cx="6985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 algn="l">
              <a:buClr>
                <a:schemeClr val="accent2"/>
              </a:buClr>
              <a:buFont typeface="Wingdings" pitchFamily="2" charset="2"/>
              <a:buChar char="Ø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Inmovilizado material</a:t>
            </a:r>
            <a:r>
              <a:rPr lang="es-ES_tradnl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se debe valorar por su valor de adquisición deduciendo las amortizaciones.</a:t>
            </a:r>
          </a:p>
          <a:p>
            <a:pPr marL="266700" indent="-266700" algn="l">
              <a:buClr>
                <a:schemeClr val="accent2"/>
              </a:buClr>
              <a:buFont typeface="Wingdings" pitchFamily="2" charset="2"/>
              <a:buChar char="Ø"/>
            </a:pPr>
            <a:endParaRPr lang="es-ES_tradnl" dirty="0">
              <a:latin typeface="Arial" pitchFamily="34" charset="0"/>
              <a:cs typeface="Arial" pitchFamily="34" charset="0"/>
            </a:endParaRPr>
          </a:p>
          <a:p>
            <a:pPr marL="266700" indent="-266700" algn="l">
              <a:buClr>
                <a:schemeClr val="accent2"/>
              </a:buClr>
              <a:buFont typeface="Wingdings" pitchFamily="2" charset="2"/>
              <a:buChar char="Ø"/>
            </a:pP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Existencias</a:t>
            </a:r>
            <a:r>
              <a:rPr lang="es-ES_tradnl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 se debe valorar por su precio de adquisición o al coste de producción.</a:t>
            </a:r>
          </a:p>
          <a:p>
            <a:pPr marL="266700" indent="-266700" algn="l">
              <a:buClr>
                <a:schemeClr val="accent2"/>
              </a:buClr>
              <a:buFont typeface="Wingdings" pitchFamily="2" charset="2"/>
              <a:buChar char="Ø"/>
            </a:pPr>
            <a:r>
              <a:rPr lang="es-ES_tradnl" dirty="0">
                <a:latin typeface="Arial" pitchFamily="34" charset="0"/>
                <a:cs typeface="Arial" pitchFamily="34" charset="0"/>
              </a:rPr>
              <a:t>Si existen diferentes precios de adquisición el PGC recomienda utilizar el método del </a:t>
            </a:r>
            <a:r>
              <a:rPr lang="es-ES_tradnl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PMP</a:t>
            </a:r>
            <a:r>
              <a:rPr lang="es-ES_tradnl" dirty="0">
                <a:latin typeface="Arial" pitchFamily="34" charset="0"/>
                <a:cs typeface="Arial" pitchFamily="34" charset="0"/>
              </a:rPr>
              <a:t>, pero también permite el método FIFO.</a:t>
            </a:r>
          </a:p>
          <a:p>
            <a:pPr marL="266700" indent="-266700" algn="l">
              <a:buClr>
                <a:schemeClr val="accent2"/>
              </a:buClr>
              <a:buFont typeface="Wingdings" pitchFamily="2" charset="2"/>
              <a:buChar char="Ø"/>
            </a:pPr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3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13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animBg="1"/>
      <p:bldP spid="11349" grpId="0" animBg="1"/>
    </p:bldLst>
  </p:timing>
</p:sld>
</file>

<file path=ppt/theme/theme1.xml><?xml version="1.0" encoding="utf-8"?>
<a:theme xmlns:a="http://schemas.openxmlformats.org/drawingml/2006/main" name="5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1824</Words>
  <Application>Microsoft Macintosh PowerPoint</Application>
  <PresentationFormat>Presentación en pantalla (4:3)</PresentationFormat>
  <Paragraphs>290</Paragraphs>
  <Slides>20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5_Diseño predeterminado</vt:lpstr>
      <vt:lpstr> El patrimonio y las cuentas de la empresa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marta</dc:creator>
  <cp:lastModifiedBy>raquel martin buenadicha</cp:lastModifiedBy>
  <cp:revision>53</cp:revision>
  <dcterms:created xsi:type="dcterms:W3CDTF">2010-01-23T10:34:54Z</dcterms:created>
  <dcterms:modified xsi:type="dcterms:W3CDTF">2017-11-13T23:23:02Z</dcterms:modified>
</cp:coreProperties>
</file>